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6" r:id="rId9"/>
    <p:sldId id="267" r:id="rId10"/>
    <p:sldId id="272" r:id="rId11"/>
    <p:sldId id="273" r:id="rId12"/>
    <p:sldId id="271" r:id="rId13"/>
    <p:sldId id="269" r:id="rId14"/>
    <p:sldId id="270" r:id="rId15"/>
    <p:sldId id="274" r:id="rId16"/>
    <p:sldId id="288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4" r:id="rId25"/>
    <p:sldId id="285" r:id="rId26"/>
    <p:sldId id="286" r:id="rId27"/>
    <p:sldId id="283" r:id="rId28"/>
    <p:sldId id="289" r:id="rId2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074-135F-4E2D-803B-B1159D046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36AD7-D87B-4E77-B8F8-B56608F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C674-E179-41CB-9F6A-1FE76283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AFC5-F5D0-4493-8442-82FB92AE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5DDB6-3F54-4D60-8D0A-F2F3C4D5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520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5C44-DF62-4E5E-82F3-8C5FF591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0EF2F-FB8C-428F-AF13-2E25FC9CA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9BC1F-FCC9-46B6-BC04-178BAEB6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789A8-1672-4C37-8130-ECB464875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BF5F-ED62-4F12-8993-EC58F559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854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75EE9C-C90F-43CE-BC94-B4D0108CF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BBABD-31F6-4DFC-825E-F850FD7C7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B087-3644-4E09-926B-1D02DB64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4C72-ADEE-4F06-813A-DEA61FEC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7BDD-D3C7-4AAE-81E7-247388E8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15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F41B-63B5-4851-99F5-869C9034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6309-FBE1-48D0-9853-4332885A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2DB26-CC0F-4626-8BB0-BC94D25B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210F3-9666-43F8-85FA-07B61FDA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2D442-CACD-4AC5-AD07-12691465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1612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BEA0-F530-4901-B873-F9C5974E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F91C6-3071-4922-8CB4-5638AA5B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7974B-96B6-4F09-95EC-338CCB0B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96326-08CB-457B-B445-7D0E6A97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3689-3064-46D1-B2B2-C7BA1183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718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D8A66-AAAC-49B3-82CE-8D8F0380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0C9B7-303A-4430-BD11-A9D60C619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D305-AC53-412D-AC90-712B4F6FF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7ABB0-E4C9-4C3D-98D2-2CA7C7D4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945CE-1C83-4B79-810D-7AE23BF3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BB368-3DED-4D07-9B62-2ACF1709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134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A97F-A8C4-4E84-80A1-FCC69E0F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F7E0A-A705-477A-895E-138974B3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E5C28-92EC-420A-AD39-06C34C031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C5F9D5-5CB0-4BBA-BD05-0F7720B04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47626-3C71-4B22-A932-94C841E9C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4CE690-6033-4CF9-BC57-C18E245E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60391-D8A7-45ED-9FF4-429F1476E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96B59-ED23-4BAF-A73A-5FFF0DE3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3826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BB8AF-9726-44CC-BB0D-D4AA653F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25DC5-79C4-47A7-BC5B-69D2F78D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B46C8-A4A2-4411-B9F1-E6CBFC58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6BEDD-1C31-41A4-B485-A26D4A59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069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0411D-A96E-4FD8-8821-54D6AEF3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41B3A-74AD-4B61-AF38-B3DFA755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7C296-31C3-4A7F-9017-FA0A23BF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021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15B56-FAAA-4430-A597-D988D7C0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2A3D-AC08-4E39-BC19-4F2BB52B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070E6-44C5-4B5E-9EAA-A8DD0F1FD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00404-2248-44E6-92F7-973CC4FE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3DC8B-CF61-47BC-B7F6-ED5AD0C2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5EA45-36CB-4785-AF17-924F4D9D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226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371BD-F11F-44BA-9734-D3BA973A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9B93C-2234-4C77-8561-22192C314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A15A0-C4C6-4AD3-95CE-B15BB50A4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C26ED-862F-4D13-BEE2-A4E960E3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D7D15-9131-47A8-9722-98EF017E3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B8AB5-A33D-463D-B0E2-3505E895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219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DCBAA-C919-4C78-BCDF-D7B70570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D60BB-9494-41FF-9554-08B48F85C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4FDF2-823C-4D34-8D16-8B62858B0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EB8A1-9D9F-46BC-A1B0-B0716ACA9FC8}" type="datetimeFigureOut">
              <a:rPr lang="zh-HK" altLang="en-US" smtClean="0"/>
              <a:t>30/5/2021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29D79-B3BE-4C58-96D0-69688A99A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7776E-C86C-4DFF-AA51-2313D5B68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268A-47BD-4230-9895-828609F224C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490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DFD5-9D81-4DE3-948E-44B777185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dirty="0"/>
              <a:t>OSCE</a:t>
            </a:r>
            <a:endParaRPr lang="zh-HK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2D482-D61C-462E-8F44-CE970F9C9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HK" dirty="0"/>
              <a:t>JCM </a:t>
            </a:r>
          </a:p>
          <a:p>
            <a:r>
              <a:rPr lang="en-US" altLang="zh-HK" dirty="0"/>
              <a:t>2</a:t>
            </a:r>
            <a:r>
              <a:rPr lang="en-US" altLang="zh-HK" baseline="30000" dirty="0"/>
              <a:t>nd</a:t>
            </a:r>
            <a:r>
              <a:rPr lang="en-US" altLang="zh-HK" dirty="0"/>
              <a:t> Jun 2021</a:t>
            </a:r>
          </a:p>
          <a:p>
            <a:r>
              <a:rPr lang="en-US" altLang="zh-HK" dirty="0"/>
              <a:t>Union Hospital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8344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F2B9B-23BF-4827-8F2A-0CD917AB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50" y="365125"/>
            <a:ext cx="3169169" cy="3169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97F08-A246-4546-9597-7D074E64DA7F}"/>
              </a:ext>
            </a:extLst>
          </p:cNvPr>
          <p:cNvSpPr txBox="1"/>
          <p:nvPr/>
        </p:nvSpPr>
        <p:spPr>
          <a:xfrm>
            <a:off x="10028580" y="1829554"/>
            <a:ext cx="2305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loss of normal half-moon overlap sign</a:t>
            </a:r>
            <a:endParaRPr lang="zh-HK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74CA5A-86F0-4CD3-B9EE-A439CAA1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72" y="162616"/>
            <a:ext cx="3545447" cy="3056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DEBEC3-3117-4995-A89C-98D458DA0449}"/>
              </a:ext>
            </a:extLst>
          </p:cNvPr>
          <p:cNvSpPr txBox="1"/>
          <p:nvPr/>
        </p:nvSpPr>
        <p:spPr>
          <a:xfrm>
            <a:off x="4091375" y="1752465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Light bulb sign</a:t>
            </a:r>
            <a:endParaRPr lang="zh-HK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46269E-8FAC-46BF-9741-468F22481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32" b="11156"/>
          <a:stretch/>
        </p:blipFill>
        <p:spPr>
          <a:xfrm>
            <a:off x="300772" y="3639242"/>
            <a:ext cx="3335784" cy="3056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01A254-014D-448A-AC36-BD58F3D8E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68" b="11630"/>
          <a:stretch/>
        </p:blipFill>
        <p:spPr>
          <a:xfrm>
            <a:off x="3636556" y="3596072"/>
            <a:ext cx="3267739" cy="3056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D23EEC-A26E-40AD-99A3-98784ABA7829}"/>
              </a:ext>
            </a:extLst>
          </p:cNvPr>
          <p:cNvSpPr txBox="1"/>
          <p:nvPr/>
        </p:nvSpPr>
        <p:spPr>
          <a:xfrm>
            <a:off x="7044124" y="5343525"/>
            <a:ext cx="298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err="1"/>
              <a:t>Noraml</a:t>
            </a:r>
            <a:r>
              <a:rPr lang="en-US" altLang="zh-HK" dirty="0"/>
              <a:t> AP &amp; Y- scapular view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0634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7673-7060-4E8D-9243-0647888A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3CCA17-8727-415D-8911-BE979898E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464" y="1538288"/>
            <a:ext cx="5230821" cy="3926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9DB2F6-1CA1-45AE-8F46-C31278DAA591}"/>
              </a:ext>
            </a:extLst>
          </p:cNvPr>
          <p:cNvSpPr txBox="1"/>
          <p:nvPr/>
        </p:nvSpPr>
        <p:spPr>
          <a:xfrm>
            <a:off x="1928811" y="5695950"/>
            <a:ext cx="360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Trough line sign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1074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EAA2-224A-4EEB-9BF7-8B3CF70B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ED81B-8F3D-4585-9D35-E82EC64B1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HK" dirty="0"/>
              <a:t>3)Your senior does not concur with your findings, name two ways you can confirm your diagnosis at A&amp;E ?</a:t>
            </a:r>
          </a:p>
          <a:p>
            <a:pPr marL="0" indent="0">
              <a:buNone/>
            </a:pPr>
            <a:r>
              <a:rPr lang="en-US" altLang="zh-HK" dirty="0"/>
              <a:t>-Point of care USG</a:t>
            </a:r>
          </a:p>
          <a:p>
            <a:pPr marL="0" indent="0">
              <a:buNone/>
            </a:pPr>
            <a:r>
              <a:rPr lang="en-US" altLang="zh-HK" dirty="0"/>
              <a:t>-Other X-ray views: Axillary view, </a:t>
            </a:r>
            <a:r>
              <a:rPr lang="en-US" altLang="zh-HK" dirty="0" err="1"/>
              <a:t>Velpeau</a:t>
            </a:r>
            <a:r>
              <a:rPr lang="en-US" altLang="zh-HK" dirty="0"/>
              <a:t> view, Modified trauma axial view, Wallace view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4)What are the complications associated with this condition? Name three</a:t>
            </a:r>
          </a:p>
          <a:p>
            <a:r>
              <a:rPr lang="en-US" altLang="zh-HK" dirty="0"/>
              <a:t>Stiffness/adhesive capsulitis </a:t>
            </a:r>
          </a:p>
          <a:p>
            <a:r>
              <a:rPr lang="en-US" altLang="zh-HK" dirty="0"/>
              <a:t>Recurrent dislocation (up to 50%)</a:t>
            </a:r>
          </a:p>
          <a:p>
            <a:r>
              <a:rPr lang="en-US" altLang="zh-HK" dirty="0"/>
              <a:t>Degenerative joint disease</a:t>
            </a:r>
          </a:p>
          <a:p>
            <a:r>
              <a:rPr lang="en-US" altLang="zh-HK" dirty="0"/>
              <a:t>Nerve injury(axillary, suprascapular)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85397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38B909-F1F5-4515-AC69-82859E0CE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0" y="811810"/>
            <a:ext cx="2728326" cy="3919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2444D-2D12-4E57-BCDE-727DC5799757}"/>
              </a:ext>
            </a:extLst>
          </p:cNvPr>
          <p:cNvSpPr txBox="1"/>
          <p:nvPr/>
        </p:nvSpPr>
        <p:spPr>
          <a:xfrm>
            <a:off x="7845925" y="5291436"/>
            <a:ext cx="1438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HK" dirty="0"/>
          </a:p>
          <a:p>
            <a:r>
              <a:rPr lang="en-US" altLang="zh-HK" dirty="0" err="1"/>
              <a:t>Velpeau</a:t>
            </a:r>
            <a:r>
              <a:rPr lang="en-US" altLang="zh-HK" dirty="0"/>
              <a:t> view</a:t>
            </a:r>
            <a:endParaRPr lang="zh-HK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661C8-B260-414F-A9E2-EF6352195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087"/>
          <a:stretch/>
        </p:blipFill>
        <p:spPr>
          <a:xfrm>
            <a:off x="563215" y="1514387"/>
            <a:ext cx="4762500" cy="2386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92509-8CF7-4D7E-96E2-C5425F03C2BD}"/>
              </a:ext>
            </a:extLst>
          </p:cNvPr>
          <p:cNvSpPr txBox="1"/>
          <p:nvPr/>
        </p:nvSpPr>
        <p:spPr>
          <a:xfrm>
            <a:off x="1796703" y="4362451"/>
            <a:ext cx="229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Axillary View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6053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94C3-9C35-4EC8-AFB1-1D60A4B5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907BB5-546C-4B0C-979D-944CD143F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623" y="1027906"/>
            <a:ext cx="242125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6E870-81CB-4F84-94F5-7AADA96F6B1A}"/>
              </a:ext>
            </a:extLst>
          </p:cNvPr>
          <p:cNvSpPr txBox="1"/>
          <p:nvPr/>
        </p:nvSpPr>
        <p:spPr>
          <a:xfrm>
            <a:off x="1076325" y="56959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Modified trauma axial view</a:t>
            </a:r>
            <a:endParaRPr lang="zh-HK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A400C-8662-46AB-A672-BF4270E1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00" y="1368373"/>
            <a:ext cx="6624400" cy="4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1D9E-3C30-4BE6-8A22-6E1BD1AB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10DF03-2925-4D29-B0AE-A33FC51F4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5075" y="1249288"/>
            <a:ext cx="5729287" cy="4308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1E504-28DC-417D-9B4B-B839AA3A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8" y="1171574"/>
            <a:ext cx="5924983" cy="3400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EF30B-BC9E-40CA-9F2F-3F90CD394496}"/>
              </a:ext>
            </a:extLst>
          </p:cNvPr>
          <p:cNvSpPr txBox="1"/>
          <p:nvPr/>
        </p:nvSpPr>
        <p:spPr>
          <a:xfrm>
            <a:off x="361950" y="48098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The shoulder joint should be immediately adjacent to the glenoid.</a:t>
            </a:r>
            <a:endParaRPr lang="zh-HK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A5A12-D7B7-497B-9877-73B6ED5E1E16}"/>
              </a:ext>
            </a:extLst>
          </p:cNvPr>
          <p:cNvSpPr txBox="1"/>
          <p:nvPr/>
        </p:nvSpPr>
        <p:spPr>
          <a:xfrm>
            <a:off x="6096000" y="566191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/>
              <a:t>With an anterior dislocation, the humeral head will be deep on the screen, while with a posterior dislocation, the humeral head will be more superficial on the screen (closer to the probe).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51091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7EF8-CE2A-445E-8B27-9083A50B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B729CB-A296-485C-9064-179FD3763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872" y="1168400"/>
            <a:ext cx="68096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D788-4B74-4C0D-903E-C272B4AB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4</a:t>
            </a:r>
            <a:endParaRPr lang="zh-HK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AABA0D-5604-42D6-9931-247A572E4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651" y="882649"/>
            <a:ext cx="4879776" cy="6506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CD7AF-05C4-44A2-A9F9-4DB9F699326A}"/>
              </a:ext>
            </a:extLst>
          </p:cNvPr>
          <p:cNvSpPr txBox="1"/>
          <p:nvPr/>
        </p:nvSpPr>
        <p:spPr>
          <a:xfrm>
            <a:off x="847725" y="3190875"/>
            <a:ext cx="4324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60/F, head injury at 8am </a:t>
            </a:r>
          </a:p>
          <a:p>
            <a:r>
              <a:rPr lang="en-US" altLang="zh-HK" dirty="0"/>
              <a:t>S/F with head contusion, c/o persistent headache </a:t>
            </a:r>
          </a:p>
          <a:p>
            <a:r>
              <a:rPr lang="en-US" altLang="zh-HK" dirty="0"/>
              <a:t>GCS 15/15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3057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DFEE-B0CB-4666-AF35-92E4BB14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46963-9F03-442A-809D-74C423FF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HK" dirty="0"/>
              <a:t>1)Describe the CT findings.</a:t>
            </a:r>
          </a:p>
          <a:p>
            <a:r>
              <a:rPr lang="en-US" altLang="zh-HK" dirty="0"/>
              <a:t>Thin rim of </a:t>
            </a:r>
            <a:r>
              <a:rPr lang="en-US" altLang="zh-HK" dirty="0" err="1"/>
              <a:t>hyperdensity</a:t>
            </a:r>
            <a:r>
              <a:rPr lang="en-US" altLang="zh-HK" dirty="0"/>
              <a:t> lesion at right parieto-occipital region, no midline shift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2)What is your differential diagnosis and list 3 points to differentiate the diagnosis</a:t>
            </a:r>
          </a:p>
          <a:p>
            <a:r>
              <a:rPr lang="en-US" altLang="zh-HK" dirty="0"/>
              <a:t>Subdural </a:t>
            </a:r>
            <a:r>
              <a:rPr lang="en-US" altLang="zh-HK" dirty="0" err="1"/>
              <a:t>haematoma</a:t>
            </a:r>
            <a:r>
              <a:rPr lang="en-US" altLang="zh-HK" dirty="0"/>
              <a:t>, epidural </a:t>
            </a:r>
            <a:r>
              <a:rPr lang="en-US" altLang="zh-HK" dirty="0" err="1"/>
              <a:t>haematoma</a:t>
            </a:r>
            <a:endParaRPr lang="en-US" altLang="zh-HK" dirty="0"/>
          </a:p>
          <a:p>
            <a:r>
              <a:rPr lang="en-US" altLang="zh-HK" dirty="0"/>
              <a:t>Shape: crescentic vs biconvex</a:t>
            </a:r>
          </a:p>
          <a:p>
            <a:r>
              <a:rPr lang="en-US" altLang="zh-HK" dirty="0"/>
              <a:t>Suture crossing: subdural but not epidural can cross suture</a:t>
            </a:r>
          </a:p>
          <a:p>
            <a:r>
              <a:rPr lang="en-US" altLang="zh-HK" dirty="0"/>
              <a:t>Fracture association: usually in epidural </a:t>
            </a:r>
            <a:r>
              <a:rPr lang="en-US" altLang="zh-HK" dirty="0" err="1"/>
              <a:t>haematoma</a:t>
            </a:r>
            <a:r>
              <a:rPr lang="en-US" altLang="zh-HK" dirty="0"/>
              <a:t> </a:t>
            </a:r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98836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4EA5-71A0-451F-82C9-E7EE17A7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ED686-EA30-432F-B03B-FA2EB4EE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dirty="0"/>
              <a:t>3)What are the factors to be considered when deciding the need for operation? </a:t>
            </a:r>
          </a:p>
          <a:p>
            <a:r>
              <a:rPr lang="en-US" altLang="zh-HK" dirty="0"/>
              <a:t>Thickness of clot (&gt;10mm)</a:t>
            </a:r>
          </a:p>
          <a:p>
            <a:r>
              <a:rPr lang="en-US" altLang="zh-HK" dirty="0"/>
              <a:t>Midline shift(&gt;5mm)</a:t>
            </a:r>
          </a:p>
          <a:p>
            <a:r>
              <a:rPr lang="en-US" altLang="zh-HK" dirty="0"/>
              <a:t>Change in GCS (&gt;=2 points from time of injury to hospital admission )</a:t>
            </a:r>
          </a:p>
          <a:p>
            <a:r>
              <a:rPr lang="en-US" altLang="zh-HK" dirty="0"/>
              <a:t>Pupillary reaction (asymmetrical or fixed &amp; dilated pupils)</a:t>
            </a:r>
          </a:p>
          <a:p>
            <a:r>
              <a:rPr lang="en-US" altLang="zh-HK" dirty="0"/>
              <a:t>Age(elderly has poorer prognosis) </a:t>
            </a:r>
          </a:p>
        </p:txBody>
      </p:sp>
    </p:spTree>
    <p:extLst>
      <p:ext uri="{BB962C8B-B14F-4D97-AF65-F5344CB8AC3E}">
        <p14:creationId xmlns:p14="http://schemas.microsoft.com/office/powerpoint/2010/main" val="7590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1F29-5AA2-4C82-AAA2-DDAADD47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1</a:t>
            </a:r>
            <a:endParaRPr lang="zh-HK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F1A12-4A9A-41C6-B710-CC9EF61EF74A}"/>
              </a:ext>
            </a:extLst>
          </p:cNvPr>
          <p:cNvSpPr txBox="1"/>
          <p:nvPr/>
        </p:nvSpPr>
        <p:spPr>
          <a:xfrm>
            <a:off x="2171700" y="1466850"/>
            <a:ext cx="612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32/M, good past health </a:t>
            </a:r>
          </a:p>
          <a:p>
            <a:r>
              <a:rPr lang="en-US" altLang="zh-HK" dirty="0"/>
              <a:t>c/o fever with cough for 3 days, vague chest discomfort.</a:t>
            </a:r>
          </a:p>
          <a:p>
            <a:r>
              <a:rPr lang="en-US" altLang="zh-HK" dirty="0"/>
              <a:t>He had bodycheck 1 year ago and the ECG was told normal. </a:t>
            </a:r>
            <a:endParaRPr lang="zh-HK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32048-A97C-45E2-A41B-27AEC58E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650" y="2471399"/>
            <a:ext cx="8516850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D487-5D30-4786-B7ED-6020FACC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BC8E5-980D-4F37-9F93-B919B78BF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HK" dirty="0"/>
              <a:t>The CT film was interpreted by the attending EM physician as normal and discharged. Patient was found confusion the next day, GCS 12/15, BP: 190/60, HR: 50/min, </a:t>
            </a:r>
            <a:r>
              <a:rPr lang="en-US" altLang="zh-HK" dirty="0" err="1"/>
              <a:t>Hstx</a:t>
            </a:r>
            <a:r>
              <a:rPr lang="en-US" altLang="zh-HK" dirty="0"/>
              <a:t>: 5.6mmol/l.  You reviewed the film and suspected there was raised intracranial pressure from the pathology. However the CT room is currently occupied with another patient.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4)Name one bedside investigation you can do to confirm your diagnosis. </a:t>
            </a:r>
          </a:p>
          <a:p>
            <a:pPr marL="0" indent="0">
              <a:buNone/>
            </a:pPr>
            <a:r>
              <a:rPr lang="en-US" altLang="zh-HK" dirty="0"/>
              <a:t>-transorbital/ocular Ultrasound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5)Describe what abnormalities you expect to see. </a:t>
            </a:r>
          </a:p>
          <a:p>
            <a:pPr marL="0" indent="0">
              <a:buNone/>
            </a:pPr>
            <a:r>
              <a:rPr lang="en-US" altLang="zh-HK" dirty="0"/>
              <a:t>-Increased optic nerve sheath diameter</a:t>
            </a:r>
          </a:p>
          <a:p>
            <a:pPr marL="0" indent="0">
              <a:buNone/>
            </a:pPr>
            <a:r>
              <a:rPr lang="en-US" altLang="zh-HK" dirty="0"/>
              <a:t>-Elevation of optic disc</a:t>
            </a:r>
          </a:p>
          <a:p>
            <a:pPr marL="0" indent="0">
              <a:buNone/>
            </a:pPr>
            <a:r>
              <a:rPr lang="en-US" altLang="zh-HK" dirty="0"/>
              <a:t>-discrete, anechoic fluid collection within optic nerve sheath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170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3B225-B907-4DA3-ABD0-46DC6EFB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6C88FB-81AB-4BC0-8430-C2A2A9BE3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7" y="218646"/>
            <a:ext cx="3948113" cy="476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3E5DC-9831-4B90-9EFF-BA25A75D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489" y="1488496"/>
            <a:ext cx="59150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2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3603-430D-4902-9884-70B2759B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5</a:t>
            </a:r>
            <a:endParaRPr lang="zh-HK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F5E06-921C-4044-B6E3-2103E633A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77850"/>
            <a:ext cx="5129433" cy="64545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4D69A-C821-4E15-9B27-7403C0C98BA8}"/>
              </a:ext>
            </a:extLst>
          </p:cNvPr>
          <p:cNvSpPr txBox="1"/>
          <p:nvPr/>
        </p:nvSpPr>
        <p:spPr>
          <a:xfrm>
            <a:off x="666750" y="2495550"/>
            <a:ext cx="359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3/F, </a:t>
            </a:r>
          </a:p>
          <a:p>
            <a:r>
              <a:rPr lang="en-US" altLang="zh-HK" dirty="0"/>
              <a:t>c/o sudden onset of sob while running at the playground</a:t>
            </a:r>
          </a:p>
        </p:txBody>
      </p:sp>
    </p:spTree>
    <p:extLst>
      <p:ext uri="{BB962C8B-B14F-4D97-AF65-F5344CB8AC3E}">
        <p14:creationId xmlns:p14="http://schemas.microsoft.com/office/powerpoint/2010/main" val="265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029A-4FDD-4D81-A0C4-B0EE7984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F576-36C1-4240-AA78-B761B1EEC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zh-HK" dirty="0">
                <a:latin typeface="+mj-lt"/>
              </a:rPr>
              <a:t>1)Please comment on the x-ray</a:t>
            </a:r>
          </a:p>
          <a:p>
            <a:r>
              <a:rPr lang="en-US" altLang="zh-HK" dirty="0">
                <a:latin typeface="+mj-lt"/>
              </a:rPr>
              <a:t>hyperinflated left lung(</a:t>
            </a:r>
            <a:r>
              <a:rPr lang="en-US" altLang="zh-HK" dirty="0" err="1">
                <a:latin typeface="+mj-lt"/>
              </a:rPr>
              <a:t>hyperlucency</a:t>
            </a:r>
            <a:r>
              <a:rPr lang="en-US" altLang="zh-HK" dirty="0">
                <a:latin typeface="+mj-lt"/>
              </a:rPr>
              <a:t> of left lung, depressed left hemidiaphragm) </a:t>
            </a:r>
          </a:p>
          <a:p>
            <a:pPr marL="0" indent="0">
              <a:buNone/>
            </a:pPr>
            <a:endParaRPr lang="en-US" altLang="zh-HK" dirty="0">
              <a:latin typeface="+mj-lt"/>
            </a:endParaRP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2)How can you specify in your chest x-ray order form in order to better delineate the pathology?</a:t>
            </a:r>
          </a:p>
          <a:p>
            <a:r>
              <a:rPr lang="en-US" altLang="zh-HK" dirty="0">
                <a:latin typeface="+mj-lt"/>
              </a:rPr>
              <a:t>Inspiration/expiration (demonstrate the secondary signs of the ball-valve phenomenon</a:t>
            </a:r>
            <a:r>
              <a:rPr lang="en-US" altLang="zh-HK" dirty="0">
                <a:solidFill>
                  <a:srgbClr val="3D3D3D"/>
                </a:solidFill>
                <a:latin typeface="+mj-lt"/>
              </a:rPr>
              <a:t>)</a:t>
            </a:r>
            <a:endParaRPr lang="en-US" altLang="zh-HK" dirty="0">
              <a:latin typeface="+mj-lt"/>
            </a:endParaRPr>
          </a:p>
          <a:p>
            <a:r>
              <a:rPr lang="en-US" altLang="zh-HK" dirty="0">
                <a:latin typeface="+mj-lt"/>
              </a:rPr>
              <a:t>Bilateral Lateral decubitus film(affected lung will appear to be hyperinflated on both radiographs; in the obstructive foreign body there will be air-trapping and therefore </a:t>
            </a:r>
            <a:r>
              <a:rPr lang="en-US" altLang="zh-HK" dirty="0" err="1">
                <a:latin typeface="+mj-lt"/>
              </a:rPr>
              <a:t>hyperlucency</a:t>
            </a:r>
            <a:r>
              <a:rPr lang="en-US" altLang="zh-HK" dirty="0">
                <a:latin typeface="+mj-lt"/>
              </a:rPr>
              <a:t> of the dependent lung)</a:t>
            </a:r>
          </a:p>
          <a:p>
            <a:pPr marL="0" indent="0">
              <a:buNone/>
            </a:pPr>
            <a:endParaRPr lang="en-US" altLang="zh-HK" dirty="0">
              <a:latin typeface="+mj-lt"/>
            </a:endParaRP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3)Name two possible diagnoses</a:t>
            </a: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-Foreign body aspiration left lung/bronchus</a:t>
            </a: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-neoplasm</a:t>
            </a: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-mucus plug</a:t>
            </a:r>
          </a:p>
          <a:p>
            <a:pPr marL="0" indent="0">
              <a:buNone/>
            </a:pPr>
            <a:r>
              <a:rPr lang="en-US" altLang="zh-HK" dirty="0">
                <a:latin typeface="+mj-lt"/>
              </a:rPr>
              <a:t>-Granulomatous disease </a:t>
            </a:r>
            <a:r>
              <a:rPr lang="en-US" altLang="zh-HK" dirty="0" err="1">
                <a:latin typeface="+mj-lt"/>
              </a:rPr>
              <a:t>eg</a:t>
            </a:r>
            <a:r>
              <a:rPr lang="en-US" altLang="zh-HK" dirty="0">
                <a:latin typeface="+mj-lt"/>
              </a:rPr>
              <a:t> sarcoidosis</a:t>
            </a:r>
          </a:p>
          <a:p>
            <a:pPr marL="0" indent="0">
              <a:buNone/>
            </a:pPr>
            <a:endParaRPr lang="en-US" altLang="zh-HK" dirty="0">
              <a:latin typeface="+mj-lt"/>
            </a:endParaRPr>
          </a:p>
          <a:p>
            <a:endParaRPr lang="en-US" altLang="zh-H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0502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C269-8126-412D-8F28-9E91E7C4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22FC9A-ED24-4D91-9B02-F94F3D5DB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519" y="875328"/>
            <a:ext cx="5239254" cy="51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3BF7-45F9-4A25-A8C2-1876EAEC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B96D708-3DC2-4B1E-9103-F610E5BEB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31" y="568325"/>
            <a:ext cx="7148244" cy="5992471"/>
          </a:xfrm>
        </p:spPr>
      </p:pic>
    </p:spTree>
    <p:extLst>
      <p:ext uri="{BB962C8B-B14F-4D97-AF65-F5344CB8AC3E}">
        <p14:creationId xmlns:p14="http://schemas.microsoft.com/office/powerpoint/2010/main" val="67240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7ABBB-B1BB-4DE0-AF8A-C21D33C1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DB56E-DC86-4ACF-8F0F-1582327BE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026" y="365125"/>
            <a:ext cx="6598333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9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185D-47F8-414C-A7F8-B1F2E5E4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9A26-695E-4B12-A56A-DACE870AF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HK" dirty="0"/>
              <a:t>4)What further investigation can you do?</a:t>
            </a:r>
          </a:p>
          <a:p>
            <a:pPr marL="0" indent="0">
              <a:buNone/>
            </a:pPr>
            <a:r>
              <a:rPr lang="en-US" altLang="zh-HK" dirty="0"/>
              <a:t>-multidetector CT thorax</a:t>
            </a:r>
          </a:p>
          <a:p>
            <a:pPr marL="0" indent="0">
              <a:buNone/>
            </a:pPr>
            <a:r>
              <a:rPr lang="en-US" altLang="zh-HK" dirty="0"/>
              <a:t>-Bronchoscopy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5)What are the possible complications?</a:t>
            </a:r>
          </a:p>
          <a:p>
            <a:pPr marL="0" indent="0">
              <a:buNone/>
            </a:pPr>
            <a:r>
              <a:rPr lang="en-US" altLang="zh-HK" dirty="0"/>
              <a:t>-atelectasis</a:t>
            </a:r>
          </a:p>
          <a:p>
            <a:pPr marL="0" indent="0">
              <a:buNone/>
            </a:pPr>
            <a:r>
              <a:rPr lang="en-US" altLang="zh-HK" dirty="0"/>
              <a:t>-</a:t>
            </a:r>
            <a:r>
              <a:rPr lang="en-US" altLang="zh-HK" dirty="0" err="1"/>
              <a:t>pneuomonia</a:t>
            </a:r>
            <a:r>
              <a:rPr lang="en-US" altLang="zh-HK" dirty="0"/>
              <a:t>, lung abscess</a:t>
            </a:r>
          </a:p>
          <a:p>
            <a:pPr marL="0" indent="0">
              <a:buNone/>
            </a:pPr>
            <a:r>
              <a:rPr lang="en-US" altLang="zh-HK" dirty="0"/>
              <a:t>-Bronchiectasis </a:t>
            </a:r>
          </a:p>
          <a:p>
            <a:pPr marL="0" indent="0">
              <a:buNone/>
            </a:pPr>
            <a:r>
              <a:rPr lang="en-US" altLang="zh-HK" dirty="0"/>
              <a:t>-pneumothorax, pneumomediastinum</a:t>
            </a:r>
          </a:p>
          <a:p>
            <a:pPr marL="0" indent="0">
              <a:buNone/>
            </a:pPr>
            <a:r>
              <a:rPr lang="en-US" altLang="zh-HK" dirty="0"/>
              <a:t>-bronchial stenosis </a:t>
            </a:r>
          </a:p>
        </p:txBody>
      </p:sp>
    </p:spTree>
    <p:extLst>
      <p:ext uri="{BB962C8B-B14F-4D97-AF65-F5344CB8AC3E}">
        <p14:creationId xmlns:p14="http://schemas.microsoft.com/office/powerpoint/2010/main" val="745928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BDCF-FED2-4698-9CA5-5A0AA426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4450"/>
            <a:ext cx="10515600" cy="1325563"/>
          </a:xfrm>
        </p:spPr>
        <p:txBody>
          <a:bodyPr/>
          <a:lstStyle/>
          <a:p>
            <a:pPr algn="ctr"/>
            <a:r>
              <a:rPr lang="en-US" altLang="zh-HK" dirty="0"/>
              <a:t>~End~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1720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C26E-F6F1-41C2-8779-2CB60ED6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A9AEF-C17D-4846-B688-3D38A8AE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altLang="zh-HK" dirty="0"/>
              <a:t>1) Please describe the ECG finding</a:t>
            </a:r>
          </a:p>
          <a:p>
            <a:pPr marL="0" indent="0">
              <a:buNone/>
            </a:pPr>
            <a:r>
              <a:rPr lang="en-US" altLang="zh-HK" dirty="0"/>
              <a:t> -Coved ST segment elevation and inverted T wave in V1/V2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2)What is the name of the ECG sign?</a:t>
            </a:r>
          </a:p>
          <a:p>
            <a:pPr marL="0" indent="0">
              <a:buNone/>
            </a:pPr>
            <a:r>
              <a:rPr lang="en-US" altLang="zh-HK" dirty="0"/>
              <a:t>-</a:t>
            </a:r>
            <a:r>
              <a:rPr lang="en-US" altLang="zh-HK" dirty="0" err="1"/>
              <a:t>Brugada</a:t>
            </a:r>
            <a:r>
              <a:rPr lang="en-US" altLang="zh-HK" dirty="0"/>
              <a:t> sign </a:t>
            </a: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3)Apart from fever, name three other factors that can lead to this ECG change?</a:t>
            </a:r>
          </a:p>
          <a:p>
            <a:r>
              <a:rPr lang="en-US" altLang="zh-HK" b="0" i="0" dirty="0" err="1">
                <a:effectLst/>
                <a:latin typeface="-apple-system"/>
              </a:rPr>
              <a:t>Ischaemia</a:t>
            </a:r>
            <a:endParaRPr lang="en-US" altLang="zh-HK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Drugs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Sodium channel blockers </a:t>
            </a:r>
            <a:r>
              <a:rPr lang="en-US" altLang="zh-HK" b="0" i="0" dirty="0" err="1">
                <a:effectLst/>
                <a:latin typeface="-apple-system"/>
              </a:rPr>
              <a:t>eg</a:t>
            </a:r>
            <a:r>
              <a:rPr lang="en-US" altLang="zh-HK" b="0" i="0" dirty="0">
                <a:effectLst/>
                <a:latin typeface="-apple-system"/>
              </a:rPr>
              <a:t>: Flecainide, Propafenone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Calcium channel blockers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Alpha agonists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Beta Blockers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Nitrates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Cholinergic stimulation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Cocaine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Alcohol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 err="1">
                <a:effectLst/>
                <a:latin typeface="-apple-system"/>
              </a:rPr>
              <a:t>Hypokalaemia</a:t>
            </a:r>
            <a:endParaRPr lang="en-US" altLang="zh-HK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Hypothermia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Post DC cardioversion</a:t>
            </a:r>
          </a:p>
        </p:txBody>
      </p:sp>
    </p:spTree>
    <p:extLst>
      <p:ext uri="{BB962C8B-B14F-4D97-AF65-F5344CB8AC3E}">
        <p14:creationId xmlns:p14="http://schemas.microsoft.com/office/powerpoint/2010/main" val="184402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692F-3B87-4197-8C98-ED105B22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287B-FD3C-4699-AB8C-238C70BF9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HK" dirty="0"/>
              <a:t>4)What is the definitive treatment for this condition ?</a:t>
            </a:r>
          </a:p>
          <a:p>
            <a:pPr marL="0" indent="0">
              <a:buNone/>
            </a:pPr>
            <a:r>
              <a:rPr lang="en-US" altLang="zh-HK" dirty="0"/>
              <a:t>-Automatic implantable cardioverter-defibrillator(AICD)</a:t>
            </a:r>
            <a:endParaRPr lang="zh-HK" altLang="en-US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5)Apart from the ECG sign, name any three factors that need to be present  before you decide for the treatment in 4)?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Documented ventricular fibrillation (VF) or polymorphic ventricular tachycardia (VT).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Family history of sudden cardiac death at &lt;45 years old 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Coved-type ECGs in family members.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Inducibility of VT with programmed electrical stimulation 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Syncope.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b="0" i="0" dirty="0">
                <a:effectLst/>
                <a:latin typeface="-apple-system"/>
              </a:rPr>
              <a:t>Nocturnal agonal respiration.</a:t>
            </a:r>
          </a:p>
          <a:p>
            <a:pPr marL="0" indent="0">
              <a:buNone/>
            </a:pPr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85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3F03-D029-4CCD-9A1F-D0C1F177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2</a:t>
            </a:r>
            <a:endParaRPr lang="zh-HK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F0FA18-ABD9-4F03-8971-BB035439D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6181" y="202207"/>
            <a:ext cx="4991844" cy="6655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30B07-99AB-4D88-A3C1-4683034845EA}"/>
              </a:ext>
            </a:extLst>
          </p:cNvPr>
          <p:cNvSpPr txBox="1"/>
          <p:nvPr/>
        </p:nvSpPr>
        <p:spPr>
          <a:xfrm>
            <a:off x="733425" y="1853606"/>
            <a:ext cx="5229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42/M</a:t>
            </a:r>
          </a:p>
          <a:p>
            <a:r>
              <a:rPr lang="en-US" altLang="zh-HK" dirty="0"/>
              <a:t>c/o dyspnea after waking up from sleep</a:t>
            </a:r>
          </a:p>
          <a:p>
            <a:r>
              <a:rPr lang="en-US" altLang="zh-HK" dirty="0"/>
              <a:t>Went out for dinner with friend last night</a:t>
            </a:r>
          </a:p>
          <a:p>
            <a:r>
              <a:rPr lang="en-US" altLang="zh-HK" dirty="0"/>
              <a:t>and drank 1 bottle of whisky </a:t>
            </a:r>
          </a:p>
          <a:p>
            <a:endParaRPr lang="en-US" altLang="zh-HK" dirty="0"/>
          </a:p>
          <a:p>
            <a:r>
              <a:rPr lang="en-US" altLang="zh-HK" dirty="0"/>
              <a:t>BP: 135/80, p: 85/min</a:t>
            </a:r>
          </a:p>
          <a:p>
            <a:r>
              <a:rPr lang="en-US" altLang="zh-HK" dirty="0"/>
              <a:t>SpO2: 96% in RA</a:t>
            </a:r>
          </a:p>
          <a:p>
            <a:r>
              <a:rPr lang="en-US" altLang="zh-HK" dirty="0"/>
              <a:t>Temp: 36.5</a:t>
            </a:r>
          </a:p>
          <a:p>
            <a:endParaRPr lang="en-US" altLang="zh-HK" dirty="0"/>
          </a:p>
          <a:p>
            <a:r>
              <a:rPr lang="en-US" altLang="zh-HK" dirty="0"/>
              <a:t>ECG: NSR, 90/min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0532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A6E5-9886-40EB-BF25-56409DC2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879B8-668E-46A1-86C2-BE0CE98F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HK" dirty="0"/>
              <a:t>1) Describe the CXR findings:</a:t>
            </a:r>
          </a:p>
          <a:p>
            <a:r>
              <a:rPr lang="en-US" altLang="zh-HK" dirty="0" err="1"/>
              <a:t>Pneuomediastinum</a:t>
            </a:r>
            <a:r>
              <a:rPr lang="en-US" altLang="zh-HK" dirty="0"/>
              <a:t>(extraluminal gas along the left </a:t>
            </a:r>
            <a:r>
              <a:rPr lang="en-US" altLang="zh-HK" dirty="0" err="1"/>
              <a:t>paracardiac</a:t>
            </a:r>
            <a:r>
              <a:rPr lang="en-US" altLang="zh-HK" dirty="0"/>
              <a:t> border and parapharyngeal space), subcutaneous emphysema at right chest wall/shoulder</a:t>
            </a:r>
          </a:p>
          <a:p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2)How would you classify the condition in 1)? and give one predisposing factor for each type</a:t>
            </a:r>
          </a:p>
          <a:p>
            <a:r>
              <a:rPr lang="en-US" altLang="zh-HK" dirty="0"/>
              <a:t>Spontaneous- any event that increase intrathoracic pressure e.g. coughing, vomiting, forceful defecation, severe asthmatic attack, recreational drug use</a:t>
            </a:r>
          </a:p>
          <a:p>
            <a:r>
              <a:rPr lang="en-US" altLang="zh-HK" dirty="0"/>
              <a:t>Secondary – any penetrating, blunt trauma, iatrogenic such as endoscopy, intubation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2540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C95CE-9DE0-447F-B7E9-F128CFC3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AD297-C9B3-4B23-B642-6257EF77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zh-HK" dirty="0"/>
              <a:t>The patient was admitted for further management. On arrival at ward, he became increasingly distressed</a:t>
            </a:r>
          </a:p>
          <a:p>
            <a:pPr marL="0" indent="0">
              <a:buNone/>
            </a:pPr>
            <a:r>
              <a:rPr lang="en-US" altLang="zh-HK" dirty="0"/>
              <a:t>BP: 100/70, P: 100/min, SpO2: 94%, temp: 37.5</a:t>
            </a:r>
          </a:p>
          <a:p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)What are the possible complications? Name 2</a:t>
            </a:r>
          </a:p>
          <a:p>
            <a:r>
              <a:rPr lang="en-US" altLang="zh-HK" dirty="0"/>
              <a:t>Mediastinitis as in </a:t>
            </a:r>
            <a:r>
              <a:rPr lang="en-US" altLang="zh-HK" dirty="0" err="1"/>
              <a:t>Boerhaave</a:t>
            </a:r>
            <a:r>
              <a:rPr lang="en-US" altLang="zh-HK" dirty="0"/>
              <a:t> syndrome</a:t>
            </a:r>
          </a:p>
          <a:p>
            <a:r>
              <a:rPr lang="en-US" altLang="zh-HK" dirty="0"/>
              <a:t>Tension pneumomediastinum</a:t>
            </a:r>
          </a:p>
          <a:p>
            <a:r>
              <a:rPr lang="en-US" altLang="zh-HK" dirty="0"/>
              <a:t>Associated pneumothorax </a:t>
            </a:r>
          </a:p>
          <a:p>
            <a:pPr marL="0" indent="0">
              <a:buNone/>
            </a:pPr>
            <a:r>
              <a:rPr lang="en-US" altLang="zh-HK" dirty="0"/>
              <a:t> </a:t>
            </a:r>
          </a:p>
          <a:p>
            <a:pPr marL="0" indent="0">
              <a:buNone/>
            </a:pPr>
            <a:r>
              <a:rPr lang="en-US" altLang="zh-HK" dirty="0"/>
              <a:t>4)Name two further investigations you would like to confirm your answer to 3)</a:t>
            </a:r>
          </a:p>
          <a:p>
            <a:pPr marL="0" indent="0">
              <a:buNone/>
            </a:pPr>
            <a:r>
              <a:rPr lang="en-US" altLang="zh-HK" dirty="0"/>
              <a:t>-repeat CXR/USG</a:t>
            </a:r>
          </a:p>
          <a:p>
            <a:pPr marL="0" indent="0">
              <a:buNone/>
            </a:pPr>
            <a:r>
              <a:rPr lang="en-US" altLang="zh-HK" dirty="0"/>
              <a:t>-CT thorax</a:t>
            </a:r>
          </a:p>
          <a:p>
            <a:pPr marL="0" indent="0">
              <a:buNone/>
            </a:pPr>
            <a:r>
              <a:rPr lang="en-US" altLang="zh-HK" dirty="0"/>
              <a:t>-contrast </a:t>
            </a:r>
            <a:r>
              <a:rPr lang="en-US" altLang="zh-HK" dirty="0" err="1"/>
              <a:t>esophagraphy</a:t>
            </a:r>
            <a:r>
              <a:rPr lang="en-US" altLang="zh-HK" dirty="0"/>
              <a:t> with water soluble contrast</a:t>
            </a:r>
          </a:p>
          <a:p>
            <a:pPr marL="0" indent="0">
              <a:buNone/>
            </a:pPr>
            <a:r>
              <a:rPr lang="en-US" altLang="zh-HK" dirty="0"/>
              <a:t>*Barium may cause mediastinitis</a:t>
            </a:r>
          </a:p>
          <a:p>
            <a:pPr marL="0" indent="0">
              <a:buNone/>
            </a:pPr>
            <a:r>
              <a:rPr lang="en-US" altLang="zh-HK" dirty="0"/>
              <a:t>*upper endoscopy may miss a small perforation</a:t>
            </a:r>
          </a:p>
        </p:txBody>
      </p:sp>
    </p:spTree>
    <p:extLst>
      <p:ext uri="{BB962C8B-B14F-4D97-AF65-F5344CB8AC3E}">
        <p14:creationId xmlns:p14="http://schemas.microsoft.com/office/powerpoint/2010/main" val="372674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32E9-5B31-4981-A862-2A5CFE10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3</a:t>
            </a:r>
            <a:endParaRPr lang="zh-HK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01D585-B3CE-45AE-881C-879C59592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110" y="0"/>
            <a:ext cx="4586287" cy="611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21ACC-250E-4C75-A355-AFA9FA71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397" y="0"/>
            <a:ext cx="4586288" cy="611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5ED77-37FE-4215-90F2-7579A7FDAEA8}"/>
              </a:ext>
            </a:extLst>
          </p:cNvPr>
          <p:cNvSpPr txBox="1"/>
          <p:nvPr/>
        </p:nvSpPr>
        <p:spPr>
          <a:xfrm>
            <a:off x="214315" y="6115050"/>
            <a:ext cx="760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20 year old man drunk last night and wake up from sleep </a:t>
            </a:r>
          </a:p>
          <a:p>
            <a:r>
              <a:rPr lang="en-US" altLang="zh-HK" dirty="0"/>
              <a:t>c/o right shoulder pain, excruciating pain when moving his right shoulder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21919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4398-28FF-4F1F-95FF-9601ED0D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CBCDC-D388-4B5C-A825-9FF89DCCF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HK" dirty="0"/>
              <a:t>1)What is the diagnosis?</a:t>
            </a:r>
          </a:p>
          <a:p>
            <a:r>
              <a:rPr lang="en-US" altLang="zh-HK" dirty="0"/>
              <a:t>Posterior dislocation of shoulder</a:t>
            </a:r>
          </a:p>
          <a:p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2)Name four signs on the x-ray to support your diagnosis</a:t>
            </a:r>
          </a:p>
          <a:p>
            <a:r>
              <a:rPr lang="en-US" altLang="zh-HK" dirty="0"/>
              <a:t>AP view:</a:t>
            </a:r>
          </a:p>
          <a:p>
            <a:pPr marL="0" indent="0">
              <a:buNone/>
            </a:pPr>
            <a:r>
              <a:rPr lang="en-US" altLang="zh-HK" dirty="0"/>
              <a:t>-internal rotation of humerus/   light bulb sign(+/-)</a:t>
            </a:r>
          </a:p>
          <a:p>
            <a:pPr marL="0" indent="0">
              <a:buNone/>
            </a:pPr>
            <a:r>
              <a:rPr lang="en-US" altLang="zh-HK" dirty="0"/>
              <a:t>-rim sign: widened glenohumeral joint &gt;6 mm</a:t>
            </a:r>
          </a:p>
          <a:p>
            <a:pPr marL="0" indent="0">
              <a:buNone/>
            </a:pPr>
            <a:r>
              <a:rPr lang="en-US" altLang="zh-HK" dirty="0"/>
              <a:t>-trough line sign: dense vertical line in the medial humeral head due to impaction of the humeral head</a:t>
            </a:r>
          </a:p>
          <a:p>
            <a:pPr marL="0" indent="0">
              <a:buNone/>
            </a:pPr>
            <a:r>
              <a:rPr lang="en-US" altLang="zh-HK" dirty="0"/>
              <a:t>-loss of normal half-moon overlap sign: the glenoid fossa appears vacant due to the lateral displacement of the humeral head</a:t>
            </a:r>
          </a:p>
          <a:p>
            <a:r>
              <a:rPr lang="en-US" altLang="zh-HK" dirty="0"/>
              <a:t>Y scapular view: </a:t>
            </a:r>
          </a:p>
          <a:p>
            <a:pPr marL="0" indent="0">
              <a:buNone/>
            </a:pPr>
            <a:r>
              <a:rPr lang="en-US" altLang="zh-HK" dirty="0"/>
              <a:t>-slight posterior displacement of humeral head from the glenoid fossa  </a:t>
            </a:r>
          </a:p>
          <a:p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422907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1166</Words>
  <Application>Microsoft Office PowerPoint</Application>
  <PresentationFormat>Widescreen</PresentationFormat>
  <Paragraphs>156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Office Theme</vt:lpstr>
      <vt:lpstr>OSCE</vt:lpstr>
      <vt:lpstr>Case 1</vt:lpstr>
      <vt:lpstr>PowerPoint Presentation</vt:lpstr>
      <vt:lpstr>PowerPoint Presentation</vt:lpstr>
      <vt:lpstr>Case 2</vt:lpstr>
      <vt:lpstr>PowerPoint Presentation</vt:lpstr>
      <vt:lpstr>PowerPoint Presentation</vt:lpstr>
      <vt:lpstr>Case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</vt:lpstr>
      <vt:lpstr>PowerPoint Presentation</vt:lpstr>
      <vt:lpstr>PowerPoint Presentation</vt:lpstr>
      <vt:lpstr>PowerPoint Presentation</vt:lpstr>
      <vt:lpstr>PowerPoint Presentation</vt:lpstr>
      <vt:lpstr>Case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~End~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OSCE</dc:title>
  <dc:creator>user</dc:creator>
  <cp:lastModifiedBy>user</cp:lastModifiedBy>
  <cp:revision>75</cp:revision>
  <dcterms:created xsi:type="dcterms:W3CDTF">2021-05-11T03:42:13Z</dcterms:created>
  <dcterms:modified xsi:type="dcterms:W3CDTF">2021-05-30T16:14:34Z</dcterms:modified>
</cp:coreProperties>
</file>