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782" r:id="rId1"/>
  </p:sldMasterIdLst>
  <p:sldIdLst>
    <p:sldId id="256" r:id="rId2"/>
    <p:sldId id="257" r:id="rId3"/>
    <p:sldId id="258" r:id="rId4"/>
    <p:sldId id="259" r:id="rId5"/>
    <p:sldId id="266" r:id="rId6"/>
    <p:sldId id="265" r:id="rId7"/>
    <p:sldId id="262" r:id="rId8"/>
    <p:sldId id="263" r:id="rId9"/>
    <p:sldId id="264" r:id="rId10"/>
    <p:sldId id="272" r:id="rId11"/>
    <p:sldId id="267" r:id="rId12"/>
    <p:sldId id="281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303" r:id="rId21"/>
    <p:sldId id="276" r:id="rId22"/>
    <p:sldId id="277" r:id="rId23"/>
    <p:sldId id="279" r:id="rId24"/>
    <p:sldId id="282" r:id="rId25"/>
    <p:sldId id="283" r:id="rId26"/>
    <p:sldId id="284" r:id="rId27"/>
    <p:sldId id="304" r:id="rId28"/>
    <p:sldId id="285" r:id="rId29"/>
    <p:sldId id="286" r:id="rId30"/>
    <p:sldId id="287" r:id="rId31"/>
    <p:sldId id="289" r:id="rId32"/>
    <p:sldId id="288" r:id="rId33"/>
    <p:sldId id="290" r:id="rId34"/>
    <p:sldId id="302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280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76"/>
    <p:restoredTop sz="94625"/>
  </p:normalViewPr>
  <p:slideViewPr>
    <p:cSldViewPr snapToGrid="0" snapToObjects="1">
      <p:cViewPr varScale="1">
        <p:scale>
          <a:sx n="100" d="100"/>
          <a:sy n="100" d="100"/>
        </p:scale>
        <p:origin x="2616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17E5-612F-AC49-A81A-B7C0BDB8444E}" type="datetimeFigureOut">
              <a:rPr lang="en-US" smtClean="0"/>
              <a:t>3/28/25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642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17E5-612F-AC49-A81A-B7C0BDB8444E}" type="datetimeFigureOut">
              <a:rPr lang="en-US" smtClean="0"/>
              <a:t>3/28/25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D20F2-5379-B248-88B3-98215B688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077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17E5-612F-AC49-A81A-B7C0BDB8444E}" type="datetimeFigureOut">
              <a:rPr lang="en-US" smtClean="0"/>
              <a:t>3/28/25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D20F2-5379-B248-88B3-98215B6886D6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742843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17E5-612F-AC49-A81A-B7C0BDB8444E}" type="datetimeFigureOut">
              <a:rPr lang="en-US" smtClean="0"/>
              <a:t>3/28/25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D20F2-5379-B248-88B3-98215B688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7099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17E5-612F-AC49-A81A-B7C0BDB8444E}" type="datetimeFigureOut">
              <a:rPr lang="en-US" smtClean="0"/>
              <a:t>3/28/25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D20F2-5379-B248-88B3-98215B6886D6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628002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17E5-612F-AC49-A81A-B7C0BDB8444E}" type="datetimeFigureOut">
              <a:rPr lang="en-US" smtClean="0"/>
              <a:t>3/28/25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D20F2-5379-B248-88B3-98215B688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68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17E5-612F-AC49-A81A-B7C0BDB8444E}" type="datetimeFigureOut">
              <a:rPr lang="en-US" smtClean="0"/>
              <a:t>3/28/25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D20F2-5379-B248-88B3-98215B688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13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17E5-612F-AC49-A81A-B7C0BDB8444E}" type="datetimeFigureOut">
              <a:rPr lang="en-US" smtClean="0"/>
              <a:t>3/28/25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D20F2-5379-B248-88B3-98215B688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65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17E5-612F-AC49-A81A-B7C0BDB8444E}" type="datetimeFigureOut">
              <a:rPr lang="en-US" smtClean="0"/>
              <a:t>3/28/25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D20F2-5379-B248-88B3-98215B688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767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17E5-612F-AC49-A81A-B7C0BDB8444E}" type="datetimeFigureOut">
              <a:rPr lang="en-US" smtClean="0"/>
              <a:t>3/28/25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201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17E5-612F-AC49-A81A-B7C0BDB8444E}" type="datetimeFigureOut">
              <a:rPr lang="en-US" smtClean="0"/>
              <a:t>3/28/25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D20F2-5379-B248-88B3-98215B688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95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17E5-612F-AC49-A81A-B7C0BDB8444E}" type="datetimeFigureOut">
              <a:rPr lang="en-US" smtClean="0"/>
              <a:t>3/28/25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D20F2-5379-B248-88B3-98215B688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625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17E5-612F-AC49-A81A-B7C0BDB8444E}" type="datetimeFigureOut">
              <a:rPr lang="en-US" smtClean="0"/>
              <a:t>3/28/25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D20F2-5379-B248-88B3-98215B688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252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17E5-612F-AC49-A81A-B7C0BDB8444E}" type="datetimeFigureOut">
              <a:rPr lang="en-US" smtClean="0"/>
              <a:t>3/28/25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D20F2-5379-B248-88B3-98215B688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48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17E5-612F-AC49-A81A-B7C0BDB8444E}" type="datetimeFigureOut">
              <a:rPr lang="en-US" smtClean="0"/>
              <a:t>3/28/25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D20F2-5379-B248-88B3-98215B688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421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17E5-612F-AC49-A81A-B7C0BDB8444E}" type="datetimeFigureOut">
              <a:rPr lang="en-US" smtClean="0"/>
              <a:t>3/28/25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D20F2-5379-B248-88B3-98215B688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841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D17E5-612F-AC49-A81A-B7C0BDB8444E}" type="datetimeFigureOut">
              <a:rPr lang="en-US" smtClean="0"/>
              <a:t>3/28/25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9BD20F2-5379-B248-88B3-98215B688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633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83" r:id="rId1"/>
    <p:sldLayoutId id="2147485784" r:id="rId2"/>
    <p:sldLayoutId id="2147485785" r:id="rId3"/>
    <p:sldLayoutId id="2147485786" r:id="rId4"/>
    <p:sldLayoutId id="2147485787" r:id="rId5"/>
    <p:sldLayoutId id="2147485788" r:id="rId6"/>
    <p:sldLayoutId id="2147485789" r:id="rId7"/>
    <p:sldLayoutId id="2147485790" r:id="rId8"/>
    <p:sldLayoutId id="2147485791" r:id="rId9"/>
    <p:sldLayoutId id="2147485792" r:id="rId10"/>
    <p:sldLayoutId id="2147485793" r:id="rId11"/>
    <p:sldLayoutId id="2147485794" r:id="rId12"/>
    <p:sldLayoutId id="2147485795" r:id="rId13"/>
    <p:sldLayoutId id="2147485796" r:id="rId14"/>
    <p:sldLayoutId id="2147485797" r:id="rId15"/>
    <p:sldLayoutId id="214748579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JCM OSCE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Dr Cheung Calvin Ka Wai</a:t>
            </a:r>
          </a:p>
          <a:p>
            <a:r>
              <a:rPr lang="en-US" dirty="0"/>
              <a:t>Resident Trainee</a:t>
            </a:r>
          </a:p>
          <a:p>
            <a:r>
              <a:rPr lang="en-US" dirty="0"/>
              <a:t>Department of Accident and Emergency, </a:t>
            </a:r>
            <a:r>
              <a:rPr lang="en-US" dirty="0" err="1"/>
              <a:t>Ruttonjee</a:t>
            </a:r>
            <a:r>
              <a:rPr lang="en-US" dirty="0"/>
              <a:t> Hospital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995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Name the PE finding (1 mark)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694" y="2040456"/>
            <a:ext cx="5088419" cy="338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135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0317"/>
            <a:ext cx="8229600" cy="4525963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Central cyanosis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When ABG was being taken, the case MO found something unusual. Describe your finding. (1 mark)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521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91" y="1227128"/>
            <a:ext cx="8218898" cy="436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825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Chocolate brown blood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Name the clinical diagnosis in this lady. (2 marks)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3332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171576"/>
            <a:ext cx="6347714" cy="4869788"/>
          </a:xfrm>
        </p:spPr>
        <p:txBody>
          <a:bodyPr>
            <a:normAutofit/>
          </a:bodyPr>
          <a:lstStyle/>
          <a:p>
            <a:r>
              <a:rPr lang="en-US" dirty="0"/>
              <a:t>Methemoglobinemia</a:t>
            </a:r>
          </a:p>
          <a:p>
            <a:endParaRPr lang="en-US" dirty="0"/>
          </a:p>
          <a:p>
            <a:r>
              <a:rPr lang="en-US" dirty="0"/>
              <a:t>ABG </a:t>
            </a:r>
          </a:p>
          <a:p>
            <a:pPr lvl="1"/>
            <a:r>
              <a:rPr lang="en-US" dirty="0" err="1"/>
              <a:t>MetHB</a:t>
            </a:r>
            <a:r>
              <a:rPr lang="en-US" dirty="0"/>
              <a:t> level: 20.4%</a:t>
            </a:r>
          </a:p>
          <a:p>
            <a:pPr lvl="1"/>
            <a:r>
              <a:rPr lang="en-US" dirty="0" err="1"/>
              <a:t>CoHb</a:t>
            </a:r>
            <a:r>
              <a:rPr lang="en-US" dirty="0"/>
              <a:t> level: 0.8%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Name 4 classes of drugs which can cause methemoglobinemia (4 marks)</a:t>
            </a:r>
          </a:p>
        </p:txBody>
      </p:sp>
    </p:spTree>
    <p:extLst>
      <p:ext uri="{BB962C8B-B14F-4D97-AF65-F5344CB8AC3E}">
        <p14:creationId xmlns:p14="http://schemas.microsoft.com/office/powerpoint/2010/main" val="3114011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700088"/>
            <a:ext cx="6734176" cy="5341275"/>
          </a:xfrm>
        </p:spPr>
        <p:txBody>
          <a:bodyPr>
            <a:normAutofit/>
          </a:bodyPr>
          <a:lstStyle/>
          <a:p>
            <a:r>
              <a:rPr lang="en-US" dirty="0"/>
              <a:t>Antibiotics e.g. trimethoprim, sulfonamides, </a:t>
            </a:r>
            <a:r>
              <a:rPr lang="en-US" dirty="0" err="1"/>
              <a:t>dapsone</a:t>
            </a:r>
            <a:endParaRPr lang="en-US" dirty="0"/>
          </a:p>
          <a:p>
            <a:r>
              <a:rPr lang="en-US" dirty="0"/>
              <a:t>Local </a:t>
            </a:r>
            <a:r>
              <a:rPr lang="en-US" dirty="0" err="1"/>
              <a:t>anaesthetics</a:t>
            </a:r>
            <a:r>
              <a:rPr lang="en-US" dirty="0"/>
              <a:t> e.g. lignocaine, benzocaine</a:t>
            </a:r>
          </a:p>
          <a:p>
            <a:r>
              <a:rPr lang="en-US" dirty="0"/>
              <a:t>Massive overdose of Zopiclone</a:t>
            </a:r>
          </a:p>
          <a:p>
            <a:r>
              <a:rPr lang="en-US" dirty="0"/>
              <a:t>Nitrates, nitrites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Non drug causes</a:t>
            </a:r>
          </a:p>
          <a:p>
            <a:r>
              <a:rPr lang="en-US" dirty="0"/>
              <a:t>Vegetables e.g. carrots, beetroot, leafy greens</a:t>
            </a:r>
          </a:p>
          <a:p>
            <a:r>
              <a:rPr lang="en-US" dirty="0"/>
              <a:t>Aniline dyes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Suggest an antidote that can be given in the A&amp;E. (1 mark)</a:t>
            </a:r>
          </a:p>
          <a:p>
            <a:r>
              <a:rPr lang="en-US" dirty="0"/>
              <a:t>What other treatment options can be considered? (1 mark)</a:t>
            </a:r>
          </a:p>
        </p:txBody>
      </p:sp>
    </p:spTree>
    <p:extLst>
      <p:ext uri="{BB962C8B-B14F-4D97-AF65-F5344CB8AC3E}">
        <p14:creationId xmlns:p14="http://schemas.microsoft.com/office/powerpoint/2010/main" val="2313614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IV Methylene blue 1mg/kg over 5min</a:t>
            </a:r>
          </a:p>
          <a:p>
            <a:endParaRPr lang="en-US" dirty="0"/>
          </a:p>
          <a:p>
            <a:r>
              <a:rPr lang="en-US" dirty="0"/>
              <a:t>Vitamin C if Methylene blue contraindicated e.g. known hypersensitivity / allergy</a:t>
            </a:r>
          </a:p>
          <a:p>
            <a:r>
              <a:rPr lang="en-US" dirty="0"/>
              <a:t>Supplemental O2</a:t>
            </a:r>
          </a:p>
          <a:p>
            <a:r>
              <a:rPr lang="en-US" dirty="0"/>
              <a:t>Hyperbaric oxygen therapy</a:t>
            </a:r>
          </a:p>
        </p:txBody>
      </p:sp>
    </p:spTree>
    <p:extLst>
      <p:ext uri="{BB962C8B-B14F-4D97-AF65-F5344CB8AC3E}">
        <p14:creationId xmlns:p14="http://schemas.microsoft.com/office/powerpoint/2010/main" val="2084898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55yo man fell and landed on his right shoulder when a bus he was on suddenly braked</a:t>
            </a:r>
          </a:p>
          <a:p>
            <a:r>
              <a:rPr lang="en-US" dirty="0"/>
              <a:t>Attends AED complaining of right shoulder pain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Describe the X-rays. Give 1 positive and 1 negative radiological finding. (2 mark)</a:t>
            </a:r>
          </a:p>
        </p:txBody>
      </p:sp>
    </p:spTree>
    <p:extLst>
      <p:ext uri="{BB962C8B-B14F-4D97-AF65-F5344CB8AC3E}">
        <p14:creationId xmlns:p14="http://schemas.microsoft.com/office/powerpoint/2010/main" val="102955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756E91-AAE9-DEBF-268D-1CC020CFF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186" y="1175944"/>
            <a:ext cx="3379582" cy="45061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0A46EA-9845-E7F3-69C8-684605A5C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46303"/>
            <a:ext cx="3401813" cy="453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3024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Lightbulb sign on AP film</a:t>
            </a:r>
          </a:p>
          <a:p>
            <a:r>
              <a:rPr lang="en-US" dirty="0"/>
              <a:t>No fracture</a:t>
            </a:r>
          </a:p>
          <a:p>
            <a:r>
              <a:rPr lang="en-US" dirty="0"/>
              <a:t>Posterior dislocation of the R shoulder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Name 2 expected findings on physical examination of this patient (2 marks)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304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73yo woman presents to the emergency department with neck pain, palpitations, dyspnea and hoarseness of voice for 2 days.</a:t>
            </a:r>
          </a:p>
          <a:p>
            <a:r>
              <a:rPr lang="en-US" dirty="0"/>
              <a:t>History of multinodular </a:t>
            </a:r>
            <a:r>
              <a:rPr lang="en-US" dirty="0" err="1"/>
              <a:t>goitre</a:t>
            </a:r>
            <a:r>
              <a:rPr lang="en-US" dirty="0"/>
              <a:t> on Carbimazole</a:t>
            </a:r>
          </a:p>
          <a:p>
            <a:r>
              <a:rPr lang="en-US" dirty="0"/>
              <a:t>A chest X-ray was done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6775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899" y="1488613"/>
            <a:ext cx="6347714" cy="3880773"/>
          </a:xfrm>
        </p:spPr>
        <p:txBody>
          <a:bodyPr>
            <a:noAutofit/>
          </a:bodyPr>
          <a:lstStyle/>
          <a:p>
            <a:r>
              <a:rPr lang="en-US" sz="1600" dirty="0"/>
              <a:t>Inspection / palpation</a:t>
            </a:r>
          </a:p>
          <a:p>
            <a:pPr lvl="1"/>
            <a:r>
              <a:rPr lang="en-US" dirty="0"/>
              <a:t>prominent posterior shoulder and coracoid process</a:t>
            </a:r>
          </a:p>
          <a:p>
            <a:r>
              <a:rPr lang="en-US" sz="1600" dirty="0"/>
              <a:t>Movement</a:t>
            </a:r>
          </a:p>
          <a:p>
            <a:pPr lvl="1"/>
            <a:r>
              <a:rPr lang="en-US" dirty="0"/>
              <a:t>Limited external rotation 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Name 2 common non-traumatic causes for this injury. (1 mark)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13814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Electrocution</a:t>
            </a:r>
          </a:p>
          <a:p>
            <a:r>
              <a:rPr lang="en-US" dirty="0"/>
              <a:t>Epileptic seizures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is the immediate management in the AED setting (2 marks)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2448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842964"/>
            <a:ext cx="4651718" cy="51984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Attempt closed reduction in the AED +/- under procedural sedation </a:t>
            </a:r>
          </a:p>
          <a:p>
            <a:r>
              <a:rPr lang="en-US" dirty="0"/>
              <a:t>Immobilization by shoulder immobilizer / sling</a:t>
            </a:r>
          </a:p>
          <a:p>
            <a:r>
              <a:rPr lang="en-US" dirty="0"/>
              <a:t>Analgesia</a:t>
            </a:r>
          </a:p>
          <a:p>
            <a:endParaRPr lang="en-US" dirty="0"/>
          </a:p>
          <a:p>
            <a:r>
              <a:rPr lang="en-US" dirty="0"/>
              <a:t>DePalma method</a:t>
            </a:r>
          </a:p>
          <a:p>
            <a:pPr lvl="1"/>
            <a:r>
              <a:rPr lang="en-US" dirty="0"/>
              <a:t>Adduction + internal rotation</a:t>
            </a:r>
          </a:p>
          <a:p>
            <a:pPr lvl="1"/>
            <a:r>
              <a:rPr lang="en-US" dirty="0"/>
              <a:t>Followed by caudal traction</a:t>
            </a:r>
          </a:p>
          <a:p>
            <a:pPr lvl="1"/>
            <a:r>
              <a:rPr lang="en-US" dirty="0"/>
              <a:t>Push the humerus medial to lateral while maintain caudal traction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Name 3 possible complications of this condition (3 marks)</a:t>
            </a:r>
          </a:p>
          <a:p>
            <a:endParaRPr lang="en-US" dirty="0"/>
          </a:p>
        </p:txBody>
      </p:sp>
      <p:pic>
        <p:nvPicPr>
          <p:cNvPr id="2050" name="Picture 2" descr="Posterior Dislocation of the Shoulder ...">
            <a:extLst>
              <a:ext uri="{FF2B5EF4-FFF2-40B4-BE49-F238E27FC236}">
                <a16:creationId xmlns:a16="http://schemas.microsoft.com/office/drawing/2014/main" id="{937D3AC2-E885-1351-E03C-AEFBE3058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317" y="2447974"/>
            <a:ext cx="2794000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4995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685926"/>
            <a:ext cx="6347714" cy="4355438"/>
          </a:xfrm>
        </p:spPr>
        <p:txBody>
          <a:bodyPr/>
          <a:lstStyle/>
          <a:p>
            <a:r>
              <a:rPr lang="en-US" dirty="0"/>
              <a:t>Acute re-dislocation</a:t>
            </a:r>
          </a:p>
          <a:p>
            <a:r>
              <a:rPr lang="en-US" dirty="0"/>
              <a:t>Recurrent posterior shoulder instability</a:t>
            </a:r>
          </a:p>
          <a:p>
            <a:r>
              <a:rPr lang="en-US" dirty="0"/>
              <a:t>Joint stiffness</a:t>
            </a:r>
          </a:p>
          <a:p>
            <a:r>
              <a:rPr lang="en-US" dirty="0"/>
              <a:t>Osteonecrosis of humeral head</a:t>
            </a:r>
          </a:p>
          <a:p>
            <a:r>
              <a:rPr lang="en-US" dirty="0"/>
              <a:t>Nerve injury: axillary nerve, suprascapular nerve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6892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8F6F6-2FA6-517D-57BE-0984EDD92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BDFCE-B528-3089-8565-2638430B1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A 70yo man presents to the A&amp;E complaining of a left sole ulcer for 1 month</a:t>
            </a:r>
          </a:p>
          <a:p>
            <a:r>
              <a:rPr lang="en-US" dirty="0"/>
              <a:t>After some some soil and rocks got into his shoe and caused an abrasion</a:t>
            </a:r>
          </a:p>
          <a:p>
            <a:r>
              <a:rPr lang="en-US" dirty="0"/>
              <a:t>Self managed all along</a:t>
            </a:r>
          </a:p>
          <a:p>
            <a:r>
              <a:rPr lang="en-US" dirty="0"/>
              <a:t>Noted increased erythema, pain and discharge for 3 days</a:t>
            </a:r>
          </a:p>
          <a:p>
            <a:r>
              <a:rPr lang="en-US" dirty="0"/>
              <a:t>Also developed fever today</a:t>
            </a:r>
          </a:p>
        </p:txBody>
      </p:sp>
    </p:spTree>
    <p:extLst>
      <p:ext uri="{BB962C8B-B14F-4D97-AF65-F5344CB8AC3E}">
        <p14:creationId xmlns:p14="http://schemas.microsoft.com/office/powerpoint/2010/main" val="30610339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1200FC-97B2-70E8-5079-A45E298FA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9825" y="744279"/>
            <a:ext cx="4324350" cy="57658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0E65A4-85D9-8BD5-8EFF-3BD8E6F747C5}"/>
              </a:ext>
            </a:extLst>
          </p:cNvPr>
          <p:cNvSpPr txBox="1"/>
          <p:nvPr/>
        </p:nvSpPr>
        <p:spPr>
          <a:xfrm>
            <a:off x="385762" y="252929"/>
            <a:ext cx="7361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Name 4 things to look for on focused physical examination. (2 marks)</a:t>
            </a:r>
          </a:p>
        </p:txBody>
      </p:sp>
    </p:spTree>
    <p:extLst>
      <p:ext uri="{BB962C8B-B14F-4D97-AF65-F5344CB8AC3E}">
        <p14:creationId xmlns:p14="http://schemas.microsoft.com/office/powerpoint/2010/main" val="27009658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AB332-C342-6685-3F23-851E8C990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312" y="1231903"/>
            <a:ext cx="6347714" cy="4683122"/>
          </a:xfrm>
        </p:spPr>
        <p:txBody>
          <a:bodyPr>
            <a:normAutofit/>
          </a:bodyPr>
          <a:lstStyle/>
          <a:p>
            <a:r>
              <a:rPr lang="en-US" dirty="0"/>
              <a:t>Presence of crepitus</a:t>
            </a:r>
          </a:p>
          <a:p>
            <a:r>
              <a:rPr lang="en-US" dirty="0"/>
              <a:t>Extent of erythema / lymphangitis</a:t>
            </a:r>
          </a:p>
          <a:p>
            <a:r>
              <a:rPr lang="en-US" dirty="0"/>
              <a:t>Any active discharge / bleeding</a:t>
            </a:r>
          </a:p>
          <a:p>
            <a:r>
              <a:rPr lang="en-US" dirty="0"/>
              <a:t>Neurovascular status: sensory deficit, distal pulses, capillary refill</a:t>
            </a:r>
          </a:p>
          <a:p>
            <a:r>
              <a:rPr lang="en-US" dirty="0"/>
              <a:t>Presence of foreign bodies</a:t>
            </a:r>
          </a:p>
          <a:p>
            <a:r>
              <a:rPr lang="en-US" dirty="0"/>
              <a:t>Regional lymphadenopathy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Suggest 2 differential diagnosis for this man. (1 mark)</a:t>
            </a:r>
          </a:p>
        </p:txBody>
      </p:sp>
    </p:spTree>
    <p:extLst>
      <p:ext uri="{BB962C8B-B14F-4D97-AF65-F5344CB8AC3E}">
        <p14:creationId xmlns:p14="http://schemas.microsoft.com/office/powerpoint/2010/main" val="26536494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4346A-8BE9-407F-5291-E9320B12BC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Necrotising</a:t>
            </a:r>
            <a:r>
              <a:rPr lang="en-US" dirty="0"/>
              <a:t> fasciitis</a:t>
            </a:r>
          </a:p>
          <a:p>
            <a:r>
              <a:rPr lang="en-US" dirty="0"/>
              <a:t>Gas gangrene / gas myonecrosis</a:t>
            </a:r>
          </a:p>
          <a:p>
            <a:r>
              <a:rPr lang="en-US" dirty="0"/>
              <a:t>Subcutaneous abscess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Describe the X-ray of his left foot (2 marks)</a:t>
            </a:r>
          </a:p>
        </p:txBody>
      </p:sp>
    </p:spTree>
    <p:extLst>
      <p:ext uri="{BB962C8B-B14F-4D97-AF65-F5344CB8AC3E}">
        <p14:creationId xmlns:p14="http://schemas.microsoft.com/office/powerpoint/2010/main" val="10019100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C2B11AB-A67C-37A4-EB83-98768893FE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2168" y="1179582"/>
            <a:ext cx="3374125" cy="449883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803E7E-A76A-EBF9-3656-87992CB78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" y="1179583"/>
            <a:ext cx="3374125" cy="449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914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CC00F-E53F-9861-91F6-727DB9E19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Gas pockets seen in soft tissue of left foot</a:t>
            </a:r>
          </a:p>
          <a:p>
            <a:r>
              <a:rPr lang="en-US" dirty="0"/>
              <a:t>Mainly over forefoot and midfoot</a:t>
            </a:r>
          </a:p>
          <a:p>
            <a:r>
              <a:rPr lang="en-US" dirty="0"/>
              <a:t>No </a:t>
            </a:r>
            <a:r>
              <a:rPr lang="en-US" dirty="0" err="1"/>
              <a:t>osteomyelitic</a:t>
            </a:r>
            <a:r>
              <a:rPr lang="en-US" dirty="0"/>
              <a:t> changes</a:t>
            </a:r>
          </a:p>
          <a:p>
            <a:r>
              <a:rPr lang="en-US" dirty="0"/>
              <a:t>No fracture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What is the most likely diagnosis for this man? (1 mark)</a:t>
            </a:r>
          </a:p>
        </p:txBody>
      </p:sp>
    </p:spTree>
    <p:extLst>
      <p:ext uri="{BB962C8B-B14F-4D97-AF65-F5344CB8AC3E}">
        <p14:creationId xmlns:p14="http://schemas.microsoft.com/office/powerpoint/2010/main" val="1990069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44" y="670639"/>
            <a:ext cx="2198331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Describe the CXR</a:t>
            </a:r>
            <a:br>
              <a:rPr lang="en-US" dirty="0"/>
            </a:br>
            <a:r>
              <a:rPr lang="en-US" dirty="0"/>
              <a:t>(2 marks)</a:t>
            </a:r>
          </a:p>
        </p:txBody>
      </p:sp>
      <p:pic>
        <p:nvPicPr>
          <p:cNvPr id="4" name="Picture 3" descr="WhatsApp Image 2023-10-23 at 10.39.50 PM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326" y="370992"/>
            <a:ext cx="4587012" cy="611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224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56247-6430-377D-924B-D9FBD6093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Gas gangrene / gas myonecrosis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Name 2 pathogens that may cause this condition. (2 marks)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2853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1FEAE-BFC2-387E-7CC2-CDA89A0CC3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i="1" dirty="0"/>
              <a:t>Clostridium perfringens</a:t>
            </a:r>
          </a:p>
          <a:p>
            <a:r>
              <a:rPr lang="en-US" i="1" dirty="0"/>
              <a:t>Clostridium </a:t>
            </a:r>
            <a:r>
              <a:rPr lang="en-US" i="1" dirty="0" err="1"/>
              <a:t>novyi</a:t>
            </a:r>
            <a:endParaRPr lang="en-US" i="1" dirty="0"/>
          </a:p>
          <a:p>
            <a:r>
              <a:rPr lang="en-US" i="1" dirty="0"/>
              <a:t>Clostridium </a:t>
            </a:r>
            <a:r>
              <a:rPr lang="en-US" i="1" dirty="0" err="1"/>
              <a:t>septicum</a:t>
            </a:r>
            <a:endParaRPr lang="en-US" i="1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List the management plan for this man. (2 marks)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4539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E87BA-B3FB-E945-422A-C08A3BA8F4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Admission to orthopedics</a:t>
            </a:r>
          </a:p>
          <a:p>
            <a:r>
              <a:rPr lang="en-US" dirty="0"/>
              <a:t>Broad-spectrum IV antibiotics</a:t>
            </a:r>
          </a:p>
          <a:p>
            <a:r>
              <a:rPr lang="en-US" dirty="0"/>
              <a:t>Early aggressive surgical debridement after admission</a:t>
            </a:r>
          </a:p>
          <a:p>
            <a:r>
              <a:rPr lang="en-US" dirty="0"/>
              <a:t>Pain control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4342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C6D17-2E05-0926-E8C5-3B97C3B60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E4118-C852-E9E9-F6F4-A3573F79B0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40yo woman presents to the emergency department with suboccipital headache and bilateral neck pain (left worse than right), sore throat and globus sensation. </a:t>
            </a:r>
          </a:p>
          <a:p>
            <a:r>
              <a:rPr lang="en-US" dirty="0"/>
              <a:t>Pain is worsened by head rotation to either side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8201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50E606-E94B-2CD6-479E-3A3E81A167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1450" y="1554117"/>
            <a:ext cx="3728525" cy="497136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9909CA-DC10-26D4-B52B-77B3EFF3B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025" y="1554116"/>
            <a:ext cx="3728525" cy="4971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C6D3B9-AAE9-9B0A-13DE-FBD51763F3B3}"/>
              </a:ext>
            </a:extLst>
          </p:cNvPr>
          <p:cNvSpPr txBox="1"/>
          <p:nvPr/>
        </p:nvSpPr>
        <p:spPr>
          <a:xfrm>
            <a:off x="643355" y="457201"/>
            <a:ext cx="7857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Give 1 positive and 1 negative X-ray findings to narrow down your differential diagnosis. (2 marks)</a:t>
            </a:r>
          </a:p>
        </p:txBody>
      </p:sp>
    </p:spTree>
    <p:extLst>
      <p:ext uri="{BB962C8B-B14F-4D97-AF65-F5344CB8AC3E}">
        <p14:creationId xmlns:p14="http://schemas.microsoft.com/office/powerpoint/2010/main" val="21847148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D6D9D-096E-9A2C-5F0A-58A7F0C15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885826"/>
            <a:ext cx="6347714" cy="5155538"/>
          </a:xfrm>
        </p:spPr>
        <p:txBody>
          <a:bodyPr>
            <a:normAutofit/>
          </a:bodyPr>
          <a:lstStyle/>
          <a:p>
            <a:r>
              <a:rPr lang="en-US" dirty="0"/>
              <a:t>Positive finding: ossification of stylohyoid ligament</a:t>
            </a:r>
          </a:p>
          <a:p>
            <a:r>
              <a:rPr lang="en-US" dirty="0"/>
              <a:t>Negative finding: no soft tissue swelling / thumb sign, no fracture</a:t>
            </a:r>
          </a:p>
          <a:p>
            <a:endParaRPr lang="en-US" dirty="0"/>
          </a:p>
          <a:p>
            <a:r>
              <a:rPr lang="en-US" dirty="0"/>
              <a:t>Mild degenerative changes with narrowing of intervertebral disc spaces and osteophytes</a:t>
            </a:r>
          </a:p>
          <a:p>
            <a:r>
              <a:rPr lang="en-US" dirty="0"/>
              <a:t>Alignment unremarkable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is the eponymous name of her condition? (1 mark)</a:t>
            </a:r>
          </a:p>
        </p:txBody>
      </p:sp>
    </p:spTree>
    <p:extLst>
      <p:ext uri="{BB962C8B-B14F-4D97-AF65-F5344CB8AC3E}">
        <p14:creationId xmlns:p14="http://schemas.microsoft.com/office/powerpoint/2010/main" val="22497417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50FF6-00F3-D352-53F8-D9A236417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Eagle syndrome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Name 4 potential complications of this condition. (4 marks)</a:t>
            </a:r>
          </a:p>
        </p:txBody>
      </p:sp>
    </p:spTree>
    <p:extLst>
      <p:ext uri="{BB962C8B-B14F-4D97-AF65-F5344CB8AC3E}">
        <p14:creationId xmlns:p14="http://schemas.microsoft.com/office/powerpoint/2010/main" val="31217429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24740-4F4C-E3BC-ADFF-14BCDC638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757238"/>
            <a:ext cx="6347714" cy="5284125"/>
          </a:xfrm>
        </p:spPr>
        <p:txBody>
          <a:bodyPr>
            <a:normAutofit/>
          </a:bodyPr>
          <a:lstStyle/>
          <a:p>
            <a:r>
              <a:rPr lang="en-US" dirty="0"/>
              <a:t>Glossopharyngeal neuropathy</a:t>
            </a:r>
          </a:p>
          <a:p>
            <a:r>
              <a:rPr lang="en-US" dirty="0"/>
              <a:t>Impingement onto the carotid artery</a:t>
            </a:r>
          </a:p>
          <a:p>
            <a:pPr lvl="1"/>
            <a:r>
              <a:rPr lang="en-US" dirty="0"/>
              <a:t>Carotid dissection</a:t>
            </a:r>
          </a:p>
          <a:p>
            <a:pPr lvl="1"/>
            <a:r>
              <a:rPr lang="en-US" dirty="0"/>
              <a:t>Ischemic stroke</a:t>
            </a:r>
          </a:p>
          <a:p>
            <a:pPr lvl="1"/>
            <a:r>
              <a:rPr lang="en-US" dirty="0"/>
              <a:t>Sympathetic plexus irritation </a:t>
            </a:r>
          </a:p>
          <a:p>
            <a:r>
              <a:rPr lang="en-US" dirty="0"/>
              <a:t>Impingement onto the internal jugular vein (</a:t>
            </a:r>
            <a:r>
              <a:rPr lang="en-US" dirty="0" err="1"/>
              <a:t>styloidogenic</a:t>
            </a:r>
            <a:r>
              <a:rPr lang="en-US" dirty="0"/>
              <a:t> jugular venous compression syndrome)</a:t>
            </a:r>
          </a:p>
          <a:p>
            <a:pPr lvl="1"/>
            <a:r>
              <a:rPr lang="en-US" dirty="0"/>
              <a:t>Venous outflow obstruction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Give 2 treatment options for this patient? (2 marks)</a:t>
            </a:r>
          </a:p>
        </p:txBody>
      </p:sp>
    </p:spTree>
    <p:extLst>
      <p:ext uri="{BB962C8B-B14F-4D97-AF65-F5344CB8AC3E}">
        <p14:creationId xmlns:p14="http://schemas.microsoft.com/office/powerpoint/2010/main" val="16554124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B8F0D-6C82-EEE0-A55B-B8BEAE066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Conservative: NSAIDs, steroid injection, physiotherapy</a:t>
            </a:r>
          </a:p>
          <a:p>
            <a:r>
              <a:rPr lang="en-US" dirty="0"/>
              <a:t>Surgical: </a:t>
            </a:r>
            <a:r>
              <a:rPr lang="en-US" dirty="0" err="1"/>
              <a:t>styloidectomy</a:t>
            </a:r>
            <a:r>
              <a:rPr lang="en-US" dirty="0"/>
              <a:t> / excision of the mineralized ligament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215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C804E-E2CB-0B6C-800F-A7CFAD6A7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C6770-962D-BC08-AB29-69CAA7FEF7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18yo girl fell during high jump practice at school</a:t>
            </a:r>
          </a:p>
          <a:p>
            <a:r>
              <a:rPr lang="en-US" dirty="0"/>
              <a:t>Landed on outstretched left hand</a:t>
            </a:r>
          </a:p>
          <a:p>
            <a:r>
              <a:rPr lang="en-US" dirty="0"/>
              <a:t>Isolated injury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537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Right mediastinal oval shaped soft tissue mass</a:t>
            </a:r>
          </a:p>
          <a:p>
            <a:r>
              <a:rPr lang="en-US" dirty="0"/>
              <a:t>Trachea compressed and deviated to the left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Name 1 eponymous physical exam maneuver (1 mark) and the positive clinical findings for a syndrome this patient may present with. (2 marks)</a:t>
            </a:r>
          </a:p>
        </p:txBody>
      </p:sp>
    </p:spTree>
    <p:extLst>
      <p:ext uri="{BB962C8B-B14F-4D97-AF65-F5344CB8AC3E}">
        <p14:creationId xmlns:p14="http://schemas.microsoft.com/office/powerpoint/2010/main" val="34829624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ABBD6-708B-51DD-E186-D91F5737A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Describe the X-rays (2 marks)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B4FDD3B-0446-395B-A1AB-89A5D9A9E1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7200" y="1524000"/>
            <a:ext cx="3657600" cy="4876801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332781-E6E3-C2D8-922D-9B6698DB8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524000"/>
            <a:ext cx="36576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353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BAB76-9594-FE8C-819D-0AC79EBFB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385887"/>
            <a:ext cx="6347714" cy="4929187"/>
          </a:xfrm>
        </p:spPr>
        <p:txBody>
          <a:bodyPr>
            <a:normAutofit/>
          </a:bodyPr>
          <a:lstStyle/>
          <a:p>
            <a:r>
              <a:rPr lang="en-US" dirty="0" err="1"/>
              <a:t>Monteggia</a:t>
            </a:r>
            <a:r>
              <a:rPr lang="en-US" dirty="0"/>
              <a:t> fracture-dislocation</a:t>
            </a:r>
          </a:p>
          <a:p>
            <a:pPr lvl="1"/>
            <a:r>
              <a:rPr lang="en-US" dirty="0"/>
              <a:t>Proximal 1/3 ulna shaft fracture</a:t>
            </a:r>
          </a:p>
          <a:p>
            <a:pPr lvl="1"/>
            <a:r>
              <a:rPr lang="en-US" dirty="0"/>
              <a:t>Dislocation of radial head</a:t>
            </a:r>
          </a:p>
          <a:p>
            <a:pPr lvl="1"/>
            <a:endParaRPr lang="en-US" dirty="0"/>
          </a:p>
          <a:p>
            <a:pPr marL="274320" lvl="1" indent="0">
              <a:buNone/>
            </a:pPr>
            <a:endParaRPr lang="en-US" dirty="0"/>
          </a:p>
          <a:p>
            <a:pPr marL="274320" lvl="1" indent="0">
              <a:buNone/>
            </a:pPr>
            <a:endParaRPr lang="en-US" dirty="0"/>
          </a:p>
          <a:p>
            <a:pPr marL="274320" lvl="1" indent="0">
              <a:buNone/>
            </a:pPr>
            <a:endParaRPr lang="en-US" dirty="0"/>
          </a:p>
          <a:p>
            <a:pPr marL="274320" lvl="1" indent="0">
              <a:buNone/>
            </a:pPr>
            <a:endParaRPr lang="en-US" dirty="0"/>
          </a:p>
          <a:p>
            <a:pPr marL="274320" lvl="1" indent="0">
              <a:buNone/>
            </a:pPr>
            <a:endParaRPr lang="en-US" dirty="0"/>
          </a:p>
          <a:p>
            <a:pPr marL="274320" lvl="1" indent="0">
              <a:buNone/>
            </a:pPr>
            <a:endParaRPr lang="en-US" dirty="0"/>
          </a:p>
          <a:p>
            <a:r>
              <a:rPr lang="en-US" dirty="0"/>
              <a:t>How are </a:t>
            </a:r>
            <a:r>
              <a:rPr lang="en-US" dirty="0" err="1"/>
              <a:t>Monteggia</a:t>
            </a:r>
            <a:r>
              <a:rPr lang="en-US" dirty="0"/>
              <a:t> fracture-dislocations classified? (2 marks)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4379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AFBA7-0713-05F8-EFD3-E8CA4DE76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1100138"/>
            <a:ext cx="6832601" cy="4941225"/>
          </a:xfrm>
        </p:spPr>
        <p:txBody>
          <a:bodyPr>
            <a:normAutofit/>
          </a:bodyPr>
          <a:lstStyle/>
          <a:p>
            <a:r>
              <a:rPr lang="en-US" dirty="0" err="1"/>
              <a:t>Bado</a:t>
            </a:r>
            <a:r>
              <a:rPr lang="en-US" dirty="0"/>
              <a:t> classification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I:</a:t>
            </a:r>
            <a:r>
              <a:rPr lang="en-HK" b="1" i="0" u="none" strike="noStrike" dirty="0">
                <a:solidFill>
                  <a:srgbClr val="3D3D3D"/>
                </a:solidFill>
                <a:effectLst/>
              </a:rPr>
              <a:t> </a:t>
            </a:r>
            <a:r>
              <a:rPr lang="en-HK" b="0" i="0" u="none" strike="noStrike" dirty="0">
                <a:solidFill>
                  <a:srgbClr val="3D3D3D"/>
                </a:solidFill>
                <a:effectLst/>
              </a:rPr>
              <a:t>anterior dislocation of the radial head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HK" i="0" u="none" strike="noStrike" dirty="0">
                <a:solidFill>
                  <a:srgbClr val="3D3D3D"/>
                </a:solidFill>
                <a:effectLst/>
              </a:rPr>
              <a:t>II: posterior dislocation of the radial head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HK" i="0" u="none" strike="noStrike" dirty="0">
                <a:solidFill>
                  <a:srgbClr val="3D3D3D"/>
                </a:solidFill>
                <a:effectLst/>
              </a:rPr>
              <a:t>III: lateral dislocation of the radial head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HK" i="0" u="none" strike="noStrike" dirty="0">
                <a:solidFill>
                  <a:srgbClr val="3D3D3D"/>
                </a:solidFill>
                <a:effectLst/>
              </a:rPr>
              <a:t>IV</a:t>
            </a:r>
            <a:r>
              <a:rPr lang="en-HK" b="1" i="0" u="none" strike="noStrike" dirty="0">
                <a:solidFill>
                  <a:srgbClr val="3D3D3D"/>
                </a:solidFill>
                <a:effectLst/>
              </a:rPr>
              <a:t>:</a:t>
            </a:r>
            <a:r>
              <a:rPr lang="en-HK" b="0" i="0" u="none" strike="noStrike" dirty="0">
                <a:solidFill>
                  <a:srgbClr val="3D3D3D"/>
                </a:solidFill>
                <a:effectLst/>
              </a:rPr>
              <a:t> anterior radial head dislocation, proximal third ulnar and radial shaft fractures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Name the definitive management for this patient (1 mark)</a:t>
            </a:r>
          </a:p>
        </p:txBody>
      </p:sp>
    </p:spTree>
    <p:extLst>
      <p:ext uri="{BB962C8B-B14F-4D97-AF65-F5344CB8AC3E}">
        <p14:creationId xmlns:p14="http://schemas.microsoft.com/office/powerpoint/2010/main" val="9356207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EF39A-5C16-9F7F-E2D5-3130DDFD6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Open reduction, internal fixation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Name 3 possible complications of </a:t>
            </a:r>
            <a:r>
              <a:rPr lang="en-US" dirty="0" err="1"/>
              <a:t>Monteggia</a:t>
            </a:r>
            <a:r>
              <a:rPr lang="en-US" dirty="0"/>
              <a:t> fracture-dislocations (3 marks)</a:t>
            </a:r>
          </a:p>
        </p:txBody>
      </p:sp>
    </p:spTree>
    <p:extLst>
      <p:ext uri="{BB962C8B-B14F-4D97-AF65-F5344CB8AC3E}">
        <p14:creationId xmlns:p14="http://schemas.microsoft.com/office/powerpoint/2010/main" val="10284961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8AE56-7E4A-473F-82AC-8C6EA0D48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285876"/>
            <a:ext cx="6347714" cy="4755488"/>
          </a:xfrm>
        </p:spPr>
        <p:txBody>
          <a:bodyPr>
            <a:normAutofit/>
          </a:bodyPr>
          <a:lstStyle/>
          <a:p>
            <a:r>
              <a:rPr lang="en-US" dirty="0"/>
              <a:t>Posterior interosseous nerve (PIN) neuropathy</a:t>
            </a:r>
          </a:p>
          <a:p>
            <a:r>
              <a:rPr lang="en-US" dirty="0"/>
              <a:t>Nonunion / malunion with radial head dislocation</a:t>
            </a:r>
          </a:p>
          <a:p>
            <a:r>
              <a:rPr lang="en-US" dirty="0"/>
              <a:t>Elbow stiffness</a:t>
            </a:r>
          </a:p>
          <a:p>
            <a:r>
              <a:rPr lang="en-US" dirty="0"/>
              <a:t>Elbow osteoarthritis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What are the expected physical examination findings if she does indeed have PIN neuropathy? (2 marks)</a:t>
            </a:r>
          </a:p>
        </p:txBody>
      </p:sp>
    </p:spTree>
    <p:extLst>
      <p:ext uri="{BB962C8B-B14F-4D97-AF65-F5344CB8AC3E}">
        <p14:creationId xmlns:p14="http://schemas.microsoft.com/office/powerpoint/2010/main" val="8124253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8B25D-5AB1-1691-C48D-2A2E9C0D7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600200"/>
            <a:ext cx="3382582" cy="5129212"/>
          </a:xfrm>
        </p:spPr>
        <p:txBody>
          <a:bodyPr/>
          <a:lstStyle/>
          <a:p>
            <a:r>
              <a:rPr lang="en-US" dirty="0"/>
              <a:t>Hand radially deviated</a:t>
            </a:r>
          </a:p>
          <a:p>
            <a:r>
              <a:rPr lang="en-US" dirty="0"/>
              <a:t>Wrist in extension</a:t>
            </a:r>
          </a:p>
          <a:p>
            <a:r>
              <a:rPr lang="en-US" dirty="0"/>
              <a:t>Finger drop</a:t>
            </a:r>
          </a:p>
          <a:p>
            <a:pPr lvl="1"/>
            <a:r>
              <a:rPr lang="en-US" dirty="0"/>
              <a:t>Weakness of thumb extension</a:t>
            </a:r>
          </a:p>
          <a:p>
            <a:pPr lvl="1"/>
            <a:r>
              <a:rPr lang="en-US" dirty="0"/>
              <a:t>Weakness of MCP extension</a:t>
            </a:r>
          </a:p>
          <a:p>
            <a:endParaRPr lang="en-US" dirty="0"/>
          </a:p>
        </p:txBody>
      </p:sp>
      <p:pic>
        <p:nvPicPr>
          <p:cNvPr id="1026" name="Picture 2" descr="The Window Test: A Simple Bedside Method to Detect Radial Deviation of the  Wrist Commonly Seen in Posterior Interosseous Nerve Palsy - ScienceDirect">
            <a:extLst>
              <a:ext uri="{FF2B5EF4-FFF2-40B4-BE49-F238E27FC236}">
                <a16:creationId xmlns:a16="http://schemas.microsoft.com/office/drawing/2014/main" id="{DC7029FB-1D3C-A3DF-0C19-9ADE012AF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783" y="567071"/>
            <a:ext cx="4847016" cy="566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1103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701187"/>
            <a:ext cx="6400800" cy="1752600"/>
          </a:xfrm>
        </p:spPr>
        <p:txBody>
          <a:bodyPr>
            <a:normAutofit/>
          </a:bodyPr>
          <a:lstStyle/>
          <a:p>
            <a:r>
              <a:rPr lang="en-US" sz="36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527015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8" y="2160590"/>
            <a:ext cx="6756401" cy="3880773"/>
          </a:xfrm>
        </p:spPr>
        <p:txBody>
          <a:bodyPr>
            <a:normAutofit/>
          </a:bodyPr>
          <a:lstStyle/>
          <a:p>
            <a:r>
              <a:rPr lang="en-US" dirty="0"/>
              <a:t>Pemberton’s sign </a:t>
            </a:r>
          </a:p>
          <a:p>
            <a:r>
              <a:rPr lang="en-US" dirty="0"/>
              <a:t>Superior vena cava syndrome</a:t>
            </a:r>
          </a:p>
          <a:p>
            <a:r>
              <a:rPr lang="en-US" dirty="0"/>
              <a:t>Facial plethora, cyanosis and respiratory distress 1 minute after raising both arms to the ears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Name the most likely diagnosis (1 mark)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681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Right thyroid mass with retrosternal extension causing extrinsic airway compression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 lateral CXR was done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7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778" y="3116829"/>
            <a:ext cx="8229600" cy="4525963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case MO is preparing for rapid sequence intubation. What should be considered before intubating the patient? (4 marks)</a:t>
            </a:r>
          </a:p>
        </p:txBody>
      </p:sp>
      <p:pic>
        <p:nvPicPr>
          <p:cNvPr id="4" name="Picture 3" descr="WhatsApp Image 2023-10-23 at 10.39.50 PM-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68" y="357813"/>
            <a:ext cx="4138524" cy="5518032"/>
          </a:xfrm>
          <a:prstGeom prst="rect">
            <a:avLst/>
          </a:prstGeom>
        </p:spPr>
      </p:pic>
      <p:pic>
        <p:nvPicPr>
          <p:cNvPr id="5" name="Picture 4" descr="WhatsApp Image 2023-10-23 at 10.39.51 PM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317" y="357813"/>
            <a:ext cx="4138525" cy="551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282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Anticipate a difficult airway</a:t>
            </a:r>
          </a:p>
          <a:p>
            <a:r>
              <a:rPr lang="en-US" dirty="0"/>
              <a:t>Experienced specialist i.e. fellow, anesthetist, ENT / general surgeon on standby</a:t>
            </a:r>
          </a:p>
          <a:p>
            <a:r>
              <a:rPr lang="en-US" dirty="0"/>
              <a:t>Consider awake fiberoptic intubation or intubation with video laryngoscopy</a:t>
            </a:r>
          </a:p>
          <a:p>
            <a:r>
              <a:rPr lang="en-US" dirty="0"/>
              <a:t>Smaller sized endotracheal tube should be ready</a:t>
            </a:r>
          </a:p>
          <a:p>
            <a:r>
              <a:rPr lang="en-US" dirty="0"/>
              <a:t>Back up plan in mind e.g. surgical airway, retrograde intubation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011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 67yo woman presents to the emergency department with dyspnea, dizziness, nausea and drowsiness for 1 day after taking some unknown drugs.</a:t>
            </a:r>
          </a:p>
          <a:p>
            <a:pPr marL="0" indent="0">
              <a:buNone/>
            </a:pPr>
            <a:r>
              <a:rPr lang="en-US" dirty="0"/>
              <a:t>SpO2 90% on 6L O2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12111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{608E7696-0905-0041-9997-A74369736819}tf10001060</Template>
  <TotalTime>15236</TotalTime>
  <Words>1164</Words>
  <Application>Microsoft Macintosh PowerPoint</Application>
  <PresentationFormat>On-screen Show (4:3)</PresentationFormat>
  <Paragraphs>324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Arial</vt:lpstr>
      <vt:lpstr>Trebuchet MS</vt:lpstr>
      <vt:lpstr>Wingdings 3</vt:lpstr>
      <vt:lpstr>Facet</vt:lpstr>
      <vt:lpstr>JCM OSCE</vt:lpstr>
      <vt:lpstr>Case 1</vt:lpstr>
      <vt:lpstr>Describe the CXR (2 marks)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2</vt:lpstr>
      <vt:lpstr>Name the PE finding (1 mark)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6</vt:lpstr>
      <vt:lpstr>Describe the X-rays (2 marks)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OSCE</dc:title>
  <dc:creator>Calvin Cheung</dc:creator>
  <cp:lastModifiedBy>Calvin Cheung</cp:lastModifiedBy>
  <cp:revision>311</cp:revision>
  <dcterms:created xsi:type="dcterms:W3CDTF">2023-10-21T12:46:42Z</dcterms:created>
  <dcterms:modified xsi:type="dcterms:W3CDTF">2025-03-31T07:15:51Z</dcterms:modified>
</cp:coreProperties>
</file>