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97" r:id="rId2"/>
    <p:sldId id="269" r:id="rId3"/>
    <p:sldId id="270" r:id="rId4"/>
    <p:sldId id="271" r:id="rId5"/>
    <p:sldId id="289" r:id="rId6"/>
    <p:sldId id="273" r:id="rId7"/>
    <p:sldId id="275" r:id="rId8"/>
    <p:sldId id="274" r:id="rId9"/>
    <p:sldId id="291" r:id="rId10"/>
    <p:sldId id="260" r:id="rId11"/>
    <p:sldId id="256" r:id="rId12"/>
    <p:sldId id="261" r:id="rId13"/>
    <p:sldId id="266" r:id="rId14"/>
    <p:sldId id="264" r:id="rId15"/>
    <p:sldId id="265" r:id="rId16"/>
    <p:sldId id="287" r:id="rId17"/>
    <p:sldId id="282" r:id="rId18"/>
    <p:sldId id="285" r:id="rId19"/>
    <p:sldId id="284" r:id="rId20"/>
    <p:sldId id="281" r:id="rId21"/>
    <p:sldId id="296" r:id="rId22"/>
    <p:sldId id="262" r:id="rId23"/>
    <p:sldId id="263" r:id="rId24"/>
    <p:sldId id="259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7" autoAdjust="0"/>
  </p:normalViewPr>
  <p:slideViewPr>
    <p:cSldViewPr snapToGrid="0">
      <p:cViewPr varScale="1">
        <p:scale>
          <a:sx n="101" d="100"/>
          <a:sy n="101" d="100"/>
        </p:scale>
        <p:origin x="1866" y="102"/>
      </p:cViewPr>
      <p:guideLst/>
    </p:cSldViewPr>
  </p:slideViewPr>
  <p:outlineViewPr>
    <p:cViewPr>
      <p:scale>
        <a:sx n="33" d="100"/>
        <a:sy n="33" d="100"/>
      </p:scale>
      <p:origin x="0" y="-6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3627-EC25-4AE4-AB2C-14F309EE79AC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FA7A-1284-4950-A87E-86CE2C2A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FA7A-1284-4950-A87E-86CE2C2A91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3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A5FB2-6352-427D-8591-AC4732328F5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D67F4-2085-4BC1-85B9-F3F67C057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38D46B9-925F-7D46-E87E-7413E6A18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HKCEM</a:t>
            </a:r>
            <a:br>
              <a:rPr lang="en-US" dirty="0"/>
            </a:br>
            <a:r>
              <a:rPr lang="en-US" dirty="0"/>
              <a:t>JCM </a:t>
            </a:r>
            <a:br>
              <a:rPr lang="en-US" dirty="0"/>
            </a:br>
            <a:r>
              <a:rPr lang="en-US" dirty="0"/>
              <a:t>OSCE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648E90B1-6189-3A89-D779-E3B21E26B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United Christian Hospital</a:t>
            </a:r>
          </a:p>
          <a:p>
            <a:r>
              <a:rPr lang="en-US" dirty="0"/>
              <a:t>2 July 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1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3C3E37-F5CA-AD81-C77A-605D98C5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C4106A-B5B9-B31E-CA92-97B44098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M/32</a:t>
            </a:r>
          </a:p>
          <a:p>
            <a:r>
              <a:rPr lang="en-US" dirty="0"/>
              <a:t>Known substance abuser, vaping habit</a:t>
            </a:r>
          </a:p>
          <a:p>
            <a:endParaRPr lang="en-US" dirty="0"/>
          </a:p>
          <a:p>
            <a:r>
              <a:rPr lang="en-US" dirty="0"/>
              <a:t>Found confused and generalized weakness</a:t>
            </a:r>
          </a:p>
          <a:p>
            <a:endParaRPr lang="en-US" dirty="0"/>
          </a:p>
          <a:p>
            <a:r>
              <a:rPr lang="en-US" dirty="0"/>
              <a:t>Vital sings</a:t>
            </a:r>
          </a:p>
          <a:p>
            <a:pPr lvl="1"/>
            <a:r>
              <a:rPr lang="en-US" dirty="0"/>
              <a:t>GSC 12 E3V4M5</a:t>
            </a:r>
          </a:p>
          <a:p>
            <a:pPr lvl="1"/>
            <a:r>
              <a:rPr lang="en-US" dirty="0"/>
              <a:t>BP 110/60, pulse 120/min </a:t>
            </a:r>
          </a:p>
          <a:p>
            <a:pPr lvl="1"/>
            <a:r>
              <a:rPr lang="en-US" dirty="0"/>
              <a:t>SpO2 100%</a:t>
            </a:r>
          </a:p>
          <a:p>
            <a:pPr lvl="1"/>
            <a:r>
              <a:rPr lang="en-US" dirty="0"/>
              <a:t>Afebrile</a:t>
            </a:r>
          </a:p>
          <a:p>
            <a:pPr lvl="1"/>
            <a:r>
              <a:rPr lang="en-US" dirty="0"/>
              <a:t>H’stix 5.1 mmol/L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2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E4243C-063D-2A1A-C168-C8C6845B0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6D78D0-D6C3-9EE9-3EAA-BF8CEB411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477BA57-8438-518A-615E-BBFD29A55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583"/>
            <a:ext cx="9144000" cy="4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CC599C-C762-C105-9966-A46DE9B8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672ACA-9CE5-4CE0-9F12-87BCA2EDE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ECG findings? </a:t>
            </a:r>
            <a:r>
              <a:rPr lang="en-US" sz="2000" dirty="0"/>
              <a:t>(2 points)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/>
              <a:t>is the likely </a:t>
            </a:r>
            <a:r>
              <a:rPr lang="en-US" dirty="0"/>
              <a:t>cause of the ECG findings and the underlying causative agent? </a:t>
            </a:r>
            <a:r>
              <a:rPr lang="en-US" sz="2000" dirty="0"/>
              <a:t>(2 points)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another metabolic complication which can be caused by that agent? </a:t>
            </a:r>
            <a:r>
              <a:rPr lang="en-US" sz="2000" dirty="0"/>
              <a:t>(1 point)</a:t>
            </a:r>
          </a:p>
        </p:txBody>
      </p:sp>
    </p:spTree>
    <p:extLst>
      <p:ext uri="{BB962C8B-B14F-4D97-AF65-F5344CB8AC3E}">
        <p14:creationId xmlns:p14="http://schemas.microsoft.com/office/powerpoint/2010/main" val="298718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7EDCF-0A0C-B11A-40A2-6659E85A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1E4F50-EC75-397B-EEB8-124C21DC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M/63</a:t>
            </a:r>
          </a:p>
          <a:p>
            <a:endParaRPr lang="en-US" dirty="0"/>
          </a:p>
          <a:p>
            <a:r>
              <a:rPr lang="en-US" dirty="0"/>
              <a:t>Fell from a motorbike (static) with right hand landed</a:t>
            </a:r>
          </a:p>
          <a:p>
            <a:endParaRPr lang="en-US" dirty="0"/>
          </a:p>
          <a:p>
            <a:r>
              <a:rPr lang="en-US" dirty="0"/>
              <a:t>Tenderness over right palm</a:t>
            </a:r>
          </a:p>
        </p:txBody>
      </p:sp>
    </p:spTree>
    <p:extLst>
      <p:ext uri="{BB962C8B-B14F-4D97-AF65-F5344CB8AC3E}">
        <p14:creationId xmlns:p14="http://schemas.microsoft.com/office/powerpoint/2010/main" val="164407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X 光照相術, X 光 的圖片">
            <a:extLst>
              <a:ext uri="{FF2B5EF4-FFF2-40B4-BE49-F238E27FC236}">
                <a16:creationId xmlns:a16="http://schemas.microsoft.com/office/drawing/2014/main" id="{30E23ABE-7A6F-989E-C1EB-9EB8D30C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9" y="0"/>
            <a:ext cx="7846061" cy="79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療, 醫學影像, X 光照相術 的圖片&#10;&#10;AI 產生的內容可能不正確。">
            <a:extLst>
              <a:ext uri="{FF2B5EF4-FFF2-40B4-BE49-F238E27FC236}">
                <a16:creationId xmlns:a16="http://schemas.microsoft.com/office/drawing/2014/main" id="{0B975675-7220-3F65-0E8A-27BCD1A4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" y="-180975"/>
            <a:ext cx="8229812" cy="7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7E651-EC5E-E0C7-2F5D-02940D30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89FE1-FB20-CEB7-6774-6787388B2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diagnosis? </a:t>
            </a:r>
            <a:r>
              <a:rPr lang="en-US" sz="2000" dirty="0"/>
              <a:t>(2 points)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usual mechanism of injury? </a:t>
            </a:r>
            <a:r>
              <a:rPr lang="en-US" sz="2200" dirty="0"/>
              <a:t>(1 point)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definitive treatment? </a:t>
            </a:r>
            <a:r>
              <a:rPr lang="en-US" sz="2000" dirty="0"/>
              <a:t>(2 points)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4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E3567-E442-CA35-AD11-C4E59129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233D3C-A8A5-8065-84C2-5005FB89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F/92</a:t>
            </a:r>
          </a:p>
          <a:p>
            <a:r>
              <a:rPr lang="en-US" dirty="0"/>
              <a:t>Known suspected CA rectum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Found decreased GC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120/71, pulse 119/min</a:t>
            </a:r>
          </a:p>
          <a:p>
            <a:pPr lvl="1"/>
            <a:r>
              <a:rPr lang="en-US" dirty="0"/>
              <a:t>SpO2 99%</a:t>
            </a:r>
          </a:p>
          <a:p>
            <a:pPr lvl="1"/>
            <a:r>
              <a:rPr lang="en-US" dirty="0"/>
              <a:t>Temp 38.6°C </a:t>
            </a:r>
          </a:p>
          <a:p>
            <a:pPr lvl="1"/>
            <a:r>
              <a:rPr lang="en-US" dirty="0"/>
              <a:t>H’stix 5.2mmol/L</a:t>
            </a:r>
          </a:p>
          <a:p>
            <a:r>
              <a:rPr lang="en-US" dirty="0"/>
              <a:t>Abdomen non-tender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7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89060DFE-632E-74A8-41AC-33DDCC22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67" y="0"/>
            <a:ext cx="6491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醫學射線照相 的圖片&#10;&#10;AI 產生的內容可能不正確。">
            <a:extLst>
              <a:ext uri="{FF2B5EF4-FFF2-40B4-BE49-F238E27FC236}">
                <a16:creationId xmlns:a16="http://schemas.microsoft.com/office/drawing/2014/main" id="{65027725-D801-127C-85BE-592FFBCD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3" y="0"/>
            <a:ext cx="749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05686D-23B9-7B2F-783F-8807289B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041CB-BDB9-8474-45BB-4EFBB101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M/3</a:t>
            </a:r>
          </a:p>
          <a:p>
            <a:r>
              <a:rPr lang="en-US" dirty="0"/>
              <a:t>Known Autism</a:t>
            </a:r>
          </a:p>
          <a:p>
            <a:r>
              <a:rPr lang="en-US" dirty="0"/>
              <a:t>Dry cough 2/12</a:t>
            </a:r>
          </a:p>
          <a:p>
            <a:pPr lvl="1"/>
            <a:r>
              <a:rPr lang="en-US" dirty="0"/>
              <a:t>Seen by GP, told reactive airway and Ventolin was given</a:t>
            </a:r>
          </a:p>
          <a:p>
            <a:pPr lvl="1"/>
            <a:r>
              <a:rPr lang="en-US" dirty="0"/>
              <a:t>Attended AED for no improvement</a:t>
            </a:r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107/73 p 143/min</a:t>
            </a:r>
          </a:p>
          <a:p>
            <a:pPr lvl="1"/>
            <a:r>
              <a:rPr lang="en-US" dirty="0"/>
              <a:t>SpO2 97% room air</a:t>
            </a:r>
          </a:p>
          <a:p>
            <a:pPr lvl="1"/>
            <a:r>
              <a:rPr lang="en-US" dirty="0"/>
              <a:t>Temp 36.8°C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D80A355C-8188-F6C8-C82B-C0309040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13" y="0"/>
            <a:ext cx="6105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5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EF8B4-BBCD-986B-E96F-AF18F446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3D5846-3A8C-5861-476A-01012A3A4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diagnosis?  </a:t>
            </a:r>
            <a:r>
              <a:rPr lang="en-US" sz="2000" dirty="0"/>
              <a:t>(2 points)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X-ray findings support your diagnosis? </a:t>
            </a:r>
            <a:r>
              <a:rPr lang="en-US" sz="2000" dirty="0"/>
              <a:t>(3 points)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5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88908-D86A-261F-2A4D-D738851A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0813CF-4180-185A-F7A6-456A34665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M/70</a:t>
            </a:r>
          </a:p>
          <a:p>
            <a:r>
              <a:rPr lang="en-US" dirty="0"/>
              <a:t>Smoker</a:t>
            </a:r>
          </a:p>
          <a:p>
            <a:endParaRPr lang="en-US" dirty="0"/>
          </a:p>
          <a:p>
            <a:r>
              <a:rPr lang="en-US" dirty="0"/>
              <a:t>Cough for months</a:t>
            </a:r>
          </a:p>
          <a:p>
            <a:r>
              <a:rPr lang="en-US" dirty="0"/>
              <a:t>SOB few days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198/100, pulse 126/min</a:t>
            </a:r>
          </a:p>
          <a:p>
            <a:pPr lvl="1"/>
            <a:r>
              <a:rPr lang="en-US" dirty="0"/>
              <a:t>SpO2 97% on 2L O2</a:t>
            </a:r>
          </a:p>
          <a:p>
            <a:pPr lvl="1"/>
            <a:r>
              <a:rPr lang="en-US" dirty="0"/>
              <a:t>afebrile</a:t>
            </a:r>
          </a:p>
        </p:txBody>
      </p:sp>
    </p:spTree>
    <p:extLst>
      <p:ext uri="{BB962C8B-B14F-4D97-AF65-F5344CB8AC3E}">
        <p14:creationId xmlns:p14="http://schemas.microsoft.com/office/powerpoint/2010/main" val="42133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DCFCEF2-C74D-4B50-445E-94F97B35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503"/>
            <a:ext cx="9144000" cy="53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1DA43AEA-D4A0-3191-303F-63CA1A38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-33698"/>
            <a:ext cx="5955957" cy="6978195"/>
          </a:xfrm>
          <a:prstGeom prst="rect">
            <a:avLst/>
          </a:prstGeom>
        </p:spPr>
      </p:pic>
      <p:pic>
        <p:nvPicPr>
          <p:cNvPr id="9" name="圖片 8" descr="一張含有 X 光影像, 醫學影像, 放射學, 醫療 的圖片&#10;&#10;AI 產生的內容可能不正確。">
            <a:extLst>
              <a:ext uri="{FF2B5EF4-FFF2-40B4-BE49-F238E27FC236}">
                <a16:creationId xmlns:a16="http://schemas.microsoft.com/office/drawing/2014/main" id="{ADFFEA6C-D36F-3ADD-ABAE-7D0E3B7AE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2922228" cy="35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DBD489-420F-31B0-8470-28326583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104881-EDFC-7484-5847-2DC549EC6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ECG findings? </a:t>
            </a:r>
            <a:r>
              <a:rPr lang="en-US" sz="2000" dirty="0"/>
              <a:t>(2 points)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three abnormal CXR findings. </a:t>
            </a:r>
            <a:r>
              <a:rPr lang="en-US" sz="2000" dirty="0"/>
              <a:t>(3 points)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likely diagnosis? </a:t>
            </a:r>
            <a:r>
              <a:rPr lang="en-US" sz="2000" dirty="0"/>
              <a:t>(2 points)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EDEAE21D-3140-46EE-DCD1-ECC43CBE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5" y="0"/>
            <a:ext cx="675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0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06F1F1-D64F-C395-AB53-2C00C478A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4660" cy="3644660"/>
          </a:xfrm>
          <a:prstGeom prst="rect">
            <a:avLst/>
          </a:prstGeom>
        </p:spPr>
      </p:pic>
      <p:pic>
        <p:nvPicPr>
          <p:cNvPr id="7" name="圖片 6" descr="一張含有 黑與白, 圖畫, 寫生, 藝術 的圖片&#10;&#10;AI 產生的內容可能不正確。">
            <a:extLst>
              <a:ext uri="{FF2B5EF4-FFF2-40B4-BE49-F238E27FC236}">
                <a16:creationId xmlns:a16="http://schemas.microsoft.com/office/drawing/2014/main" id="{7104E05D-C449-BBD6-997D-5A3BAE4D1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1961790"/>
            <a:ext cx="3365740" cy="3365740"/>
          </a:xfrm>
          <a:prstGeom prst="rect">
            <a:avLst/>
          </a:prstGeom>
        </p:spPr>
      </p:pic>
      <p:pic>
        <p:nvPicPr>
          <p:cNvPr id="11" name="圖片 10" descr="一張含有 黑與白, 寫生, 圖畫, 藝術 的圖片&#10;&#10;AI 產生的內容可能不正確。">
            <a:extLst>
              <a:ext uri="{FF2B5EF4-FFF2-40B4-BE49-F238E27FC236}">
                <a16:creationId xmlns:a16="http://schemas.microsoft.com/office/drawing/2014/main" id="{2631611F-7297-724A-82B4-736DD5A72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6356"/>
            <a:ext cx="4291644" cy="4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AE8EA-5EC9-13FE-6DA3-AAC6E6B9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76B8D6-54E8-DF53-9B59-D77E032C1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CXR findings? </a:t>
            </a:r>
            <a:r>
              <a:rPr lang="en-US" sz="2000" dirty="0"/>
              <a:t>(2 points)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abnormal CT findings? </a:t>
            </a:r>
            <a:r>
              <a:rPr lang="en-US" sz="2000" dirty="0"/>
              <a:t>(2 points)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definitive management? </a:t>
            </a:r>
            <a:r>
              <a:rPr lang="en-US" sz="2000" dirty="0"/>
              <a:t>(1 point)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00A7D-F9C5-73C6-3213-45944E9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3B18C-F713-BF95-E65D-03229419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F/89</a:t>
            </a:r>
          </a:p>
          <a:p>
            <a:r>
              <a:rPr lang="en-US" dirty="0"/>
              <a:t>Known chronic rheumatic heart disease</a:t>
            </a:r>
          </a:p>
          <a:p>
            <a:endParaRPr lang="en-US" dirty="0"/>
          </a:p>
          <a:p>
            <a:r>
              <a:rPr lang="en-US" dirty="0"/>
              <a:t>Complains of SOB for three days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pPr lvl="1"/>
            <a:r>
              <a:rPr lang="en-US" dirty="0"/>
              <a:t>BP 124/64, pulse 88/min</a:t>
            </a:r>
          </a:p>
          <a:p>
            <a:pPr lvl="1"/>
            <a:r>
              <a:rPr lang="en-US" dirty="0"/>
              <a:t>SpO2 98% on 2L O2</a:t>
            </a:r>
          </a:p>
          <a:p>
            <a:pPr lvl="1"/>
            <a:r>
              <a:rPr lang="en-US" dirty="0"/>
              <a:t>Afebrile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4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X 光照相術 的圖片&#10;&#10;AI 產生的內容可能不正確。">
            <a:extLst>
              <a:ext uri="{FF2B5EF4-FFF2-40B4-BE49-F238E27FC236}">
                <a16:creationId xmlns:a16="http://schemas.microsoft.com/office/drawing/2014/main" id="{B081494A-0E7B-56D8-85F1-983CFA7F3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37" y="0"/>
            <a:ext cx="6152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X 光影像, 醫學影像, 放射學, 醫療 的圖片&#10;&#10;AI 產生的內容可能不正確。">
            <a:extLst>
              <a:ext uri="{FF2B5EF4-FFF2-40B4-BE49-F238E27FC236}">
                <a16:creationId xmlns:a16="http://schemas.microsoft.com/office/drawing/2014/main" id="{6F6CA915-1EC7-526C-A81A-52B90C093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28" y="0"/>
            <a:ext cx="617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86EE1D-B11E-66DD-5708-970F24AB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179DD8-11F7-CDC0-B720-947A3BF4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device shown from the X-ray? </a:t>
            </a:r>
            <a:r>
              <a:rPr lang="en-US" sz="2000" dirty="0"/>
              <a:t>(1 point)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two reasons for not using a transvenous device. </a:t>
            </a:r>
            <a:r>
              <a:rPr lang="en-US" sz="2000" dirty="0"/>
              <a:t>(2 points)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two disadvantages of the device compared </a:t>
            </a:r>
            <a:r>
              <a:rPr lang="en-US"/>
              <a:t>with a transvenous </a:t>
            </a:r>
            <a:r>
              <a:rPr lang="en-US" dirty="0"/>
              <a:t>device. </a:t>
            </a:r>
            <a:r>
              <a:rPr lang="en-US" sz="2000" dirty="0"/>
              <a:t>(2 points)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07759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佈景主題1" id="{FFF611BB-3E6E-453F-B44D-98EA53414BCA}" vid="{DD3B8EAF-E346-4A26-B415-BDE2BCD2B9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9870</TotalTime>
  <Words>425</Words>
  <Application>Microsoft Office PowerPoint</Application>
  <PresentationFormat>如螢幕大小 (4:3)</PresentationFormat>
  <Paragraphs>99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佈景主題1</vt:lpstr>
      <vt:lpstr>HKCEM JCM  OSCE</vt:lpstr>
      <vt:lpstr>Case 1</vt:lpstr>
      <vt:lpstr>PowerPoint 簡報</vt:lpstr>
      <vt:lpstr>PowerPoint 簡報</vt:lpstr>
      <vt:lpstr>Case 1</vt:lpstr>
      <vt:lpstr>Case 2</vt:lpstr>
      <vt:lpstr>PowerPoint 簡報</vt:lpstr>
      <vt:lpstr>PowerPoint 簡報</vt:lpstr>
      <vt:lpstr>Case 2</vt:lpstr>
      <vt:lpstr>Case 3</vt:lpstr>
      <vt:lpstr>PowerPoint 簡報</vt:lpstr>
      <vt:lpstr>Case 3</vt:lpstr>
      <vt:lpstr>Case 4</vt:lpstr>
      <vt:lpstr>PowerPoint 簡報</vt:lpstr>
      <vt:lpstr>PowerPoint 簡報</vt:lpstr>
      <vt:lpstr>Case 4</vt:lpstr>
      <vt:lpstr>Case 5</vt:lpstr>
      <vt:lpstr>PowerPoint 簡報</vt:lpstr>
      <vt:lpstr>PowerPoint 簡報</vt:lpstr>
      <vt:lpstr>PowerPoint 簡報</vt:lpstr>
      <vt:lpstr>Case 5</vt:lpstr>
      <vt:lpstr>Case 6</vt:lpstr>
      <vt:lpstr>PowerPoint 簡報</vt:lpstr>
      <vt:lpstr>PowerPoint 簡報</vt:lpstr>
      <vt:lpstr>Case 6</vt:lpstr>
    </vt:vector>
  </TitlesOfParts>
  <Company>UCH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 FUNG Dr, UCH CON(A&amp;E)</dc:creator>
  <cp:lastModifiedBy>Albert FUNG Dr, UCH CON(A&amp;E)</cp:lastModifiedBy>
  <cp:revision>16</cp:revision>
  <dcterms:created xsi:type="dcterms:W3CDTF">2025-05-27T08:38:58Z</dcterms:created>
  <dcterms:modified xsi:type="dcterms:W3CDTF">2025-06-16T03:13:55Z</dcterms:modified>
</cp:coreProperties>
</file>