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7" r:id="rId10"/>
    <p:sldId id="269" r:id="rId11"/>
    <p:sldId id="261" r:id="rId12"/>
    <p:sldId id="262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7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254275-81FA-4F14-89C2-54F795942936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450559-E544-4D8E-951E-96A81954B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large-intestine-1?lang=us" TargetMode="External"/><Relationship Id="rId2" Type="http://schemas.openxmlformats.org/officeDocument/2006/relationships/hyperlink" Target="https://radiopaedia.org/articles/stomach?lang=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collar-sign-in-diaphragmatic-rupture?lang=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hour-glass-sign?lang=us" TargetMode="External"/><Relationship Id="rId2" Type="http://schemas.openxmlformats.org/officeDocument/2006/relationships/hyperlink" Target="https://radiopaedia.org/articles/collar-sign-in-diaphragmatic-rupture?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articles/dependent-viscera-sign?lang=u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on_channel" TargetMode="External"/><Relationship Id="rId3" Type="http://schemas.openxmlformats.org/officeDocument/2006/relationships/hyperlink" Target="https://en.wikipedia.org/wiki/Mutation" TargetMode="External"/><Relationship Id="rId7" Type="http://schemas.openxmlformats.org/officeDocument/2006/relationships/hyperlink" Target="https://en.wikipedia.org/wiki/Ryanodine_receptor_2" TargetMode="External"/><Relationship Id="rId2" Type="http://schemas.openxmlformats.org/officeDocument/2006/relationships/hyperlink" Target="https://www.orphananesthesia.eu/de/erkrankungen/handlungsempfehlungen/catecholaminergic-polymorphic-ventricular-tachycardia-1/421-catecholaminergic-polymorphic-ventricular-tachycardia-1/fi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rdiac_muscle_cell" TargetMode="External"/><Relationship Id="rId5" Type="http://schemas.openxmlformats.org/officeDocument/2006/relationships/hyperlink" Target="https://en.wikipedia.org/wiki/Calcium" TargetMode="External"/><Relationship Id="rId4" Type="http://schemas.openxmlformats.org/officeDocument/2006/relationships/hyperlink" Target="https://en.wikipedia.org/wiki/Protein" TargetMode="External"/><Relationship Id="rId9" Type="http://schemas.openxmlformats.org/officeDocument/2006/relationships/hyperlink" Target="https://en.wikipedia.org/wiki/Ryanodine_recepto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orthobullets.com/topic/7030/images/mechanism%20illustration_moved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orthobullets.com/topic/7030/images/mechanism%20illustration_moved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1289/" TargetMode="External"/><Relationship Id="rId2" Type="http://schemas.openxmlformats.org/officeDocument/2006/relationships/hyperlink" Target="https://jetem.org/traumatic_diaphragmatic_ruptur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JCM </a:t>
            </a:r>
            <a:r>
              <a:rPr lang="en-US" dirty="0" err="1" smtClean="0"/>
              <a:t>osche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AHNH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Decompress stomach with a gastric tube</a:t>
            </a:r>
          </a:p>
          <a:p>
            <a:r>
              <a:rPr lang="en-US" dirty="0" err="1"/>
              <a:t>Laparotomy</a:t>
            </a:r>
            <a:r>
              <a:rPr lang="en-US" dirty="0"/>
              <a:t> for repair, laparoscopy may be performed first for diagnosis</a:t>
            </a:r>
          </a:p>
          <a:p>
            <a:r>
              <a:rPr lang="en-US" dirty="0"/>
              <a:t>Treat associated injuries</a:t>
            </a:r>
          </a:p>
          <a:p>
            <a:r>
              <a:rPr lang="en-US" dirty="0"/>
              <a:t>Supportive care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Diaphragmatic rupture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basic blunt mechanisms are accepted based on the direction of applied force: lateral impaction and anterior-posterior (AP) impaction </a:t>
            </a:r>
            <a:r>
              <a:rPr lang="en-US" baseline="30000" dirty="0" smtClean="0"/>
              <a:t>1</a:t>
            </a:r>
          </a:p>
          <a:p>
            <a:r>
              <a:rPr lang="en-US" dirty="0"/>
              <a:t>The most common site of rupture is the </a:t>
            </a:r>
            <a:r>
              <a:rPr lang="en-US" dirty="0" err="1"/>
              <a:t>posterolateral</a:t>
            </a:r>
            <a:r>
              <a:rPr lang="en-US" dirty="0"/>
              <a:t> aspect of the </a:t>
            </a:r>
            <a:r>
              <a:rPr lang="en-US" dirty="0" err="1" smtClean="0"/>
              <a:t>hemidiaphragm</a:t>
            </a:r>
            <a:endParaRPr lang="en-US" dirty="0" smtClean="0"/>
          </a:p>
          <a:p>
            <a:r>
              <a:rPr lang="en-US" dirty="0"/>
              <a:t>The most commonly herniated viscera are the </a:t>
            </a:r>
            <a:r>
              <a:rPr lang="en-US" dirty="0">
                <a:hlinkClick r:id="rId2"/>
              </a:rPr>
              <a:t>stomach</a:t>
            </a:r>
            <a:r>
              <a:rPr lang="en-US" dirty="0"/>
              <a:t> and </a:t>
            </a:r>
            <a:r>
              <a:rPr lang="en-US" dirty="0" smtClean="0">
                <a:hlinkClick r:id="rId3"/>
              </a:rPr>
              <a:t>colon</a:t>
            </a:r>
            <a:endParaRPr lang="en-US" dirty="0" smtClean="0"/>
          </a:p>
          <a:p>
            <a:r>
              <a:rPr lang="en-US" dirty="0" smtClean="0"/>
              <a:t>Left side is more common due to protective effect of liver for right </a:t>
            </a:r>
            <a:r>
              <a:rPr lang="en-US" dirty="0" smtClean="0"/>
              <a:t>diaphragm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respiratory distress if left-sided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deep visceral pain if right-sided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57200"/>
            <a:ext cx="708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Specific diagnostic findings of diaphragmatic rupture on chest radiographs may not be seen in up to 50% of cases 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. However, the following signs are helpful in making the diagnosis:</a:t>
            </a:r>
          </a:p>
          <a:p>
            <a:r>
              <a:rPr lang="en-US" sz="2400" dirty="0" smtClean="0"/>
              <a:t>1.Iinability to trace the normal </a:t>
            </a:r>
            <a:r>
              <a:rPr lang="en-US" sz="2400" dirty="0" err="1" smtClean="0"/>
              <a:t>hemidiaphragm</a:t>
            </a:r>
            <a:r>
              <a:rPr lang="en-US" sz="2400" dirty="0" smtClean="0"/>
              <a:t> contour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intrathoracic</a:t>
            </a:r>
            <a:r>
              <a:rPr lang="en-US" sz="2400" dirty="0" smtClean="0"/>
              <a:t> </a:t>
            </a:r>
            <a:r>
              <a:rPr lang="en-US" sz="2400" dirty="0" err="1" smtClean="0"/>
              <a:t>herniation</a:t>
            </a:r>
            <a:r>
              <a:rPr lang="en-US" sz="2400" dirty="0" smtClean="0"/>
              <a:t> of a hollow </a:t>
            </a:r>
            <a:r>
              <a:rPr lang="en-US" sz="2400" dirty="0" err="1" smtClean="0"/>
              <a:t>viscus</a:t>
            </a:r>
            <a:r>
              <a:rPr lang="en-US" sz="2400" dirty="0" smtClean="0"/>
              <a:t> (stomach, colon, small bowel) with or without focal constriction of the </a:t>
            </a:r>
            <a:r>
              <a:rPr lang="en-US" sz="2400" dirty="0" err="1" smtClean="0"/>
              <a:t>viscus</a:t>
            </a:r>
            <a:r>
              <a:rPr lang="en-US" sz="2400" dirty="0" smtClean="0"/>
              <a:t> at the site of the tear (</a:t>
            </a:r>
            <a:r>
              <a:rPr lang="en-US" sz="2400" dirty="0" smtClean="0">
                <a:hlinkClick r:id="rId2"/>
              </a:rPr>
              <a:t>collar sign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3. if large, the positive mass effect may cause a </a:t>
            </a:r>
            <a:r>
              <a:rPr lang="en-US" sz="2400" dirty="0" err="1" smtClean="0"/>
              <a:t>contralateral</a:t>
            </a:r>
            <a:r>
              <a:rPr lang="en-US" sz="2400" dirty="0" smtClean="0"/>
              <a:t> </a:t>
            </a:r>
            <a:r>
              <a:rPr lang="en-US" sz="2400" dirty="0" err="1" smtClean="0"/>
              <a:t>mediastinal</a:t>
            </a:r>
            <a:r>
              <a:rPr lang="en-US" sz="2400" dirty="0" smtClean="0"/>
              <a:t> shift</a:t>
            </a:r>
          </a:p>
          <a:p>
            <a:r>
              <a:rPr lang="en-US" sz="2400" dirty="0" smtClean="0"/>
              <a:t>visualization of a </a:t>
            </a:r>
            <a:r>
              <a:rPr lang="en-US" sz="2400" dirty="0" err="1" smtClean="0"/>
              <a:t>nasogastric</a:t>
            </a:r>
            <a:r>
              <a:rPr lang="en-US" sz="2400" dirty="0" smtClean="0"/>
              <a:t> tube above the </a:t>
            </a:r>
            <a:r>
              <a:rPr lang="en-US" sz="2400" dirty="0" err="1" smtClean="0"/>
              <a:t>hemidiaphragm</a:t>
            </a:r>
            <a:r>
              <a:rPr lang="en-US" sz="2400" dirty="0" smtClean="0"/>
              <a:t> on the left side</a:t>
            </a:r>
          </a:p>
          <a:p>
            <a:r>
              <a:rPr lang="en-US" sz="2400" dirty="0" smtClean="0"/>
              <a:t>left </a:t>
            </a:r>
            <a:r>
              <a:rPr lang="en-US" sz="2400" dirty="0" err="1" smtClean="0"/>
              <a:t>hemidiaphragm</a:t>
            </a:r>
            <a:r>
              <a:rPr lang="en-US" sz="2400" dirty="0" smtClean="0"/>
              <a:t> much higher than the right</a:t>
            </a:r>
          </a:p>
          <a:p>
            <a:r>
              <a:rPr lang="en-US" sz="2400" dirty="0" smtClean="0"/>
              <a:t>associated chest injuries such as rib fractures, </a:t>
            </a:r>
            <a:r>
              <a:rPr lang="en-US" sz="2400" dirty="0" err="1" smtClean="0"/>
              <a:t>hemothorax</a:t>
            </a:r>
            <a:r>
              <a:rPr lang="en-US" sz="2400" dirty="0" smtClean="0"/>
              <a:t>, </a:t>
            </a:r>
            <a:r>
              <a:rPr lang="en-US" sz="2400" dirty="0" err="1" smtClean="0"/>
              <a:t>pneumothorax</a:t>
            </a:r>
            <a:r>
              <a:rPr lang="en-US" sz="2400" dirty="0" smtClean="0"/>
              <a:t> and pulmonary contusions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intrathoracic</a:t>
            </a:r>
            <a:r>
              <a:rPr lang="en-US" dirty="0"/>
              <a:t> visualization of abdominal </a:t>
            </a:r>
            <a:r>
              <a:rPr lang="en-US" dirty="0" err="1"/>
              <a:t>visera</a:t>
            </a:r>
            <a:r>
              <a:rPr lang="en-US" dirty="0"/>
              <a:t> or interruption of </a:t>
            </a:r>
            <a:r>
              <a:rPr lang="en-US" dirty="0" err="1"/>
              <a:t>echogenic</a:t>
            </a:r>
            <a:r>
              <a:rPr lang="en-US" dirty="0"/>
              <a:t> diaphragmatic outline</a:t>
            </a:r>
            <a:r>
              <a:rPr lang="en-US" dirty="0" smtClean="0"/>
              <a:t>.</a:t>
            </a:r>
          </a:p>
          <a:p>
            <a:r>
              <a:rPr lang="en-US" dirty="0"/>
              <a:t>the sliding liver sign: liver sliding into the right </a:t>
            </a:r>
            <a:r>
              <a:rPr lang="en-US" dirty="0" err="1"/>
              <a:t>hemithorax</a:t>
            </a:r>
            <a:r>
              <a:rPr lang="en-US" dirty="0"/>
              <a:t>.</a:t>
            </a:r>
          </a:p>
          <a:p>
            <a:r>
              <a:rPr lang="en-US" dirty="0"/>
              <a:t>the absent organ sign: non visualization of the liver or spleen in their expected locations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 </a:t>
            </a:r>
            <a:r>
              <a:rPr lang="en-US" dirty="0">
                <a:hlinkClick r:id="rId2"/>
              </a:rPr>
              <a:t>collar sign</a:t>
            </a:r>
            <a:r>
              <a:rPr lang="en-US" dirty="0"/>
              <a:t> (or </a:t>
            </a:r>
            <a:r>
              <a:rPr lang="en-US" dirty="0">
                <a:hlinkClick r:id="rId3"/>
              </a:rPr>
              <a:t>hourglass sign</a:t>
            </a:r>
            <a:r>
              <a:rPr lang="en-US" dirty="0"/>
              <a:t>)</a:t>
            </a:r>
            <a:r>
              <a:rPr lang="en-US" baseline="30000" dirty="0"/>
              <a:t>  3</a:t>
            </a:r>
            <a:r>
              <a:rPr lang="en-US" dirty="0"/>
              <a:t>: a waist-like constriction of the </a:t>
            </a:r>
            <a:r>
              <a:rPr lang="en-US" dirty="0" err="1"/>
              <a:t>herniating</a:t>
            </a:r>
            <a:r>
              <a:rPr lang="en-US" dirty="0"/>
              <a:t> hollow </a:t>
            </a:r>
            <a:r>
              <a:rPr lang="en-US" dirty="0" err="1"/>
              <a:t>viscus</a:t>
            </a:r>
            <a:r>
              <a:rPr lang="en-US" dirty="0"/>
              <a:t> from the abdomen into the chest at the site of the diaphragmatic tear, which is classical for diaphragmatic rupture</a:t>
            </a:r>
          </a:p>
          <a:p>
            <a:r>
              <a:rPr lang="en-US" dirty="0"/>
              <a:t>the </a:t>
            </a:r>
            <a:r>
              <a:rPr lang="en-US" dirty="0">
                <a:hlinkClick r:id="rId4"/>
              </a:rPr>
              <a:t>dependent viscera sign</a:t>
            </a:r>
            <a:r>
              <a:rPr lang="en-US" dirty="0"/>
              <a:t>: when a patient with a ruptured diaphragm lies supine at CT examination, the herniated viscera (bowel or solid organs) are no longer supported </a:t>
            </a:r>
            <a:r>
              <a:rPr lang="en-US" dirty="0" err="1"/>
              <a:t>posteriorly</a:t>
            </a:r>
            <a:r>
              <a:rPr lang="en-US" dirty="0"/>
              <a:t> by the injured diaphragm and fall to a dependent position against the posterior ribs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9844" t="10833" r="39063" b="5833"/>
          <a:stretch>
            <a:fillRect/>
          </a:stretch>
        </p:blipFill>
        <p:spPr bwMode="auto">
          <a:xfrm>
            <a:off x="1600200" y="914400"/>
            <a:ext cx="647852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2969" t="18333" r="25938" b="18333"/>
          <a:stretch>
            <a:fillRect/>
          </a:stretch>
        </p:blipFill>
        <p:spPr bwMode="auto">
          <a:xfrm>
            <a:off x="152400" y="304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80/F presented to AED with no pulse/breathing, temp 28C, no external injury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modifications of ACLS in hypothermic patients? (5)</a:t>
            </a:r>
          </a:p>
          <a:p>
            <a:r>
              <a:rPr lang="en-US" dirty="0" smtClean="0"/>
              <a:t>What are the </a:t>
            </a:r>
            <a:r>
              <a:rPr lang="en-US" dirty="0" err="1" smtClean="0"/>
              <a:t>rewarming</a:t>
            </a:r>
            <a:r>
              <a:rPr lang="en-US" dirty="0" smtClean="0"/>
              <a:t> methods? </a:t>
            </a:r>
            <a:r>
              <a:rPr lang="en-US" dirty="0" smtClean="0"/>
              <a:t>(3)</a:t>
            </a:r>
            <a:endParaRPr lang="en-US" dirty="0" smtClean="0"/>
          </a:p>
          <a:p>
            <a:r>
              <a:rPr lang="en-US" dirty="0" smtClean="0"/>
              <a:t>What are predisposing condition in hypothermia? </a:t>
            </a:r>
            <a:r>
              <a:rPr lang="en-US" dirty="0" smtClean="0"/>
              <a:t>(3)</a:t>
            </a:r>
            <a:endParaRPr lang="en-US" dirty="0" smtClean="0"/>
          </a:p>
          <a:p>
            <a:r>
              <a:rPr lang="en-US" dirty="0" smtClean="0"/>
              <a:t>What are the laboratory findings seen in hypothermic patients in general</a:t>
            </a:r>
            <a:r>
              <a:rPr lang="en-US" dirty="0" smtClean="0"/>
              <a:t>? (3)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pulse check – palpate for up to 1 minute (consider Echo / Doppler as hard to find – do not delay CPR)</a:t>
            </a:r>
          </a:p>
          <a:p>
            <a:r>
              <a:rPr lang="en-US" dirty="0" smtClean="0"/>
              <a:t>move patient gently if &lt;32 degrees due to risk of triggering VF (risk is overstated)</a:t>
            </a:r>
          </a:p>
          <a:p>
            <a:r>
              <a:rPr lang="en-US" dirty="0" smtClean="0"/>
              <a:t>no adrenaline or other drugs until &gt;30C</a:t>
            </a:r>
          </a:p>
          <a:p>
            <a:r>
              <a:rPr lang="en-US" dirty="0" smtClean="0"/>
              <a:t>between 30-35C double the dose intervals of ACLS drugs</a:t>
            </a:r>
          </a:p>
          <a:p>
            <a:r>
              <a:rPr lang="en-US" dirty="0" smtClean="0"/>
              <a:t>shock VF up to 3 times if necessary, then no further shocks until T&gt;30C</a:t>
            </a:r>
          </a:p>
          <a:p>
            <a:r>
              <a:rPr lang="en-US" dirty="0" smtClean="0"/>
              <a:t>‘not dead until warm and dead’ (30-32C)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year old male presented to AED with shortness of breath and chest wall pain after a car crash. </a:t>
            </a:r>
          </a:p>
          <a:p>
            <a:r>
              <a:rPr lang="en-US" dirty="0" smtClean="0"/>
              <a:t>Vitals </a:t>
            </a:r>
            <a:r>
              <a:rPr lang="en-US" dirty="0" err="1" smtClean="0"/>
              <a:t>bp</a:t>
            </a:r>
            <a:r>
              <a:rPr lang="en-US" dirty="0" smtClean="0"/>
              <a:t> 80/40, pulse 100, spo2 95 in 2L o2, RR 40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external </a:t>
            </a:r>
            <a:r>
              <a:rPr lang="en-US" dirty="0" err="1" smtClean="0"/>
              <a:t>rewarming</a:t>
            </a:r>
            <a:r>
              <a:rPr lang="en-US" dirty="0" smtClean="0"/>
              <a:t>: blankets</a:t>
            </a:r>
          </a:p>
          <a:p>
            <a:r>
              <a:rPr lang="en-US" dirty="0" smtClean="0"/>
              <a:t>Active external </a:t>
            </a:r>
            <a:r>
              <a:rPr lang="en-US" dirty="0" err="1" smtClean="0"/>
              <a:t>rewarming</a:t>
            </a:r>
            <a:r>
              <a:rPr lang="en-US" dirty="0" smtClean="0"/>
              <a:t>: </a:t>
            </a:r>
            <a:r>
              <a:rPr lang="en-US" dirty="0" err="1" smtClean="0"/>
              <a:t>bair</a:t>
            </a:r>
            <a:r>
              <a:rPr lang="en-US" dirty="0" smtClean="0"/>
              <a:t> hugger/forced air warming blankets</a:t>
            </a:r>
          </a:p>
          <a:p>
            <a:r>
              <a:rPr lang="en-US" dirty="0" smtClean="0"/>
              <a:t>Active internal: </a:t>
            </a:r>
            <a:r>
              <a:rPr lang="en-US" dirty="0" err="1" smtClean="0"/>
              <a:t>ecmo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factor: extremes of age, thin body build</a:t>
            </a:r>
          </a:p>
          <a:p>
            <a:r>
              <a:rPr lang="en-US" dirty="0" smtClean="0"/>
              <a:t>Endocrine: hypothyroid, adrenal insufficiency</a:t>
            </a:r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Drugs: alcohol, sedatives</a:t>
            </a:r>
          </a:p>
          <a:p>
            <a:r>
              <a:rPr lang="en-US" dirty="0" smtClean="0"/>
              <a:t>Environment: drowning, cold exposure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Metabolic acidosis</a:t>
            </a:r>
          </a:p>
          <a:p>
            <a:r>
              <a:rPr lang="en-US" dirty="0" err="1" smtClean="0"/>
              <a:t>Coagulopathy</a:t>
            </a:r>
            <a:endParaRPr lang="en-US" dirty="0" smtClean="0"/>
          </a:p>
          <a:p>
            <a:r>
              <a:rPr lang="en-US" dirty="0" err="1" smtClean="0"/>
              <a:t>Hemoconcentration</a:t>
            </a:r>
            <a:endParaRPr lang="en-US" dirty="0" smtClean="0"/>
          </a:p>
          <a:p>
            <a:r>
              <a:rPr lang="en-US" dirty="0" smtClean="0"/>
              <a:t>AKI due to cold </a:t>
            </a:r>
            <a:r>
              <a:rPr lang="en-US" dirty="0" err="1" smtClean="0"/>
              <a:t>diuresis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40/M presented to AED with dizziness, chest discomfort and palpitation</a:t>
            </a:r>
          </a:p>
          <a:p>
            <a:r>
              <a:rPr lang="en-US" dirty="0" smtClean="0"/>
              <a:t>Vitals: 80/40, pulse 160, spo2 98 in RA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Describe this </a:t>
            </a:r>
            <a:r>
              <a:rPr lang="en-US" dirty="0" smtClean="0"/>
              <a:t>ECG (2)</a:t>
            </a:r>
            <a:endParaRPr lang="en-US" dirty="0" smtClean="0"/>
          </a:p>
          <a:p>
            <a:r>
              <a:rPr lang="en-US" dirty="0" smtClean="0"/>
              <a:t>2. what are the </a:t>
            </a:r>
            <a:r>
              <a:rPr lang="en-US" dirty="0" err="1" smtClean="0"/>
              <a:t>ddx</a:t>
            </a:r>
            <a:r>
              <a:rPr lang="en-US" dirty="0" smtClean="0"/>
              <a:t> of this ECG diagnosis</a:t>
            </a:r>
            <a:r>
              <a:rPr lang="en-US" dirty="0" smtClean="0"/>
              <a:t>? (3)</a:t>
            </a:r>
            <a:endParaRPr lang="en-US" dirty="0" smtClean="0"/>
          </a:p>
          <a:p>
            <a:r>
              <a:rPr lang="en-US" dirty="0" smtClean="0"/>
              <a:t>3. what is your immediate management</a:t>
            </a:r>
            <a:r>
              <a:rPr lang="en-US" dirty="0" smtClean="0"/>
              <a:t>? (1)</a:t>
            </a:r>
            <a:endParaRPr lang="en-US" dirty="0" smtClean="0"/>
          </a:p>
          <a:p>
            <a:r>
              <a:rPr lang="en-US" dirty="0" smtClean="0"/>
              <a:t>4. what is the important family history you have to ask</a:t>
            </a:r>
            <a:r>
              <a:rPr lang="en-US" dirty="0" smtClean="0"/>
              <a:t>? (1)</a:t>
            </a:r>
            <a:endParaRPr lang="en-US" dirty="0" smtClean="0"/>
          </a:p>
          <a:p>
            <a:r>
              <a:rPr lang="en-US" dirty="0" smtClean="0"/>
              <a:t>5. If patient has recurrent syncope, what are the management options</a:t>
            </a:r>
            <a:r>
              <a:rPr lang="en-US" dirty="0" smtClean="0"/>
              <a:t>? (2)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itfl.com/wp-content/uploads/2018/08/ECG-Bidirectional-Ventricular-Tachycardi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9372600" cy="458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regular wide complex tachycardia with QRS axis shifts 180 degrees from left to right with each alternate beat -&gt; bidirectional VT</a:t>
            </a:r>
          </a:p>
          <a:p>
            <a:r>
              <a:rPr lang="en-US" dirty="0" smtClean="0"/>
              <a:t>2. CPVT, severe </a:t>
            </a:r>
            <a:r>
              <a:rPr lang="en-US" dirty="0" err="1" smtClean="0"/>
              <a:t>digoxin</a:t>
            </a:r>
            <a:r>
              <a:rPr lang="en-US" dirty="0" smtClean="0"/>
              <a:t> poisoning, aconite poisoning</a:t>
            </a:r>
          </a:p>
          <a:p>
            <a:r>
              <a:rPr lang="en-US" dirty="0" smtClean="0"/>
              <a:t>3. synchronized DC </a:t>
            </a:r>
            <a:r>
              <a:rPr lang="en-US" dirty="0" err="1" smtClean="0"/>
              <a:t>cardioversion</a:t>
            </a:r>
            <a:r>
              <a:rPr lang="en-US" dirty="0" smtClean="0"/>
              <a:t> 100J under procedural sedation</a:t>
            </a:r>
          </a:p>
          <a:p>
            <a:r>
              <a:rPr lang="en-US" dirty="0" smtClean="0"/>
              <a:t>4. family history of sudden cardiac death</a:t>
            </a:r>
          </a:p>
          <a:p>
            <a:r>
              <a:rPr lang="en-US" dirty="0" smtClean="0"/>
              <a:t>5. AICD, beta blockers, avoid </a:t>
            </a:r>
            <a:r>
              <a:rPr lang="en-US" dirty="0" smtClean="0"/>
              <a:t>strenuous </a:t>
            </a:r>
            <a:r>
              <a:rPr lang="en-US" dirty="0" smtClean="0"/>
              <a:t>exercise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hlinkClick r:id="rId2"/>
              </a:rPr>
              <a:t>Catecholaminergic</a:t>
            </a:r>
            <a:r>
              <a:rPr lang="en-US" u="sng" dirty="0" smtClean="0">
                <a:hlinkClick r:id="rId2"/>
              </a:rPr>
              <a:t> polymorphic ventricular tachycardia</a:t>
            </a:r>
            <a:endParaRPr lang="en-US" u="sng" dirty="0">
              <a:hlinkClick r:id="rId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CPVT is caused by </a:t>
            </a:r>
            <a:r>
              <a:rPr lang="en-US" dirty="0" smtClean="0">
                <a:hlinkClick r:id="rId3" tooltip="Mutation"/>
              </a:rPr>
              <a:t>genetic mutations</a:t>
            </a:r>
            <a:r>
              <a:rPr lang="en-US" dirty="0" smtClean="0"/>
              <a:t> affecting </a:t>
            </a:r>
            <a:r>
              <a:rPr lang="en-US" dirty="0" smtClean="0">
                <a:hlinkClick r:id="rId4" tooltip="Protein"/>
              </a:rPr>
              <a:t>proteins</a:t>
            </a:r>
            <a:r>
              <a:rPr lang="en-US" dirty="0" smtClean="0"/>
              <a:t> that regulate the concentrations of </a:t>
            </a:r>
            <a:r>
              <a:rPr lang="en-US" dirty="0" smtClean="0">
                <a:hlinkClick r:id="rId5" tooltip="Calcium"/>
              </a:rPr>
              <a:t>calcium</a:t>
            </a:r>
            <a:r>
              <a:rPr lang="en-US" dirty="0" smtClean="0"/>
              <a:t> within </a:t>
            </a:r>
            <a:r>
              <a:rPr lang="en-US" dirty="0" smtClean="0">
                <a:hlinkClick r:id="rId6" tooltip="Cardiac muscle cell"/>
              </a:rPr>
              <a:t>cardiac muscle cells</a:t>
            </a:r>
            <a:r>
              <a:rPr lang="en-US" dirty="0" smtClean="0"/>
              <a:t>. The most commonly identified gene is </a:t>
            </a:r>
            <a:r>
              <a:rPr lang="en-US" dirty="0" smtClean="0">
                <a:hlinkClick r:id="rId7" tooltip="Ryanodine receptor 2"/>
              </a:rPr>
              <a:t>RYR2</a:t>
            </a:r>
            <a:r>
              <a:rPr lang="en-US" dirty="0" smtClean="0"/>
              <a:t>, which encodes a protein included in an </a:t>
            </a:r>
            <a:r>
              <a:rPr lang="en-US" dirty="0" smtClean="0">
                <a:hlinkClick r:id="rId8" tooltip="Ion channel"/>
              </a:rPr>
              <a:t>ion channel</a:t>
            </a:r>
            <a:r>
              <a:rPr lang="en-US" dirty="0" smtClean="0"/>
              <a:t> known as the </a:t>
            </a:r>
            <a:r>
              <a:rPr lang="en-US" dirty="0" err="1" smtClean="0">
                <a:hlinkClick r:id="rId9" tooltip="Ryanodine receptor"/>
              </a:rPr>
              <a:t>ryanodine</a:t>
            </a:r>
            <a:r>
              <a:rPr lang="en-US" dirty="0" smtClean="0">
                <a:hlinkClick r:id="rId9" tooltip="Ryanodine receptor"/>
              </a:rPr>
              <a:t> receptor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CPVT is estimated to affect 1 in 10,000 </a:t>
            </a:r>
            <a:r>
              <a:rPr lang="en-US" dirty="0" err="1" smtClean="0"/>
              <a:t>people.Symptoms</a:t>
            </a:r>
            <a:r>
              <a:rPr lang="en-US" dirty="0" smtClean="0"/>
              <a:t> </a:t>
            </a:r>
            <a:r>
              <a:rPr lang="en-US" dirty="0" smtClean="0"/>
              <a:t>from CPVT are typically first seen in the first or second decade of life</a:t>
            </a:r>
            <a:r>
              <a:rPr lang="en-US" dirty="0" smtClean="0"/>
              <a:t>,</a:t>
            </a:r>
            <a:r>
              <a:rPr lang="en-US" dirty="0" smtClean="0"/>
              <a:t> and more than 60% of affected individuals experience their first episode of syncope or cardiac arrest by age 20.</a:t>
            </a:r>
          </a:p>
          <a:p>
            <a:r>
              <a:rPr lang="en-US" dirty="0" err="1" smtClean="0"/>
              <a:t>Struturally</a:t>
            </a:r>
            <a:r>
              <a:rPr lang="en-US" dirty="0" smtClean="0"/>
              <a:t> normal </a:t>
            </a:r>
            <a:r>
              <a:rPr lang="en-US" dirty="0" smtClean="0"/>
              <a:t>heart, normal resting </a:t>
            </a:r>
            <a:r>
              <a:rPr lang="en-US" dirty="0" err="1" smtClean="0"/>
              <a:t>ecg</a:t>
            </a:r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is by exercise ECG and genetic testing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Drugs to avoid: digitalis, adrenaline, </a:t>
            </a:r>
            <a:r>
              <a:rPr lang="en-US" dirty="0" err="1" smtClean="0"/>
              <a:t>isoprotenerol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40/F presented to AED with right foot swelling and pain after a fall from ladder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35156" t="38333" r="44219" b="15000"/>
          <a:stretch>
            <a:fillRect/>
          </a:stretch>
        </p:blipFill>
        <p:spPr bwMode="auto">
          <a:xfrm>
            <a:off x="1524000" y="609599"/>
            <a:ext cx="4495800" cy="572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your approach to this trauma case</a:t>
            </a:r>
            <a:r>
              <a:rPr lang="en-US" dirty="0" smtClean="0"/>
              <a:t>? (5)</a:t>
            </a:r>
            <a:endParaRPr lang="en-US" dirty="0" smtClean="0"/>
          </a:p>
          <a:p>
            <a:r>
              <a:rPr lang="en-US" dirty="0" smtClean="0"/>
              <a:t>2. what are the lethal six and hidden six of thoracic trauma</a:t>
            </a:r>
            <a:r>
              <a:rPr lang="en-US" dirty="0" smtClean="0"/>
              <a:t>? (6)</a:t>
            </a:r>
            <a:endParaRPr lang="en-US" dirty="0" smtClean="0"/>
          </a:p>
          <a:p>
            <a:r>
              <a:rPr lang="en-US" dirty="0" smtClean="0"/>
              <a:t>3. what investigations would you like to do</a:t>
            </a:r>
            <a:r>
              <a:rPr lang="en-US" dirty="0" smtClean="0"/>
              <a:t>? (3)</a:t>
            </a:r>
            <a:endParaRPr lang="en-US" dirty="0" smtClean="0"/>
          </a:p>
          <a:p>
            <a:r>
              <a:rPr lang="en-US" dirty="0" smtClean="0"/>
              <a:t>4. describe the following </a:t>
            </a:r>
            <a:r>
              <a:rPr lang="en-US" dirty="0" err="1" smtClean="0"/>
              <a:t>imagings</a:t>
            </a:r>
            <a:r>
              <a:rPr lang="en-US" dirty="0" smtClean="0"/>
              <a:t> (4)</a:t>
            </a:r>
            <a:endParaRPr lang="en-US" dirty="0" smtClean="0"/>
          </a:p>
          <a:p>
            <a:r>
              <a:rPr lang="en-US" dirty="0" smtClean="0"/>
              <a:t>5. what the management of this condition</a:t>
            </a:r>
            <a:r>
              <a:rPr lang="en-US" dirty="0" smtClean="0"/>
              <a:t>? (3)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this </a:t>
            </a:r>
            <a:r>
              <a:rPr lang="en-US" dirty="0" smtClean="0"/>
              <a:t>XR (2)</a:t>
            </a:r>
            <a:endParaRPr lang="en-US" dirty="0" smtClean="0"/>
          </a:p>
          <a:p>
            <a:r>
              <a:rPr lang="en-US" dirty="0" smtClean="0"/>
              <a:t>What physical examination to do</a:t>
            </a:r>
            <a:r>
              <a:rPr lang="en-US" dirty="0" smtClean="0"/>
              <a:t>? (2)</a:t>
            </a:r>
            <a:endParaRPr lang="en-US" dirty="0" smtClean="0"/>
          </a:p>
          <a:p>
            <a:r>
              <a:rPr lang="en-US" dirty="0" smtClean="0"/>
              <a:t>What is the </a:t>
            </a:r>
            <a:r>
              <a:rPr lang="en-US" dirty="0" err="1" smtClean="0"/>
              <a:t>pathognomic</a:t>
            </a:r>
            <a:r>
              <a:rPr lang="en-US" dirty="0" smtClean="0"/>
              <a:t> physical sign</a:t>
            </a:r>
            <a:r>
              <a:rPr lang="en-US" dirty="0" smtClean="0"/>
              <a:t>? (1)</a:t>
            </a:r>
            <a:endParaRPr lang="en-US" dirty="0" smtClean="0"/>
          </a:p>
          <a:p>
            <a:r>
              <a:rPr lang="en-US" dirty="0" smtClean="0"/>
              <a:t>What is the </a:t>
            </a:r>
            <a:r>
              <a:rPr lang="en-US" dirty="0" smtClean="0"/>
              <a:t>classification (1)</a:t>
            </a:r>
            <a:endParaRPr lang="en-US" dirty="0" smtClean="0"/>
          </a:p>
          <a:p>
            <a:r>
              <a:rPr lang="en-US" dirty="0" smtClean="0"/>
              <a:t>What other imaging would </a:t>
            </a:r>
            <a:r>
              <a:rPr lang="en-US" dirty="0" smtClean="0"/>
              <a:t>you like </a:t>
            </a:r>
            <a:r>
              <a:rPr lang="en-US" dirty="0" smtClean="0"/>
              <a:t>to do</a:t>
            </a:r>
            <a:r>
              <a:rPr lang="en-US" dirty="0" smtClean="0"/>
              <a:t>? (2)</a:t>
            </a:r>
            <a:endParaRPr lang="en-US" dirty="0" smtClean="0"/>
          </a:p>
          <a:p>
            <a:r>
              <a:rPr lang="en-US" dirty="0" smtClean="0"/>
              <a:t>What is the definitive </a:t>
            </a:r>
            <a:r>
              <a:rPr lang="en-US" dirty="0" err="1" smtClean="0"/>
              <a:t>managmenet</a:t>
            </a:r>
            <a:r>
              <a:rPr lang="en-US" dirty="0" smtClean="0"/>
              <a:t>? (1)</a:t>
            </a:r>
            <a:endParaRPr lang="en-US" dirty="0" smtClean="0"/>
          </a:p>
          <a:p>
            <a:r>
              <a:rPr lang="en-US" dirty="0" smtClean="0"/>
              <a:t>What are the complications</a:t>
            </a:r>
            <a:r>
              <a:rPr lang="en-US" dirty="0" smtClean="0"/>
              <a:t>? (2)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XR shows a gap between the bases of the first and second metatarsals (MT); the second metatarsal is no longer correctly aligned with the intermediate cuneiform bone, suggestive of </a:t>
            </a:r>
            <a:r>
              <a:rPr lang="en-US" dirty="0" err="1" smtClean="0"/>
              <a:t>lisfranc</a:t>
            </a:r>
            <a:r>
              <a:rPr lang="en-US" dirty="0" smtClean="0"/>
              <a:t> injury</a:t>
            </a:r>
          </a:p>
          <a:p>
            <a:pPr fontAlgn="base"/>
            <a:r>
              <a:rPr lang="en-US" dirty="0" smtClean="0"/>
              <a:t>2. capillary refill, distal pulses, instability test</a:t>
            </a:r>
          </a:p>
          <a:p>
            <a:pPr fontAlgn="base"/>
            <a:r>
              <a:rPr lang="en-US" dirty="0" smtClean="0"/>
              <a:t>grasp metatarsal heads and apply dorsal force to forefoot while other hand palpates the TMT joints</a:t>
            </a:r>
          </a:p>
          <a:p>
            <a:pPr fontAlgn="base"/>
            <a:r>
              <a:rPr lang="en-US" dirty="0" smtClean="0"/>
              <a:t>dorsal </a:t>
            </a:r>
            <a:r>
              <a:rPr lang="en-US" dirty="0" err="1" smtClean="0"/>
              <a:t>subluxation</a:t>
            </a:r>
            <a:r>
              <a:rPr lang="en-US" dirty="0" smtClean="0"/>
              <a:t> suggests instability</a:t>
            </a:r>
          </a:p>
          <a:p>
            <a:endParaRPr lang="en-US" dirty="0" smtClean="0"/>
          </a:p>
          <a:p>
            <a:r>
              <a:rPr lang="en-US" dirty="0" smtClean="0"/>
              <a:t>3: plantar </a:t>
            </a:r>
            <a:r>
              <a:rPr lang="en-US" dirty="0" err="1" smtClean="0"/>
              <a:t>ecchymosis</a:t>
            </a:r>
            <a:endParaRPr lang="en-US" dirty="0" smtClean="0"/>
          </a:p>
          <a:p>
            <a:r>
              <a:rPr lang="en-US" dirty="0" smtClean="0"/>
              <a:t>4: </a:t>
            </a:r>
            <a:r>
              <a:rPr lang="en-US" dirty="0" err="1" smtClean="0"/>
              <a:t>myerson</a:t>
            </a:r>
            <a:r>
              <a:rPr lang="en-US" dirty="0" smtClean="0"/>
              <a:t>; </a:t>
            </a:r>
            <a:r>
              <a:rPr lang="en-US" dirty="0" err="1" smtClean="0"/>
              <a:t>quenu</a:t>
            </a:r>
            <a:r>
              <a:rPr lang="en-US" dirty="0" smtClean="0"/>
              <a:t> and </a:t>
            </a:r>
            <a:r>
              <a:rPr lang="en-US" dirty="0" err="1" smtClean="0"/>
              <a:t>kuss</a:t>
            </a:r>
            <a:endParaRPr lang="en-US" dirty="0" smtClean="0"/>
          </a:p>
          <a:p>
            <a:r>
              <a:rPr lang="en-US" dirty="0" smtClean="0"/>
              <a:t>5. CT foot, lateral/weight bearing XR</a:t>
            </a:r>
          </a:p>
          <a:p>
            <a:r>
              <a:rPr lang="en-US" dirty="0" smtClean="0"/>
              <a:t>6. ORIF</a:t>
            </a:r>
          </a:p>
          <a:p>
            <a:r>
              <a:rPr lang="en-US" dirty="0" smtClean="0"/>
              <a:t>7. </a:t>
            </a:r>
            <a:r>
              <a:rPr lang="en-US" dirty="0" err="1" smtClean="0">
                <a:hlinkClick r:id="rId2"/>
              </a:rPr>
              <a:t>Cx</a:t>
            </a:r>
            <a:r>
              <a:rPr lang="en-US" dirty="0" smtClean="0">
                <a:hlinkClick r:id="rId2"/>
              </a:rPr>
              <a:t>: </a:t>
            </a:r>
            <a:r>
              <a:rPr lang="en-US" dirty="0" err="1" smtClean="0">
                <a:hlinkClick r:id="rId2"/>
              </a:rPr>
              <a:t>malunion</a:t>
            </a:r>
            <a:r>
              <a:rPr lang="en-US" dirty="0" smtClean="0">
                <a:hlinkClick r:id="rId2"/>
              </a:rPr>
              <a:t>, </a:t>
            </a:r>
            <a:r>
              <a:rPr lang="en-US" dirty="0" err="1" smtClean="0">
                <a:hlinkClick r:id="rId2"/>
              </a:rPr>
              <a:t>nonunion,compartment</a:t>
            </a:r>
            <a:r>
              <a:rPr lang="en-US" dirty="0" smtClean="0">
                <a:hlinkClick r:id="rId2"/>
              </a:rPr>
              <a:t> syndrome, posttraumatic </a:t>
            </a:r>
            <a:r>
              <a:rPr lang="en-US" dirty="0" err="1" smtClean="0">
                <a:hlinkClick r:id="rId2"/>
              </a:rPr>
              <a:t>arthitis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Lisfranc</a:t>
            </a:r>
            <a:r>
              <a:rPr lang="en-US" dirty="0" smtClean="0"/>
              <a:t> fracture 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mechanism is usually caused by indirect rotational forces and axial load through hyper-</a:t>
            </a:r>
            <a:r>
              <a:rPr lang="en-US" dirty="0" err="1" smtClean="0"/>
              <a:t>plantarflexed</a:t>
            </a:r>
            <a:r>
              <a:rPr lang="en-US" dirty="0" smtClean="0"/>
              <a:t> forefoot </a:t>
            </a:r>
          </a:p>
          <a:p>
            <a:pPr fontAlgn="base"/>
            <a:r>
              <a:rPr lang="en-US" b="1" dirty="0" smtClean="0"/>
              <a:t>cast immobilization for 8 weeks</a:t>
            </a:r>
            <a:endParaRPr lang="en-US" dirty="0" smtClean="0"/>
          </a:p>
          <a:p>
            <a:pPr fontAlgn="base"/>
            <a:r>
              <a:rPr lang="en-US" dirty="0" smtClean="0"/>
              <a:t>indications</a:t>
            </a:r>
          </a:p>
          <a:p>
            <a:pPr fontAlgn="base"/>
            <a:r>
              <a:rPr lang="en-US" dirty="0" smtClean="0"/>
              <a:t>certain non-displaced injuries that are stable with weight bearing</a:t>
            </a:r>
          </a:p>
          <a:p>
            <a:pPr fontAlgn="base"/>
            <a:r>
              <a:rPr lang="en-US" dirty="0" err="1" smtClean="0"/>
              <a:t>nonoperative</a:t>
            </a:r>
            <a:r>
              <a:rPr lang="en-US" dirty="0" smtClean="0"/>
              <a:t> candidates</a:t>
            </a:r>
          </a:p>
          <a:p>
            <a:pPr fontAlgn="base"/>
            <a:r>
              <a:rPr lang="en-US" dirty="0" err="1" smtClean="0"/>
              <a:t>nonambulatory</a:t>
            </a:r>
            <a:r>
              <a:rPr lang="en-US" dirty="0" smtClean="0"/>
              <a:t> patients</a:t>
            </a:r>
          </a:p>
          <a:p>
            <a:pPr fontAlgn="base"/>
            <a:r>
              <a:rPr lang="en-US" dirty="0" smtClean="0"/>
              <a:t>presence of serious vascular disease</a:t>
            </a:r>
          </a:p>
          <a:p>
            <a:pPr fontAlgn="base"/>
            <a:r>
              <a:rPr lang="en-US" dirty="0" smtClean="0"/>
              <a:t>severe peripheral neuropathy</a:t>
            </a:r>
          </a:p>
          <a:p>
            <a:r>
              <a:rPr lang="en-US" dirty="0" err="1" smtClean="0">
                <a:hlinkClick r:id="rId2"/>
              </a:rPr>
              <a:t>Cx</a:t>
            </a:r>
            <a:r>
              <a:rPr lang="en-US" dirty="0" smtClean="0">
                <a:hlinkClick r:id="rId2"/>
              </a:rPr>
              <a:t>: </a:t>
            </a:r>
            <a:r>
              <a:rPr lang="en-US" dirty="0" err="1" smtClean="0">
                <a:hlinkClick r:id="rId2"/>
              </a:rPr>
              <a:t>malunion</a:t>
            </a:r>
            <a:r>
              <a:rPr lang="en-US" dirty="0" smtClean="0">
                <a:hlinkClick r:id="rId2"/>
              </a:rPr>
              <a:t>, </a:t>
            </a:r>
            <a:r>
              <a:rPr lang="en-US" dirty="0" err="1" smtClean="0">
                <a:hlinkClick r:id="rId2"/>
              </a:rPr>
              <a:t>nonunion,compartment</a:t>
            </a:r>
            <a:r>
              <a:rPr lang="en-US" dirty="0" smtClean="0">
                <a:hlinkClick r:id="rId2"/>
              </a:rPr>
              <a:t> syndrome, posttraumatic </a:t>
            </a:r>
            <a:r>
              <a:rPr lang="en-US" dirty="0" err="1" smtClean="0">
                <a:hlinkClick r:id="rId2"/>
              </a:rPr>
              <a:t>arthitis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35/M used rust remover for cleaning, presented to AED with severe finger pain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2505" t="28622" r="7190" b="30971"/>
          <a:stretch>
            <a:fillRect/>
          </a:stretch>
        </p:blipFill>
        <p:spPr bwMode="auto">
          <a:xfrm>
            <a:off x="1600200" y="14478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Please describe the clinical </a:t>
            </a:r>
            <a:r>
              <a:rPr lang="en-US" dirty="0" smtClean="0"/>
              <a:t>photo (2)</a:t>
            </a:r>
            <a:endParaRPr lang="en-US" dirty="0" smtClean="0"/>
          </a:p>
          <a:p>
            <a:r>
              <a:rPr lang="en-US" dirty="0" smtClean="0"/>
              <a:t>2. what is your immediate management</a:t>
            </a:r>
            <a:r>
              <a:rPr lang="en-US" dirty="0" smtClean="0"/>
              <a:t>? (1)</a:t>
            </a:r>
            <a:endParaRPr lang="en-US" dirty="0" smtClean="0"/>
          </a:p>
          <a:p>
            <a:r>
              <a:rPr lang="en-US" dirty="0" smtClean="0"/>
              <a:t>3. what is the offending </a:t>
            </a:r>
            <a:r>
              <a:rPr lang="en-US" dirty="0" smtClean="0"/>
              <a:t>agent (1)</a:t>
            </a:r>
            <a:endParaRPr lang="en-US" dirty="0" smtClean="0"/>
          </a:p>
          <a:p>
            <a:r>
              <a:rPr lang="en-US" dirty="0" smtClean="0"/>
              <a:t>4. what is the mechanism of this agent</a:t>
            </a:r>
            <a:r>
              <a:rPr lang="en-US" dirty="0" smtClean="0"/>
              <a:t>? (2)</a:t>
            </a:r>
            <a:endParaRPr lang="en-US" dirty="0" smtClean="0"/>
          </a:p>
          <a:p>
            <a:r>
              <a:rPr lang="en-US" dirty="0" smtClean="0"/>
              <a:t>5. What is the treatment</a:t>
            </a:r>
            <a:r>
              <a:rPr lang="en-US" dirty="0" smtClean="0"/>
              <a:t>? (2)</a:t>
            </a:r>
            <a:endParaRPr lang="en-US" dirty="0" smtClean="0"/>
          </a:p>
          <a:p>
            <a:r>
              <a:rPr lang="en-US" dirty="0" smtClean="0"/>
              <a:t>6. what is the </a:t>
            </a:r>
            <a:r>
              <a:rPr lang="en-US" dirty="0" smtClean="0"/>
              <a:t>complication (2)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Erythema</a:t>
            </a:r>
            <a:r>
              <a:rPr lang="en-US" dirty="0" smtClean="0"/>
              <a:t>, edema with blanching of right hand</a:t>
            </a:r>
          </a:p>
          <a:p>
            <a:r>
              <a:rPr lang="en-US" dirty="0" smtClean="0"/>
              <a:t> surface decontamination by </a:t>
            </a:r>
            <a:r>
              <a:rPr lang="en-US" dirty="0" smtClean="0"/>
              <a:t>water and soap</a:t>
            </a:r>
            <a:endParaRPr lang="en-US" dirty="0" smtClean="0"/>
          </a:p>
          <a:p>
            <a:r>
              <a:rPr lang="en-US" dirty="0" smtClean="0"/>
              <a:t>Hydrofluoric </a:t>
            </a:r>
            <a:r>
              <a:rPr lang="en-US" dirty="0" smtClean="0"/>
              <a:t>acid</a:t>
            </a:r>
          </a:p>
          <a:p>
            <a:r>
              <a:rPr lang="en-US" dirty="0" smtClean="0"/>
              <a:t>Fluoride ions </a:t>
            </a:r>
            <a:r>
              <a:rPr lang="en-US" dirty="0" smtClean="0"/>
              <a:t>b</a:t>
            </a:r>
            <a:r>
              <a:rPr lang="en-US" dirty="0" smtClean="0"/>
              <a:t>inds </a:t>
            </a:r>
            <a:r>
              <a:rPr lang="en-US" dirty="0" smtClean="0"/>
              <a:t>avidly with tissue calcium. Tissue </a:t>
            </a:r>
            <a:r>
              <a:rPr lang="en-US" dirty="0" err="1" smtClean="0"/>
              <a:t>hypocalcemia</a:t>
            </a:r>
            <a:r>
              <a:rPr lang="en-US" dirty="0" smtClean="0"/>
              <a:t> causes necrosis and depolarization -&gt; neuropathic pain</a:t>
            </a:r>
          </a:p>
          <a:p>
            <a:r>
              <a:rPr lang="en-US" dirty="0" smtClean="0"/>
              <a:t>Topical calcium </a:t>
            </a:r>
            <a:r>
              <a:rPr lang="en-US" dirty="0" err="1" smtClean="0"/>
              <a:t>gluconate</a:t>
            </a:r>
            <a:r>
              <a:rPr lang="en-US" dirty="0" smtClean="0"/>
              <a:t> -&gt; local infiltration -&gt; </a:t>
            </a:r>
            <a:r>
              <a:rPr lang="en-US" dirty="0" err="1" smtClean="0"/>
              <a:t>Intraarterial</a:t>
            </a:r>
            <a:endParaRPr lang="en-US" dirty="0" smtClean="0"/>
          </a:p>
          <a:p>
            <a:r>
              <a:rPr lang="en-US" dirty="0" smtClean="0"/>
              <a:t>Correct electrolytes and arrhythmia if any</a:t>
            </a:r>
          </a:p>
          <a:p>
            <a:r>
              <a:rPr lang="en-US" dirty="0" smtClean="0"/>
              <a:t>Ventricular </a:t>
            </a:r>
            <a:r>
              <a:rPr lang="en-US" dirty="0" err="1" smtClean="0"/>
              <a:t>Arrythmia</a:t>
            </a:r>
            <a:r>
              <a:rPr lang="en-US" dirty="0" smtClean="0"/>
              <a:t>, </a:t>
            </a:r>
            <a:r>
              <a:rPr lang="en-US" dirty="0" err="1" smtClean="0"/>
              <a:t>hyperkalemia</a:t>
            </a:r>
            <a:r>
              <a:rPr lang="en-US" dirty="0" smtClean="0"/>
              <a:t>, </a:t>
            </a:r>
            <a:r>
              <a:rPr lang="en-US" dirty="0" err="1" smtClean="0"/>
              <a:t>hypomagnesium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/>
              <a:t>Radiopedia</a:t>
            </a:r>
            <a:r>
              <a:rPr lang="en-US" sz="2000" dirty="0" smtClean="0"/>
              <a:t> and LITFL (diaphragmatic rupture)</a:t>
            </a:r>
          </a:p>
          <a:p>
            <a:r>
              <a:rPr lang="en-US" sz="2000" dirty="0" smtClean="0">
                <a:hlinkClick r:id="rId2"/>
              </a:rPr>
              <a:t>https://jetem.org/traumatic_diaphragmatic_rupture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Hypothermic cardiac arrest: </a:t>
            </a:r>
            <a:r>
              <a:rPr lang="en-US" sz="2000" dirty="0" err="1" smtClean="0"/>
              <a:t>Paal</a:t>
            </a:r>
            <a:r>
              <a:rPr lang="en-US" sz="2000" dirty="0" smtClean="0"/>
              <a:t> P, </a:t>
            </a:r>
            <a:r>
              <a:rPr lang="en-US" sz="2000" dirty="0" err="1" smtClean="0"/>
              <a:t>Pasquier</a:t>
            </a:r>
            <a:r>
              <a:rPr lang="en-US" sz="2000" dirty="0" smtClean="0"/>
              <a:t> M, </a:t>
            </a:r>
            <a:r>
              <a:rPr lang="en-US" sz="2000" dirty="0" err="1" smtClean="0"/>
              <a:t>Darocha</a:t>
            </a:r>
            <a:r>
              <a:rPr lang="en-US" sz="2000" dirty="0" smtClean="0"/>
              <a:t> T, </a:t>
            </a:r>
            <a:r>
              <a:rPr lang="en-US" sz="2000" dirty="0" err="1" smtClean="0"/>
              <a:t>Lechner</a:t>
            </a:r>
            <a:r>
              <a:rPr lang="en-US" sz="2000" dirty="0" smtClean="0"/>
              <a:t> R, </a:t>
            </a:r>
            <a:r>
              <a:rPr lang="en-US" sz="2000" dirty="0" err="1" smtClean="0"/>
              <a:t>Kosinski</a:t>
            </a:r>
            <a:r>
              <a:rPr lang="en-US" sz="2000" dirty="0" smtClean="0"/>
              <a:t> S, </a:t>
            </a:r>
            <a:r>
              <a:rPr lang="en-US" sz="2000" dirty="0" err="1" smtClean="0"/>
              <a:t>Wallner</a:t>
            </a:r>
            <a:r>
              <a:rPr lang="en-US" sz="2000" dirty="0" smtClean="0"/>
              <a:t> B, </a:t>
            </a:r>
            <a:r>
              <a:rPr lang="en-US" sz="2000" dirty="0" err="1" smtClean="0"/>
              <a:t>Zafren</a:t>
            </a:r>
            <a:r>
              <a:rPr lang="en-US" sz="2000" dirty="0" smtClean="0"/>
              <a:t> K, </a:t>
            </a:r>
            <a:r>
              <a:rPr lang="en-US" sz="2000" dirty="0" err="1" smtClean="0"/>
              <a:t>Brugger</a:t>
            </a:r>
            <a:r>
              <a:rPr lang="en-US" sz="2000" dirty="0" smtClean="0"/>
              <a:t> H. Accidental Hypothermia: 2021 Update. </a:t>
            </a:r>
            <a:r>
              <a:rPr lang="en-US" sz="2000" dirty="0" err="1" smtClean="0"/>
              <a:t>Int</a:t>
            </a:r>
            <a:r>
              <a:rPr lang="en-US" sz="2000" dirty="0" smtClean="0"/>
              <a:t> J Environ Res Public Health. 2022 Jan 3;19(1):501. </a:t>
            </a:r>
            <a:r>
              <a:rPr lang="en-US" sz="2000" dirty="0" err="1" smtClean="0"/>
              <a:t>doi</a:t>
            </a:r>
            <a:r>
              <a:rPr lang="en-US" sz="2000" dirty="0" smtClean="0"/>
              <a:t>: 10.3390/ijerph19010501. PMID: 35010760; PMCID: PMC8744717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Cpvt</a:t>
            </a:r>
            <a:r>
              <a:rPr lang="en-US" sz="2000" dirty="0" smtClean="0"/>
              <a:t>: Napolitano C, </a:t>
            </a:r>
            <a:r>
              <a:rPr lang="en-US" sz="2000" dirty="0" err="1" smtClean="0"/>
              <a:t>Mazzanti</a:t>
            </a:r>
            <a:r>
              <a:rPr lang="en-US" sz="2000" dirty="0" smtClean="0"/>
              <a:t> A, </a:t>
            </a:r>
            <a:r>
              <a:rPr lang="en-US" sz="2000" dirty="0" err="1" smtClean="0"/>
              <a:t>Bloise</a:t>
            </a:r>
            <a:r>
              <a:rPr lang="en-US" sz="2000" dirty="0" smtClean="0"/>
              <a:t> R, et al. </a:t>
            </a:r>
            <a:r>
              <a:rPr lang="en-US" sz="2000" dirty="0" err="1" smtClean="0"/>
              <a:t>Catecholaminergic</a:t>
            </a:r>
            <a:r>
              <a:rPr lang="en-US" sz="2000" dirty="0" smtClean="0"/>
              <a:t> Polymorphic Ventricular Tachycardia. 2004 Oct 14 [Updated 2022 Jun 23]. In: Adam MP, Feldman J, </a:t>
            </a:r>
            <a:r>
              <a:rPr lang="en-US" sz="2000" dirty="0" err="1" smtClean="0"/>
              <a:t>Mirzaa</a:t>
            </a:r>
            <a:r>
              <a:rPr lang="en-US" sz="2000" dirty="0" smtClean="0"/>
              <a:t> GM, et al., editors. </a:t>
            </a:r>
            <a:r>
              <a:rPr lang="en-US" sz="2000" dirty="0" err="1" smtClean="0"/>
              <a:t>GeneReviews</a:t>
            </a:r>
            <a:r>
              <a:rPr lang="en-US" sz="2000" dirty="0" smtClean="0"/>
              <a:t>® [Internet]. Seattle (WA): University of Washington, Seattle; 1993-2025. Available from: </a:t>
            </a:r>
            <a:r>
              <a:rPr lang="en-US" sz="2000" dirty="0" smtClean="0">
                <a:hlinkClick r:id="rId3"/>
              </a:rPr>
              <a:t>https://www.ncbi.nlm.nih.gov/books/NBK1289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 err="1" smtClean="0"/>
              <a:t>Lisfranc</a:t>
            </a:r>
            <a:r>
              <a:rPr lang="en-US" sz="2000" dirty="0" smtClean="0"/>
              <a:t> injury: </a:t>
            </a:r>
            <a:r>
              <a:rPr lang="en-US" sz="2000" dirty="0" err="1" smtClean="0"/>
              <a:t>Orthobullets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Hydrofluoric acid: HKPIC basic clinical toxicology 2023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jetem.org/wp-content/uploads/2019/10/Traumatic-Diaphragmatic-Rupture.-CXR-Annotated.-JETem-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7334250" cy="583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ttps://jetem.org/wp-content/uploads/2019/10/Traumatic-Diaphragmatic-Rupture.-CT-Annotated.-JETem-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267450" cy="573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Q1. </a:t>
            </a:r>
            <a:r>
              <a:rPr lang="en-US" dirty="0" err="1" smtClean="0"/>
              <a:t>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Manage in trauma </a:t>
            </a:r>
            <a:r>
              <a:rPr lang="en-US" dirty="0" smtClean="0"/>
              <a:t>resuscitation room, activate trauma call early</a:t>
            </a:r>
            <a:endParaRPr lang="en-US" dirty="0" smtClean="0"/>
          </a:p>
          <a:p>
            <a:r>
              <a:rPr lang="en-US" dirty="0" smtClean="0"/>
              <a:t>Follow ATLS - Primary </a:t>
            </a:r>
            <a:r>
              <a:rPr lang="en-US" dirty="0" smtClean="0"/>
              <a:t>survey: ABCDE</a:t>
            </a:r>
          </a:p>
          <a:p>
            <a:r>
              <a:rPr lang="en-US" dirty="0" smtClean="0"/>
              <a:t>O2 supplement, IVF, blood products, </a:t>
            </a:r>
            <a:r>
              <a:rPr lang="en-US" dirty="0" err="1" smtClean="0"/>
              <a:t>transmin</a:t>
            </a:r>
            <a:endParaRPr lang="en-US" dirty="0" smtClean="0"/>
          </a:p>
          <a:p>
            <a:r>
              <a:rPr lang="en-US" dirty="0" smtClean="0"/>
              <a:t>Permissive hypotension, </a:t>
            </a:r>
            <a:r>
              <a:rPr lang="en-US" dirty="0" err="1" smtClean="0"/>
              <a:t>hemostatic</a:t>
            </a:r>
            <a:r>
              <a:rPr lang="en-US" dirty="0" smtClean="0"/>
              <a:t> </a:t>
            </a:r>
            <a:r>
              <a:rPr lang="en-US" dirty="0" err="1" smtClean="0"/>
              <a:t>resus</a:t>
            </a:r>
            <a:endParaRPr lang="en-US" dirty="0" smtClean="0"/>
          </a:p>
          <a:p>
            <a:r>
              <a:rPr lang="en-US" dirty="0" smtClean="0"/>
              <a:t>Primary survey adjuncts </a:t>
            </a:r>
            <a:r>
              <a:rPr lang="en-US" dirty="0" err="1" smtClean="0"/>
              <a:t>efast</a:t>
            </a:r>
            <a:r>
              <a:rPr lang="en-US" dirty="0" smtClean="0"/>
              <a:t>, trauma series XR</a:t>
            </a:r>
          </a:p>
          <a:p>
            <a:r>
              <a:rPr lang="en-US" dirty="0" smtClean="0"/>
              <a:t>Secondary </a:t>
            </a:r>
            <a:r>
              <a:rPr lang="en-US" dirty="0" err="1" smtClean="0"/>
              <a:t>survery</a:t>
            </a:r>
            <a:r>
              <a:rPr lang="en-US" dirty="0" smtClean="0"/>
              <a:t>: ample history, </a:t>
            </a:r>
            <a:r>
              <a:rPr lang="en-US" dirty="0" smtClean="0"/>
              <a:t>PE</a:t>
            </a:r>
            <a:r>
              <a:rPr lang="en-US" dirty="0" smtClean="0"/>
              <a:t>, IX to identify thoracic injury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19" t="18056" r="38281" b="22222"/>
          <a:stretch>
            <a:fillRect/>
          </a:stretch>
        </p:blipFill>
        <p:spPr bwMode="auto">
          <a:xfrm>
            <a:off x="1371600" y="685800"/>
            <a:ext cx="6096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</a:p>
          <a:p>
            <a:r>
              <a:rPr lang="en-US" dirty="0" err="1" smtClean="0"/>
              <a:t>Bld</a:t>
            </a:r>
            <a:r>
              <a:rPr lang="en-US" dirty="0" smtClean="0"/>
              <a:t> test: </a:t>
            </a:r>
            <a:r>
              <a:rPr lang="en-US" dirty="0" err="1" smtClean="0"/>
              <a:t>h’cue</a:t>
            </a:r>
            <a:r>
              <a:rPr lang="en-US" dirty="0" smtClean="0"/>
              <a:t>, </a:t>
            </a:r>
            <a:r>
              <a:rPr lang="en-US" dirty="0" err="1" smtClean="0"/>
              <a:t>cbc</a:t>
            </a:r>
            <a:r>
              <a:rPr lang="en-US" dirty="0" smtClean="0"/>
              <a:t>, LRFT, capo4, clotting, T/S</a:t>
            </a:r>
          </a:p>
          <a:p>
            <a:r>
              <a:rPr lang="en-US" dirty="0" err="1" smtClean="0"/>
              <a:t>Efast</a:t>
            </a:r>
            <a:r>
              <a:rPr lang="en-US" dirty="0" smtClean="0"/>
              <a:t> with lung USG</a:t>
            </a:r>
          </a:p>
          <a:p>
            <a:r>
              <a:rPr lang="en-US" dirty="0" smtClean="0"/>
              <a:t>CXR, CT thorax with contrast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Chest X-ray showed an elevated left </a:t>
            </a:r>
            <a:r>
              <a:rPr lang="en-US" dirty="0" err="1"/>
              <a:t>hemidiaphragm</a:t>
            </a:r>
            <a:endParaRPr lang="en-US" dirty="0"/>
          </a:p>
          <a:p>
            <a:pPr>
              <a:buNone/>
            </a:pPr>
            <a:r>
              <a:rPr lang="en-US" dirty="0"/>
              <a:t>with superior displacement of a portion of </a:t>
            </a:r>
            <a:r>
              <a:rPr lang="en-US" dirty="0" err="1"/>
              <a:t>intraabdominal</a:t>
            </a:r>
            <a:endParaRPr lang="en-US" dirty="0"/>
          </a:p>
          <a:p>
            <a:pPr>
              <a:buNone/>
            </a:pPr>
            <a:r>
              <a:rPr lang="en-US" dirty="0"/>
              <a:t>contents presumed to be the stomach (green</a:t>
            </a:r>
          </a:p>
          <a:p>
            <a:pPr>
              <a:buNone/>
            </a:pPr>
            <a:r>
              <a:rPr lang="en-US" dirty="0"/>
              <a:t>arrowheads) with associated rightward </a:t>
            </a:r>
            <a:r>
              <a:rPr lang="en-US" dirty="0" err="1"/>
              <a:t>mediastinal</a:t>
            </a:r>
            <a:r>
              <a:rPr lang="en-US" dirty="0"/>
              <a:t> shift (yellow</a:t>
            </a:r>
          </a:p>
          <a:p>
            <a:pPr>
              <a:buNone/>
            </a:pPr>
            <a:r>
              <a:rPr lang="en-US" dirty="0" smtClean="0"/>
              <a:t>arrows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Computed tomography </a:t>
            </a:r>
            <a:r>
              <a:rPr lang="en-US" dirty="0"/>
              <a:t>imaging of the chest showed a large, left</a:t>
            </a:r>
          </a:p>
          <a:p>
            <a:pPr>
              <a:buNone/>
            </a:pPr>
            <a:r>
              <a:rPr lang="en-US" dirty="0"/>
              <a:t>diaphragmatic defect measuring approximately 5.5 cm with</a:t>
            </a:r>
          </a:p>
          <a:p>
            <a:pPr>
              <a:buNone/>
            </a:pPr>
            <a:r>
              <a:rPr lang="en-US" dirty="0" err="1"/>
              <a:t>herniation</a:t>
            </a:r>
            <a:r>
              <a:rPr lang="en-US" dirty="0"/>
              <a:t> of the upper half of the stomach through the defect.</a:t>
            </a:r>
          </a:p>
          <a:p>
            <a:pPr>
              <a:buNone/>
            </a:pPr>
            <a:r>
              <a:rPr lang="en-US" dirty="0"/>
              <a:t>The </a:t>
            </a:r>
            <a:r>
              <a:rPr lang="en-US" dirty="0" err="1"/>
              <a:t>fundus</a:t>
            </a:r>
            <a:r>
              <a:rPr lang="en-US" dirty="0"/>
              <a:t> of the stomach (blue arrow) herniated superiorly</a:t>
            </a:r>
          </a:p>
          <a:p>
            <a:pPr>
              <a:buNone/>
            </a:pPr>
            <a:r>
              <a:rPr lang="en-US" dirty="0"/>
              <a:t>through the ruptured diaphragm (red arrow).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</TotalTime>
  <Words>1188</Words>
  <Application>Microsoft Office PowerPoint</Application>
  <PresentationFormat>On-screen Show (4:3)</PresentationFormat>
  <Paragraphs>149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JCM osche</vt:lpstr>
      <vt:lpstr>Trauma </vt:lpstr>
      <vt:lpstr>Slide 3</vt:lpstr>
      <vt:lpstr>Slide 4</vt:lpstr>
      <vt:lpstr>Slide 5</vt:lpstr>
      <vt:lpstr>Q1. Ans</vt:lpstr>
      <vt:lpstr>Slide 7</vt:lpstr>
      <vt:lpstr>Slide 8</vt:lpstr>
      <vt:lpstr>Slide 9</vt:lpstr>
      <vt:lpstr>management</vt:lpstr>
      <vt:lpstr>Diaphragmatic rupture</vt:lpstr>
      <vt:lpstr>Slide 12</vt:lpstr>
      <vt:lpstr>efast</vt:lpstr>
      <vt:lpstr>CT: </vt:lpstr>
      <vt:lpstr>Slide 15</vt:lpstr>
      <vt:lpstr>Slide 16</vt:lpstr>
      <vt:lpstr>hypothermia</vt:lpstr>
      <vt:lpstr>Slide 18</vt:lpstr>
      <vt:lpstr>Slide 19</vt:lpstr>
      <vt:lpstr>Slide 20</vt:lpstr>
      <vt:lpstr>Slide 21</vt:lpstr>
      <vt:lpstr>labs</vt:lpstr>
      <vt:lpstr>Slide 23</vt:lpstr>
      <vt:lpstr>Slide 24</vt:lpstr>
      <vt:lpstr>Slide 25</vt:lpstr>
      <vt:lpstr>Slide 26</vt:lpstr>
      <vt:lpstr>Catecholaminergic polymorphic ventricular tachycardia</vt:lpstr>
      <vt:lpstr>Slide 28</vt:lpstr>
      <vt:lpstr>Slide 29</vt:lpstr>
      <vt:lpstr>Slide 30</vt:lpstr>
      <vt:lpstr>Slide 31</vt:lpstr>
      <vt:lpstr>Lisfranc fracture dislocation</vt:lpstr>
      <vt:lpstr>Slide 33</vt:lpstr>
      <vt:lpstr>Slide 34</vt:lpstr>
      <vt:lpstr>Slide 35</vt:lpstr>
      <vt:lpstr>Slide 36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osche</dc:title>
  <dc:creator>user</dc:creator>
  <cp:lastModifiedBy>user</cp:lastModifiedBy>
  <cp:revision>51</cp:revision>
  <dcterms:created xsi:type="dcterms:W3CDTF">2025-04-29T04:11:58Z</dcterms:created>
  <dcterms:modified xsi:type="dcterms:W3CDTF">2025-04-30T03:53:11Z</dcterms:modified>
</cp:coreProperties>
</file>