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4" r:id="rId2"/>
    <p:sldId id="356" r:id="rId3"/>
    <p:sldId id="370" r:id="rId4"/>
    <p:sldId id="357" r:id="rId5"/>
    <p:sldId id="371" r:id="rId6"/>
    <p:sldId id="358" r:id="rId7"/>
    <p:sldId id="359" r:id="rId8"/>
    <p:sldId id="373" r:id="rId9"/>
    <p:sldId id="360" r:id="rId10"/>
    <p:sldId id="361" r:id="rId11"/>
    <p:sldId id="362" r:id="rId12"/>
    <p:sldId id="374" r:id="rId13"/>
    <p:sldId id="363" r:id="rId14"/>
    <p:sldId id="376" r:id="rId15"/>
    <p:sldId id="364" r:id="rId16"/>
    <p:sldId id="365" r:id="rId17"/>
    <p:sldId id="378" r:id="rId18"/>
    <p:sldId id="366" r:id="rId19"/>
    <p:sldId id="379" r:id="rId20"/>
  </p:sldIdLst>
  <p:sldSz cx="9144000" cy="5143500" type="screen16x9"/>
  <p:notesSz cx="6797675" cy="9926638"/>
  <p:defaultTextStyle>
    <a:defPPr>
      <a:defRPr lang="en-US"/>
    </a:defPPr>
    <a:lvl1pPr marL="0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9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7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6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74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53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32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2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1"/>
    <p:restoredTop sz="95962"/>
  </p:normalViewPr>
  <p:slideViewPr>
    <p:cSldViewPr snapToGrid="0" showGuides="1">
      <p:cViewPr varScale="1">
        <p:scale>
          <a:sx n="140" d="100"/>
          <a:sy n="140" d="100"/>
        </p:scale>
        <p:origin x="1290" y="120"/>
      </p:cViewPr>
      <p:guideLst>
        <p:guide orient="horz" pos="3024"/>
        <p:guide pos="4032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2414" y="1875162"/>
            <a:ext cx="8399275" cy="857250"/>
          </a:xfrm>
          <a:prstGeom prst="rect">
            <a:avLst/>
          </a:prstGeom>
        </p:spPr>
        <p:txBody>
          <a:bodyPr lIns="81636" tIns="40818" rIns="81636" bIns="40818"/>
          <a:lstStyle>
            <a:lvl1pPr algn="l">
              <a:defRPr sz="3200" b="1" baseline="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737807"/>
            <a:ext cx="6172200" cy="298689"/>
          </a:xfrm>
          <a:prstGeom prst="rect">
            <a:avLst/>
          </a:prstGeom>
        </p:spPr>
        <p:txBody>
          <a:bodyPr lIns="81636" tIns="40818" rIns="81636" bIns="40818">
            <a:normAutofit/>
          </a:bodyPr>
          <a:lstStyle>
            <a:lvl1pPr marL="0" indent="0">
              <a:buNone/>
              <a:defRPr sz="1600">
                <a:solidFill>
                  <a:srgbClr val="94C43A"/>
                </a:solidFill>
              </a:defRPr>
            </a:lvl1pPr>
            <a:lvl2pPr marL="408179" indent="0">
              <a:buNone/>
              <a:defRPr/>
            </a:lvl2pPr>
          </a:lstStyle>
          <a:p>
            <a:r>
              <a:rPr lang="en-US" altLang="zh-HK" b="1" dirty="0">
                <a:solidFill>
                  <a:srgbClr val="9CC52D"/>
                </a:solidFill>
                <a:latin typeface="Helvetica"/>
                <a:cs typeface="Helvetica"/>
              </a:rPr>
              <a:t>Professor Name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2DC928-983A-42C3-BD8A-5386FC722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1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8626" y="0"/>
            <a:ext cx="915262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14193"/>
            <a:ext cx="8382000" cy="860723"/>
          </a:xfrm>
          <a:prstGeom prst="rect">
            <a:avLst/>
          </a:prstGeom>
        </p:spPr>
        <p:txBody>
          <a:bodyPr lIns="81636" tIns="40818" rIns="81636" bIns="40818">
            <a:normAutofit/>
          </a:bodyPr>
          <a:lstStyle>
            <a:lvl1pPr algn="l">
              <a:defRPr sz="3200" b="1">
                <a:solidFill>
                  <a:srgbClr val="5E256E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81000" y="1543050"/>
            <a:ext cx="8382000" cy="3019425"/>
          </a:xfrm>
          <a:prstGeom prst="rect">
            <a:avLst/>
          </a:prstGeom>
        </p:spPr>
        <p:txBody>
          <a:bodyPr lIns="81636" tIns="40818" rIns="81636" bIns="40818">
            <a:normAutofit/>
          </a:bodyPr>
          <a:lstStyle>
            <a:lvl1pPr marL="306134" indent="-306134">
              <a:buFont typeface="Arial" pitchFamily="34" charset="0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Second line goes here</a:t>
            </a:r>
          </a:p>
          <a:p>
            <a:pPr lvl="2"/>
            <a:r>
              <a:rPr lang="en-US" dirty="0"/>
              <a:t>Third line goes here</a:t>
            </a:r>
          </a:p>
          <a:p>
            <a:pPr lvl="3"/>
            <a:r>
              <a:rPr lang="en-US" dirty="0"/>
              <a:t>Forth line goes here</a:t>
            </a:r>
          </a:p>
          <a:p>
            <a:pPr lvl="4"/>
            <a:r>
              <a:rPr lang="en-US" dirty="0"/>
              <a:t>Fifth line goes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2304" y="4613015"/>
            <a:ext cx="8921696" cy="528304"/>
            <a:chOff x="603304" y="4619625"/>
            <a:chExt cx="8921696" cy="528304"/>
          </a:xfrm>
        </p:grpSpPr>
        <p:sp>
          <p:nvSpPr>
            <p:cNvPr id="19" name="Rectangle 18"/>
            <p:cNvSpPr/>
            <p:nvPr/>
          </p:nvSpPr>
          <p:spPr>
            <a:xfrm flipH="1" flipV="1">
              <a:off x="839814" y="4775381"/>
              <a:ext cx="4495800" cy="372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304" y="4769579"/>
              <a:ext cx="1789337" cy="31438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 flipH="1" flipV="1">
              <a:off x="5334000" y="4691539"/>
              <a:ext cx="4191000" cy="448823"/>
            </a:xfrm>
            <a:prstGeom prst="rect">
              <a:avLst/>
            </a:prstGeom>
            <a:solidFill>
              <a:srgbClr val="61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/>
            <p:cNvSpPr/>
            <p:nvPr/>
          </p:nvSpPr>
          <p:spPr>
            <a:xfrm flipV="1">
              <a:off x="5334000" y="4619625"/>
              <a:ext cx="533400" cy="50113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 flipV="1">
              <a:off x="5076825" y="4691543"/>
              <a:ext cx="676275" cy="451143"/>
            </a:xfrm>
            <a:prstGeom prst="parallelogram">
              <a:avLst>
                <a:gd name="adj" fmla="val 106761"/>
              </a:avLst>
            </a:prstGeom>
            <a:solidFill>
              <a:srgbClr val="94C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2DC928-983A-42C3-BD8A-5386FC722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 b="5412"/>
          <a:stretch/>
        </p:blipFill>
        <p:spPr>
          <a:xfrm>
            <a:off x="2362200" y="4720590"/>
            <a:ext cx="126295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4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5924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1"/>
            <a:ext cx="4495800" cy="37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flipH="1">
            <a:off x="4114800" y="7565"/>
            <a:ext cx="533400" cy="37927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flipH="1">
            <a:off x="4114800" y="7565"/>
            <a:ext cx="533400" cy="37927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978944"/>
            <a:ext cx="8382000" cy="628650"/>
          </a:xfrm>
          <a:prstGeom prst="rect">
            <a:avLst/>
          </a:prstGeom>
        </p:spPr>
        <p:txBody>
          <a:bodyPr lIns="81636" tIns="40818" rIns="81636" bIns="40818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15239" y="1892329"/>
            <a:ext cx="7239000" cy="1022324"/>
          </a:xfrm>
          <a:prstGeom prst="rect">
            <a:avLst/>
          </a:prstGeom>
          <a:solidFill>
            <a:srgbClr val="61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30" name="Right Triangle 29"/>
          <p:cNvSpPr/>
          <p:nvPr/>
        </p:nvSpPr>
        <p:spPr>
          <a:xfrm flipH="1">
            <a:off x="5715000" y="1892329"/>
            <a:ext cx="1524000" cy="102232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flipH="1">
            <a:off x="5866190" y="1892326"/>
            <a:ext cx="1524000" cy="1015181"/>
          </a:xfrm>
          <a:prstGeom prst="rtTriangle">
            <a:avLst/>
          </a:prstGeom>
          <a:solidFill>
            <a:srgbClr val="94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90190" y="1892326"/>
            <a:ext cx="1753810" cy="1015181"/>
          </a:xfrm>
          <a:prstGeom prst="rect">
            <a:avLst/>
          </a:prstGeom>
          <a:solidFill>
            <a:srgbClr val="94C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885954"/>
            <a:ext cx="8382000" cy="1021556"/>
          </a:xfrm>
          <a:prstGeom prst="rect">
            <a:avLst/>
          </a:prstGeom>
        </p:spPr>
        <p:txBody>
          <a:bodyPr lIns="81636" tIns="40818" rIns="81636" bIns="40818" anchor="ctr">
            <a:normAutofit/>
          </a:bodyPr>
          <a:lstStyle>
            <a:lvl1pPr algn="l">
              <a:defRPr lang="en-US" sz="3200" b="1" kern="1200" baseline="0" dirty="0">
                <a:solidFill>
                  <a:schemeClr val="bg1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005" y="163906"/>
            <a:ext cx="2514600" cy="441808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67263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2DC928-983A-42C3-BD8A-5386FC722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 b="5412"/>
          <a:stretch/>
        </p:blipFill>
        <p:spPr>
          <a:xfrm>
            <a:off x="6994859" y="133350"/>
            <a:ext cx="1736567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6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8626" y="0"/>
            <a:ext cx="915262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2304" y="4613015"/>
            <a:ext cx="8921696" cy="528304"/>
            <a:chOff x="222304" y="4613015"/>
            <a:chExt cx="8921696" cy="528304"/>
          </a:xfrm>
        </p:grpSpPr>
        <p:sp>
          <p:nvSpPr>
            <p:cNvPr id="19" name="Rectangle 18"/>
            <p:cNvSpPr/>
            <p:nvPr/>
          </p:nvSpPr>
          <p:spPr>
            <a:xfrm flipH="1" flipV="1">
              <a:off x="458814" y="4768771"/>
              <a:ext cx="4495800" cy="372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304" y="4746279"/>
              <a:ext cx="1789337" cy="31438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 flipH="1" flipV="1">
              <a:off x="4953000" y="4684929"/>
              <a:ext cx="4191000" cy="448823"/>
            </a:xfrm>
            <a:prstGeom prst="rect">
              <a:avLst/>
            </a:prstGeom>
            <a:solidFill>
              <a:srgbClr val="61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/>
            <p:cNvSpPr/>
            <p:nvPr/>
          </p:nvSpPr>
          <p:spPr>
            <a:xfrm flipV="1">
              <a:off x="4953000" y="4613015"/>
              <a:ext cx="533400" cy="50113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 flipV="1">
              <a:off x="4695825" y="4684933"/>
              <a:ext cx="676275" cy="451143"/>
            </a:xfrm>
            <a:prstGeom prst="parallelogram">
              <a:avLst>
                <a:gd name="adj" fmla="val 106761"/>
              </a:avLst>
            </a:prstGeom>
            <a:solidFill>
              <a:srgbClr val="94C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5096" y="1504951"/>
            <a:ext cx="4109634" cy="4286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solidFill>
                  <a:srgbClr val="92D050"/>
                </a:solidFill>
                <a:latin typeface="Helvetica" pitchFamily="34" charset="0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1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5097" y="1945145"/>
            <a:ext cx="4109634" cy="25982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Second level goes here</a:t>
            </a:r>
          </a:p>
          <a:p>
            <a:pPr lvl="2"/>
            <a:r>
              <a:rPr lang="en-US" dirty="0"/>
              <a:t>Third level goes here</a:t>
            </a:r>
          </a:p>
          <a:p>
            <a:pPr lvl="3"/>
            <a:r>
              <a:rPr lang="en-US" dirty="0"/>
              <a:t>Forth level goes here</a:t>
            </a:r>
          </a:p>
          <a:p>
            <a:pPr lvl="4"/>
            <a:r>
              <a:rPr lang="en-US" dirty="0"/>
              <a:t>Fifth level goes here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30140" y="1495424"/>
            <a:ext cx="3832860" cy="4476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92D050"/>
                </a:solidFill>
                <a:latin typeface="Helvetica" pitchFamily="34" charset="0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2</a:t>
            </a:r>
          </a:p>
        </p:txBody>
      </p:sp>
      <p:sp>
        <p:nvSpPr>
          <p:cNvPr id="3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930140" y="1954670"/>
            <a:ext cx="3832860" cy="25982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4pPr>
            <a:lvl5pPr>
              <a:defRPr sz="10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Second level goes here</a:t>
            </a:r>
          </a:p>
          <a:p>
            <a:pPr lvl="2"/>
            <a:r>
              <a:rPr lang="en-US" dirty="0"/>
              <a:t>Third level goes here</a:t>
            </a:r>
          </a:p>
          <a:p>
            <a:pPr lvl="3"/>
            <a:r>
              <a:rPr lang="en-US" dirty="0"/>
              <a:t>Forth level goes here</a:t>
            </a:r>
          </a:p>
          <a:p>
            <a:pPr lvl="4"/>
            <a:r>
              <a:rPr lang="en-US" dirty="0"/>
              <a:t>Fifth level goes here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14193"/>
            <a:ext cx="8382000" cy="860723"/>
          </a:xfrm>
          <a:prstGeom prst="rect">
            <a:avLst/>
          </a:prstGeom>
        </p:spPr>
        <p:txBody>
          <a:bodyPr lIns="81636" tIns="40818" rIns="81636" bIns="40818">
            <a:normAutofit/>
          </a:bodyPr>
          <a:lstStyle>
            <a:lvl1pPr algn="l">
              <a:defRPr sz="3200" b="1">
                <a:solidFill>
                  <a:srgbClr val="5E256E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2DC928-983A-42C3-BD8A-5386FC722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 b="5412"/>
          <a:stretch/>
        </p:blipFill>
        <p:spPr>
          <a:xfrm>
            <a:off x="2362200" y="4720590"/>
            <a:ext cx="126295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8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8626" y="0"/>
            <a:ext cx="915262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2304" y="4613015"/>
            <a:ext cx="8921696" cy="528304"/>
            <a:chOff x="222304" y="4613015"/>
            <a:chExt cx="8921696" cy="528304"/>
          </a:xfrm>
        </p:grpSpPr>
        <p:sp>
          <p:nvSpPr>
            <p:cNvPr id="19" name="Rectangle 18"/>
            <p:cNvSpPr/>
            <p:nvPr/>
          </p:nvSpPr>
          <p:spPr>
            <a:xfrm flipH="1" flipV="1">
              <a:off x="458814" y="4768771"/>
              <a:ext cx="4495800" cy="372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304" y="4746279"/>
              <a:ext cx="1789337" cy="31438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 flipH="1" flipV="1">
              <a:off x="4953000" y="4684929"/>
              <a:ext cx="4191000" cy="448823"/>
            </a:xfrm>
            <a:prstGeom prst="rect">
              <a:avLst/>
            </a:prstGeom>
            <a:solidFill>
              <a:srgbClr val="61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/>
            <p:cNvSpPr/>
            <p:nvPr/>
          </p:nvSpPr>
          <p:spPr>
            <a:xfrm flipV="1">
              <a:off x="4953000" y="4613015"/>
              <a:ext cx="533400" cy="50113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 flipV="1">
              <a:off x="4695825" y="4684933"/>
              <a:ext cx="676275" cy="451143"/>
            </a:xfrm>
            <a:prstGeom prst="parallelogram">
              <a:avLst>
                <a:gd name="adj" fmla="val 106761"/>
              </a:avLst>
            </a:prstGeom>
            <a:solidFill>
              <a:srgbClr val="94C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81001" y="1524001"/>
            <a:ext cx="3808566" cy="3079631"/>
          </a:xfrm>
          <a:prstGeom prst="rect">
            <a:avLst/>
          </a:prstGeom>
        </p:spPr>
        <p:txBody>
          <a:bodyPr lIns="81636" tIns="40818" rIns="81636" bIns="40818"/>
          <a:lstStyle>
            <a:lvl1pPr marL="255112" indent="-255112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Second level goes here</a:t>
            </a:r>
          </a:p>
          <a:p>
            <a:pPr lvl="2"/>
            <a:r>
              <a:rPr lang="en-US" dirty="0"/>
              <a:t>Third level goes here</a:t>
            </a:r>
          </a:p>
          <a:p>
            <a:pPr lvl="3"/>
            <a:r>
              <a:rPr lang="en-US" dirty="0"/>
              <a:t>Forth level goes here</a:t>
            </a:r>
          </a:p>
          <a:p>
            <a:pPr lvl="4"/>
            <a:r>
              <a:rPr lang="en-US" dirty="0"/>
              <a:t>Fifth level goes here</a:t>
            </a:r>
          </a:p>
          <a:p>
            <a:pPr lvl="0"/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4930140" y="1524000"/>
            <a:ext cx="3909060" cy="3086100"/>
          </a:xfrm>
          <a:prstGeom prst="rect">
            <a:avLst/>
          </a:prstGeom>
        </p:spPr>
        <p:txBody>
          <a:bodyPr lIns="81636" tIns="40818" rIns="81636" bIns="40818"/>
          <a:lstStyle>
            <a:lvl1pPr marL="306134" indent="-306134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4pPr>
            <a:lvl5pPr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Second level goes here</a:t>
            </a:r>
          </a:p>
          <a:p>
            <a:pPr lvl="2"/>
            <a:r>
              <a:rPr lang="en-US" dirty="0"/>
              <a:t>Third level goes here</a:t>
            </a:r>
          </a:p>
          <a:p>
            <a:pPr lvl="3"/>
            <a:r>
              <a:rPr lang="en-US" dirty="0"/>
              <a:t>Forth level goes here</a:t>
            </a:r>
          </a:p>
          <a:p>
            <a:pPr lvl="4"/>
            <a:r>
              <a:rPr lang="en-US" dirty="0"/>
              <a:t>Fifth level goes here</a:t>
            </a:r>
          </a:p>
          <a:p>
            <a:pPr lvl="0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14193"/>
            <a:ext cx="8458200" cy="860723"/>
          </a:xfrm>
          <a:prstGeom prst="rect">
            <a:avLst/>
          </a:prstGeom>
        </p:spPr>
        <p:txBody>
          <a:bodyPr lIns="81636" tIns="40818" rIns="81636" bIns="40818">
            <a:normAutofit/>
          </a:bodyPr>
          <a:lstStyle>
            <a:lvl1pPr algn="l">
              <a:defRPr sz="3200" b="1">
                <a:solidFill>
                  <a:srgbClr val="5E256E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67263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F2DC928-983A-42C3-BD8A-5386FC722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 b="5412"/>
          <a:stretch/>
        </p:blipFill>
        <p:spPr>
          <a:xfrm>
            <a:off x="2362200" y="4720590"/>
            <a:ext cx="126295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3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8626" y="0"/>
            <a:ext cx="915262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2304" y="4613015"/>
            <a:ext cx="8921696" cy="528304"/>
            <a:chOff x="222304" y="4613015"/>
            <a:chExt cx="8921696" cy="528304"/>
          </a:xfrm>
        </p:grpSpPr>
        <p:sp>
          <p:nvSpPr>
            <p:cNvPr id="19" name="Rectangle 18"/>
            <p:cNvSpPr/>
            <p:nvPr/>
          </p:nvSpPr>
          <p:spPr>
            <a:xfrm flipH="1" flipV="1">
              <a:off x="458814" y="4768771"/>
              <a:ext cx="4495800" cy="372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304" y="4746279"/>
              <a:ext cx="1789337" cy="31438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 flipH="1" flipV="1">
              <a:off x="4953000" y="4684929"/>
              <a:ext cx="4191000" cy="448823"/>
            </a:xfrm>
            <a:prstGeom prst="rect">
              <a:avLst/>
            </a:prstGeom>
            <a:solidFill>
              <a:srgbClr val="61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/>
            <p:cNvSpPr/>
            <p:nvPr/>
          </p:nvSpPr>
          <p:spPr>
            <a:xfrm flipV="1">
              <a:off x="4953000" y="4613015"/>
              <a:ext cx="533400" cy="50113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 flipV="1">
              <a:off x="4695825" y="4684933"/>
              <a:ext cx="676275" cy="451143"/>
            </a:xfrm>
            <a:prstGeom prst="parallelogram">
              <a:avLst>
                <a:gd name="adj" fmla="val 106761"/>
              </a:avLst>
            </a:prstGeom>
            <a:solidFill>
              <a:srgbClr val="94C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14193"/>
            <a:ext cx="8458200" cy="860723"/>
          </a:xfrm>
          <a:prstGeom prst="rect">
            <a:avLst/>
          </a:prstGeom>
        </p:spPr>
        <p:txBody>
          <a:bodyPr lIns="81636" tIns="40818" rIns="81636" bIns="40818">
            <a:normAutofit/>
          </a:bodyPr>
          <a:lstStyle>
            <a:lvl1pPr algn="l">
              <a:defRPr sz="3200" b="1">
                <a:solidFill>
                  <a:srgbClr val="5E256E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Acknowledgement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590674"/>
            <a:ext cx="4186687" cy="2809875"/>
          </a:xfrm>
          <a:prstGeom prst="rect">
            <a:avLst/>
          </a:prstGeom>
        </p:spPr>
        <p:txBody>
          <a:bodyPr/>
          <a:lstStyle>
            <a:lvl1pPr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</a:lstStyle>
          <a:p>
            <a:r>
              <a:rPr lang="en-US" dirty="0"/>
              <a:t>Name goes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95825" y="1590675"/>
            <a:ext cx="4143375" cy="2809874"/>
          </a:xfrm>
          <a:prstGeom prst="rect">
            <a:avLst/>
          </a:prstGeom>
        </p:spPr>
        <p:txBody>
          <a:bodyPr/>
          <a:lstStyle>
            <a:lvl1pPr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</a:lstStyle>
          <a:p>
            <a:r>
              <a:rPr lang="en-US" dirty="0"/>
              <a:t>Organization goes here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67263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F2DC928-983A-42C3-BD8A-5386FC722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 b="5412"/>
          <a:stretch/>
        </p:blipFill>
        <p:spPr>
          <a:xfrm>
            <a:off x="2362200" y="4720590"/>
            <a:ext cx="126295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5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8626" y="0"/>
            <a:ext cx="915262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2304" y="4613015"/>
            <a:ext cx="8921696" cy="528304"/>
            <a:chOff x="222304" y="4613015"/>
            <a:chExt cx="8921696" cy="528304"/>
          </a:xfrm>
        </p:grpSpPr>
        <p:sp>
          <p:nvSpPr>
            <p:cNvPr id="19" name="Rectangle 18"/>
            <p:cNvSpPr/>
            <p:nvPr/>
          </p:nvSpPr>
          <p:spPr>
            <a:xfrm flipH="1" flipV="1">
              <a:off x="458814" y="4768771"/>
              <a:ext cx="4495800" cy="372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304" y="4746279"/>
              <a:ext cx="1789337" cy="31438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 flipH="1" flipV="1">
              <a:off x="4953000" y="4684929"/>
              <a:ext cx="4191000" cy="448823"/>
            </a:xfrm>
            <a:prstGeom prst="rect">
              <a:avLst/>
            </a:prstGeom>
            <a:solidFill>
              <a:srgbClr val="61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/>
            <p:cNvSpPr/>
            <p:nvPr/>
          </p:nvSpPr>
          <p:spPr>
            <a:xfrm flipV="1">
              <a:off x="4953000" y="4613015"/>
              <a:ext cx="533400" cy="50113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 flipV="1">
              <a:off x="4695825" y="4684933"/>
              <a:ext cx="676275" cy="451143"/>
            </a:xfrm>
            <a:prstGeom prst="parallelogram">
              <a:avLst>
                <a:gd name="adj" fmla="val 106761"/>
              </a:avLst>
            </a:prstGeom>
            <a:solidFill>
              <a:srgbClr val="94C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14193"/>
            <a:ext cx="8458200" cy="860723"/>
          </a:xfrm>
          <a:prstGeom prst="rect">
            <a:avLst/>
          </a:prstGeom>
        </p:spPr>
        <p:txBody>
          <a:bodyPr lIns="81636" tIns="40818" rIns="81636" bIns="40818">
            <a:normAutofit/>
          </a:bodyPr>
          <a:lstStyle>
            <a:lvl1pPr algn="l">
              <a:defRPr sz="3200" b="1">
                <a:solidFill>
                  <a:srgbClr val="5E256E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/>
              <a:t>Disclosure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590674"/>
            <a:ext cx="8458200" cy="2809875"/>
          </a:xfrm>
          <a:prstGeom prst="rect">
            <a:avLst/>
          </a:prstGeom>
        </p:spPr>
        <p:txBody>
          <a:bodyPr/>
          <a:lstStyle>
            <a:lvl1pPr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</a:lstStyle>
          <a:p>
            <a:r>
              <a:rPr lang="en-US" dirty="0"/>
              <a:t>Text goes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67263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F2DC928-983A-42C3-BD8A-5386FC722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 b="5412"/>
          <a:stretch/>
        </p:blipFill>
        <p:spPr>
          <a:xfrm>
            <a:off x="2362200" y="4720590"/>
            <a:ext cx="126295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5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8626" y="0"/>
            <a:ext cx="915262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2304" y="4613015"/>
            <a:ext cx="8921696" cy="528304"/>
            <a:chOff x="222304" y="4613015"/>
            <a:chExt cx="8921696" cy="528304"/>
          </a:xfrm>
        </p:grpSpPr>
        <p:sp>
          <p:nvSpPr>
            <p:cNvPr id="19" name="Rectangle 18"/>
            <p:cNvSpPr/>
            <p:nvPr/>
          </p:nvSpPr>
          <p:spPr>
            <a:xfrm flipH="1" flipV="1">
              <a:off x="458814" y="4768771"/>
              <a:ext cx="4495800" cy="372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304" y="4746279"/>
              <a:ext cx="1789337" cy="31438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 flipH="1" flipV="1">
              <a:off x="4953000" y="4684929"/>
              <a:ext cx="4191000" cy="448823"/>
            </a:xfrm>
            <a:prstGeom prst="rect">
              <a:avLst/>
            </a:prstGeom>
            <a:solidFill>
              <a:srgbClr val="61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/>
            <p:cNvSpPr/>
            <p:nvPr/>
          </p:nvSpPr>
          <p:spPr>
            <a:xfrm flipV="1">
              <a:off x="4953000" y="4613015"/>
              <a:ext cx="533400" cy="50113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 flipV="1">
              <a:off x="4695825" y="4684933"/>
              <a:ext cx="676275" cy="451143"/>
            </a:xfrm>
            <a:prstGeom prst="parallelogram">
              <a:avLst>
                <a:gd name="adj" fmla="val 106761"/>
              </a:avLst>
            </a:prstGeom>
            <a:solidFill>
              <a:srgbClr val="94C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67263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3F2DC928-983A-42C3-BD8A-5386FC722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 b="5412"/>
          <a:stretch/>
        </p:blipFill>
        <p:spPr>
          <a:xfrm>
            <a:off x="2362200" y="4720590"/>
            <a:ext cx="126295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2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5944" y="4890142"/>
            <a:ext cx="6934200" cy="236322"/>
          </a:xfrm>
          <a:prstGeom prst="rect">
            <a:avLst/>
          </a:prstGeom>
        </p:spPr>
        <p:txBody>
          <a:bodyPr wrap="square" lIns="81636" tIns="40818" rIns="81636" bIns="40818">
            <a:spAutoFit/>
          </a:bodyPr>
          <a:lstStyle/>
          <a:p>
            <a:r>
              <a:rPr lang="en-US" sz="1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Copyright </a:t>
            </a:r>
            <a:r>
              <a:rPr lang="en-US" sz="10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20</a:t>
            </a:r>
            <a:r>
              <a:rPr lang="en-US" altLang="zh-TW" sz="10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en-US" sz="1000" b="0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0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All Rights Reserved. Faculty of Medicine, The Chinese University of Hong Kong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2" descr="C:\Users\Mandy\Documents\PPT Template\Template background (4)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916" y="1194415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nip Diagonal Corner Rectangle 21"/>
          <p:cNvSpPr/>
          <p:nvPr/>
        </p:nvSpPr>
        <p:spPr>
          <a:xfrm>
            <a:off x="4572000" y="1029058"/>
            <a:ext cx="4572000" cy="3429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23" name="Snip Diagonal Corner Rectangle 22"/>
          <p:cNvSpPr/>
          <p:nvPr/>
        </p:nvSpPr>
        <p:spPr>
          <a:xfrm flipH="1">
            <a:off x="4572000" y="3772258"/>
            <a:ext cx="4572000" cy="3429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650680" y="1200512"/>
            <a:ext cx="4493325" cy="137161"/>
            <a:chOff x="4650675" y="1600676"/>
            <a:chExt cx="4493325" cy="182881"/>
          </a:xfrm>
        </p:grpSpPr>
        <p:sp>
          <p:nvSpPr>
            <p:cNvPr id="25" name="Right Triangle 24"/>
            <p:cNvSpPr/>
            <p:nvPr/>
          </p:nvSpPr>
          <p:spPr>
            <a:xfrm flipH="1" flipV="1">
              <a:off x="4650675" y="1600676"/>
              <a:ext cx="168973" cy="182879"/>
            </a:xfrm>
            <a:prstGeom prst="rtTriangle">
              <a:avLst/>
            </a:prstGeom>
            <a:solidFill>
              <a:srgbClr val="94C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17374" y="1600677"/>
              <a:ext cx="4326626" cy="182880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flipV="1">
            <a:off x="4650676" y="3803928"/>
            <a:ext cx="4493324" cy="137160"/>
            <a:chOff x="4650676" y="1600677"/>
            <a:chExt cx="4493324" cy="182880"/>
          </a:xfrm>
        </p:grpSpPr>
        <p:sp>
          <p:nvSpPr>
            <p:cNvPr id="28" name="Right Triangle 27"/>
            <p:cNvSpPr/>
            <p:nvPr/>
          </p:nvSpPr>
          <p:spPr>
            <a:xfrm flipH="1" flipV="1">
              <a:off x="4650676" y="1600677"/>
              <a:ext cx="168973" cy="182879"/>
            </a:xfrm>
            <a:prstGeom prst="rtTriangle">
              <a:avLst/>
            </a:prstGeom>
            <a:solidFill>
              <a:srgbClr val="94C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17374" y="1600677"/>
              <a:ext cx="4326626" cy="182880"/>
            </a:xfrm>
            <a:prstGeom prst="rect">
              <a:avLst/>
            </a:prstGeom>
            <a:solidFill>
              <a:srgbClr val="94C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21" y="317282"/>
            <a:ext cx="3583632" cy="62963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67263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2DC928-983A-42C3-BD8A-5386FC722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 b="5412"/>
          <a:stretch/>
        </p:blipFill>
        <p:spPr>
          <a:xfrm>
            <a:off x="6179406" y="280055"/>
            <a:ext cx="2431194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5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sldNum="0" hdr="0" ftr="0" dt="0"/>
  <p:txStyles>
    <p:titleStyle>
      <a:lvl1pPr algn="ctr" defTabSz="81635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34" indent="-306134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91" indent="-255112" algn="l" defTabSz="816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48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27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06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85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64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43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22" indent="-204090" algn="l" defTabSz="8163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9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8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7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6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5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4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53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32" algn="l" defTabSz="8163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E674-1341-8B1C-EF25-F0BEA41A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11B92-DA65-7040-E381-28C49023ADF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80/M</a:t>
            </a:r>
          </a:p>
          <a:p>
            <a:r>
              <a:rPr lang="en-US" dirty="0"/>
              <a:t>PMH: HT, DM, hyperlipidemia</a:t>
            </a:r>
          </a:p>
          <a:p>
            <a:r>
              <a:rPr lang="en-US" dirty="0"/>
              <a:t>HPI: </a:t>
            </a:r>
          </a:p>
          <a:p>
            <a:pPr lvl="1"/>
            <a:r>
              <a:rPr lang="en-US" dirty="0"/>
              <a:t>Sudden onset of symptoms 3 hours ago</a:t>
            </a:r>
          </a:p>
          <a:p>
            <a:pPr lvl="1"/>
            <a:r>
              <a:rPr lang="en-US" dirty="0"/>
              <a:t>Left sided weakness and left UMN facial weakness</a:t>
            </a:r>
          </a:p>
          <a:p>
            <a:r>
              <a:rPr lang="en-US" dirty="0"/>
              <a:t>O/E:</a:t>
            </a:r>
          </a:p>
          <a:p>
            <a:pPr lvl="1"/>
            <a:r>
              <a:rPr lang="en-US" dirty="0"/>
              <a:t>Limb power 4/5 on the left side with mild ataxia</a:t>
            </a:r>
          </a:p>
          <a:p>
            <a:pPr lvl="1"/>
            <a:r>
              <a:rPr lang="en-US" dirty="0"/>
              <a:t>Dysarthria but comprehension and expression intact</a:t>
            </a:r>
          </a:p>
          <a:p>
            <a:pPr lvl="1"/>
            <a:r>
              <a:rPr lang="en-US" dirty="0"/>
              <a:t>Rest of neurological examination normal</a:t>
            </a:r>
          </a:p>
          <a:p>
            <a:pPr lvl="1"/>
            <a:r>
              <a:rPr lang="en-US" dirty="0"/>
              <a:t>NIHSS 5</a:t>
            </a:r>
          </a:p>
          <a:p>
            <a:pPr lvl="1"/>
            <a:r>
              <a:rPr lang="en-US" dirty="0"/>
              <a:t>BP 160/80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78689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E674-1341-8B1C-EF25-F0BEA41A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11B92-DA65-7040-E381-28C49023ADF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70/F</a:t>
            </a:r>
          </a:p>
          <a:p>
            <a:r>
              <a:rPr lang="en-US" dirty="0"/>
              <a:t>PMH: Untreated hypertension</a:t>
            </a:r>
          </a:p>
          <a:p>
            <a:r>
              <a:rPr lang="en-US" dirty="0"/>
              <a:t>HPI: </a:t>
            </a:r>
          </a:p>
          <a:p>
            <a:pPr lvl="1"/>
            <a:r>
              <a:rPr lang="en-US" dirty="0"/>
              <a:t>Sudden onset of symptoms upon waking up</a:t>
            </a:r>
          </a:p>
          <a:p>
            <a:pPr lvl="1"/>
            <a:r>
              <a:rPr lang="en-US" dirty="0"/>
              <a:t>Left sided weakness and left UMN facial weakness</a:t>
            </a:r>
          </a:p>
          <a:p>
            <a:pPr lvl="1"/>
            <a:r>
              <a:rPr lang="en-US" dirty="0"/>
              <a:t>Last-seen-well 10 hours ago before sleep</a:t>
            </a:r>
          </a:p>
          <a:p>
            <a:r>
              <a:rPr lang="en-US" dirty="0"/>
              <a:t>O/E:</a:t>
            </a:r>
          </a:p>
          <a:p>
            <a:pPr lvl="1"/>
            <a:r>
              <a:rPr lang="en-US" dirty="0"/>
              <a:t>Limb power 4/5 on the left side with mild ataxia</a:t>
            </a:r>
          </a:p>
          <a:p>
            <a:pPr lvl="1"/>
            <a:r>
              <a:rPr lang="en-US" dirty="0"/>
              <a:t>Dysarthria but comprehension and expression intact</a:t>
            </a:r>
          </a:p>
          <a:p>
            <a:pPr lvl="1"/>
            <a:r>
              <a:rPr lang="en-US" dirty="0"/>
              <a:t>Rest of neurological examination normal</a:t>
            </a:r>
          </a:p>
          <a:p>
            <a:pPr lvl="1"/>
            <a:r>
              <a:rPr lang="en-US" dirty="0"/>
              <a:t>NIHSS 6</a:t>
            </a:r>
          </a:p>
          <a:p>
            <a:pPr lvl="1"/>
            <a:r>
              <a:rPr lang="en-US" dirty="0"/>
              <a:t>BP 169/70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4746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A38D-FB16-B3E2-367F-DE33D8F8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1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076E8-5314-5D8E-86EB-16D907730F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your institute has CT, MRI and DSA suite available for use. What should be done next?</a:t>
            </a:r>
          </a:p>
          <a:p>
            <a:pPr marL="342900" indent="-342900">
              <a:buAutoNum type="alphaUcPeriod"/>
            </a:pPr>
            <a:r>
              <a:rPr lang="en-US" dirty="0"/>
              <a:t>Plain CT brain</a:t>
            </a:r>
          </a:p>
          <a:p>
            <a:pPr marL="342900" indent="-342900">
              <a:buAutoNum type="alphaUcPeriod"/>
            </a:pPr>
            <a:r>
              <a:rPr lang="en-US" dirty="0"/>
              <a:t>CT angiography with perfusion series</a:t>
            </a:r>
          </a:p>
          <a:p>
            <a:pPr marL="342900" indent="-342900">
              <a:buAutoNum type="alphaUcPeriod"/>
            </a:pPr>
            <a:r>
              <a:rPr lang="en-US" dirty="0"/>
              <a:t>MRI brain</a:t>
            </a:r>
          </a:p>
          <a:p>
            <a:pPr marL="342900" indent="-342900">
              <a:buAutoNum type="alphaUcPeriod"/>
            </a:pPr>
            <a:r>
              <a:rPr lang="en-US" dirty="0"/>
              <a:t>Direct digital subtraction angiography</a:t>
            </a:r>
          </a:p>
          <a:p>
            <a:pPr marL="342900" indent="-342900">
              <a:buAutoNum type="alphaUcPeriod"/>
            </a:pPr>
            <a:r>
              <a:rPr lang="en-US" dirty="0"/>
              <a:t>B or C.</a:t>
            </a:r>
            <a:endParaRPr lang="en-H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9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A38D-FB16-B3E2-367F-DE33D8F8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1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076E8-5314-5D8E-86EB-16D907730F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your research institute has CT, MRI and DSA suite available for use. What should be done next?</a:t>
            </a:r>
          </a:p>
          <a:p>
            <a:pPr marL="342900" indent="-342900">
              <a:buAutoNum type="alphaUcPeriod"/>
            </a:pPr>
            <a:r>
              <a:rPr lang="en-US" dirty="0"/>
              <a:t>Plain CT brain</a:t>
            </a:r>
          </a:p>
          <a:p>
            <a:pPr marL="342900" indent="-342900">
              <a:buAutoNum type="alphaUcPeriod"/>
            </a:pPr>
            <a:r>
              <a:rPr lang="en-US" dirty="0"/>
              <a:t>CT angiography with perfusion series</a:t>
            </a:r>
          </a:p>
          <a:p>
            <a:pPr marL="342900" indent="-342900">
              <a:buAutoNum type="alphaUcPeriod"/>
            </a:pPr>
            <a:r>
              <a:rPr lang="en-US" dirty="0"/>
              <a:t>MRI brain</a:t>
            </a:r>
          </a:p>
          <a:p>
            <a:pPr marL="342900" indent="-342900">
              <a:buAutoNum type="alphaUcPeriod"/>
            </a:pPr>
            <a:r>
              <a:rPr lang="en-US" dirty="0"/>
              <a:t>Direct digital subtraction angiography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B or C.</a:t>
            </a:r>
            <a:endParaRPr lang="en-HK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C52D-891A-6B72-BF74-8C5D75D7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2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E241-50A6-3119-FA48-EF338DDB7D3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311038"/>
            <a:ext cx="4191000" cy="3019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MRI brain is shown on the left, capillary blood glucose was 5mmol/L. What should be the next </a:t>
            </a:r>
            <a:r>
              <a:rPr lang="en-US" b="1" dirty="0"/>
              <a:t>immediate </a:t>
            </a:r>
            <a:r>
              <a:rPr lang="en-US" dirty="0"/>
              <a:t>action?</a:t>
            </a:r>
          </a:p>
          <a:p>
            <a:pPr marL="342900" indent="-342900">
              <a:buAutoNum type="alphaUcPeriod"/>
            </a:pPr>
            <a:r>
              <a:rPr lang="en-US" dirty="0"/>
              <a:t>Arrange CT angiography</a:t>
            </a:r>
          </a:p>
          <a:p>
            <a:pPr marL="342900" indent="-342900">
              <a:buAutoNum type="alphaUcPeriod"/>
            </a:pPr>
            <a:r>
              <a:rPr lang="en-US" dirty="0"/>
              <a:t>Alert </a:t>
            </a:r>
            <a:r>
              <a:rPr lang="en-US" dirty="0" err="1"/>
              <a:t>neurointervenion</a:t>
            </a:r>
            <a:r>
              <a:rPr lang="en-US" dirty="0"/>
              <a:t> team</a:t>
            </a:r>
          </a:p>
          <a:p>
            <a:pPr marL="342900" indent="-342900">
              <a:buAutoNum type="alphaUcPeriod"/>
            </a:pPr>
            <a:r>
              <a:rPr lang="en-US" dirty="0"/>
              <a:t>Prepare patient for intravenous thrombolytic therapy</a:t>
            </a:r>
          </a:p>
          <a:p>
            <a:pPr marL="342900" indent="-342900">
              <a:buAutoNum type="alphaUcPeriod"/>
            </a:pPr>
            <a:r>
              <a:rPr lang="en-US" dirty="0"/>
              <a:t>Intravenous 0.9% NaCl</a:t>
            </a:r>
          </a:p>
          <a:p>
            <a:pPr marL="342900" indent="-342900">
              <a:buAutoNum type="alphaUcPeriod"/>
            </a:pPr>
            <a:r>
              <a:rPr lang="en-US" dirty="0"/>
              <a:t>Consult physiotherapist for stroke rehabilitation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H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F46C6-8B3A-B518-18DD-D520A8E64BBE}"/>
              </a:ext>
            </a:extLst>
          </p:cNvPr>
          <p:cNvSpPr txBox="1"/>
          <p:nvPr/>
        </p:nvSpPr>
        <p:spPr>
          <a:xfrm>
            <a:off x="8326773" y="644492"/>
            <a:ext cx="6479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FLAIR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DWI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CC06D-BEEB-537F-DF9A-C532CC411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7" y="944554"/>
            <a:ext cx="4307450" cy="3464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77C0E0-CD55-BE65-2083-C6EB46D9522E}"/>
              </a:ext>
            </a:extLst>
          </p:cNvPr>
          <p:cNvSpPr txBox="1"/>
          <p:nvPr/>
        </p:nvSpPr>
        <p:spPr>
          <a:xfrm>
            <a:off x="6820982" y="1001608"/>
            <a:ext cx="64793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DWI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FLAIR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B75AC2-D13A-06F2-C905-3C1E600DAAAD}"/>
              </a:ext>
            </a:extLst>
          </p:cNvPr>
          <p:cNvSpPr/>
          <p:nvPr/>
        </p:nvSpPr>
        <p:spPr>
          <a:xfrm>
            <a:off x="6134669" y="2620370"/>
            <a:ext cx="679754" cy="266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70E3A-8846-4051-DD8E-299F4BCC00E6}"/>
              </a:ext>
            </a:extLst>
          </p:cNvPr>
          <p:cNvSpPr/>
          <p:nvPr/>
        </p:nvSpPr>
        <p:spPr>
          <a:xfrm>
            <a:off x="8762999" y="2571750"/>
            <a:ext cx="211707" cy="266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2F658-EB3E-1353-07A6-AD0CC820E44F}"/>
              </a:ext>
            </a:extLst>
          </p:cNvPr>
          <p:cNvSpPr/>
          <p:nvPr/>
        </p:nvSpPr>
        <p:spPr>
          <a:xfrm>
            <a:off x="4684720" y="1241850"/>
            <a:ext cx="163663" cy="266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2096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C52D-891A-6B72-BF74-8C5D75D7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2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E241-50A6-3119-FA48-EF338DDB7D3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311038"/>
            <a:ext cx="4191000" cy="3019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MRI brain is shown on the left, capillary blood glucose was 5mmol/L. What should be the next </a:t>
            </a:r>
            <a:r>
              <a:rPr lang="en-US" b="1" dirty="0"/>
              <a:t>immediate </a:t>
            </a:r>
            <a:r>
              <a:rPr lang="en-US" dirty="0"/>
              <a:t>action?</a:t>
            </a:r>
          </a:p>
          <a:p>
            <a:pPr marL="342900" indent="-342900">
              <a:buAutoNum type="alphaUcPeriod"/>
            </a:pPr>
            <a:r>
              <a:rPr lang="en-US" dirty="0"/>
              <a:t>Arrange CT angiography</a:t>
            </a:r>
          </a:p>
          <a:p>
            <a:pPr marL="342900" indent="-342900">
              <a:buAutoNum type="alphaUcPeriod"/>
            </a:pPr>
            <a:r>
              <a:rPr lang="en-US" dirty="0"/>
              <a:t>Alert </a:t>
            </a:r>
            <a:r>
              <a:rPr lang="en-US" dirty="0" err="1"/>
              <a:t>neurointervenion</a:t>
            </a:r>
            <a:r>
              <a:rPr lang="en-US" dirty="0"/>
              <a:t> team</a:t>
            </a:r>
          </a:p>
          <a:p>
            <a:pPr marL="342900" indent="-342900">
              <a:buAutoNum type="alphaUcPeriod"/>
            </a:pPr>
            <a:r>
              <a:rPr lang="en-US" dirty="0"/>
              <a:t>Prepare patient for intravenous thrombolytic therapy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Intravenous 0.9% NaCl</a:t>
            </a:r>
          </a:p>
          <a:p>
            <a:pPr marL="342900" indent="-342900">
              <a:buAutoNum type="alphaUcPeriod"/>
            </a:pPr>
            <a:r>
              <a:rPr lang="en-US" dirty="0"/>
              <a:t>Consult physiotherapist for stroke rehabilitation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H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F46C6-8B3A-B518-18DD-D520A8E64BBE}"/>
              </a:ext>
            </a:extLst>
          </p:cNvPr>
          <p:cNvSpPr txBox="1"/>
          <p:nvPr/>
        </p:nvSpPr>
        <p:spPr>
          <a:xfrm>
            <a:off x="8326773" y="644492"/>
            <a:ext cx="6479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FLAIR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DWI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CC06D-BEEB-537F-DF9A-C532CC411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7" y="944554"/>
            <a:ext cx="4307450" cy="3464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77C0E0-CD55-BE65-2083-C6EB46D9522E}"/>
              </a:ext>
            </a:extLst>
          </p:cNvPr>
          <p:cNvSpPr txBox="1"/>
          <p:nvPr/>
        </p:nvSpPr>
        <p:spPr>
          <a:xfrm>
            <a:off x="6820982" y="1001608"/>
            <a:ext cx="64793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DWI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FLAIR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B75AC2-D13A-06F2-C905-3C1E600DAAAD}"/>
              </a:ext>
            </a:extLst>
          </p:cNvPr>
          <p:cNvSpPr/>
          <p:nvPr/>
        </p:nvSpPr>
        <p:spPr>
          <a:xfrm>
            <a:off x="6134669" y="2620370"/>
            <a:ext cx="679754" cy="266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70E3A-8846-4051-DD8E-299F4BCC00E6}"/>
              </a:ext>
            </a:extLst>
          </p:cNvPr>
          <p:cNvSpPr/>
          <p:nvPr/>
        </p:nvSpPr>
        <p:spPr>
          <a:xfrm>
            <a:off x="8762999" y="2571750"/>
            <a:ext cx="211707" cy="266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2F658-EB3E-1353-07A6-AD0CC820E44F}"/>
              </a:ext>
            </a:extLst>
          </p:cNvPr>
          <p:cNvSpPr/>
          <p:nvPr/>
        </p:nvSpPr>
        <p:spPr>
          <a:xfrm>
            <a:off x="4684720" y="1241850"/>
            <a:ext cx="163663" cy="266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29387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E674-1341-8B1C-EF25-F0BEA41A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11B92-DA65-7040-E381-28C49023ADF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66/F</a:t>
            </a:r>
          </a:p>
          <a:p>
            <a:r>
              <a:rPr lang="en-US" dirty="0"/>
              <a:t>PMH: DM, Atrial fibrillation refused anticoagulation</a:t>
            </a:r>
          </a:p>
          <a:p>
            <a:r>
              <a:rPr lang="en-US" dirty="0"/>
              <a:t>HPI: </a:t>
            </a:r>
          </a:p>
          <a:p>
            <a:pPr lvl="1"/>
            <a:r>
              <a:rPr lang="en-US" dirty="0"/>
              <a:t>Sudden onset of symptoms upon waking up</a:t>
            </a:r>
          </a:p>
          <a:p>
            <a:pPr lvl="1"/>
            <a:r>
              <a:rPr lang="en-US" dirty="0"/>
              <a:t>R sided weakness and L UMN facial weakness</a:t>
            </a:r>
          </a:p>
          <a:p>
            <a:pPr lvl="1"/>
            <a:r>
              <a:rPr lang="en-US" dirty="0"/>
              <a:t>Last-seen-well 10 hours ago before sleep</a:t>
            </a:r>
          </a:p>
          <a:p>
            <a:r>
              <a:rPr lang="en-US" dirty="0"/>
              <a:t>O/E:</a:t>
            </a:r>
          </a:p>
          <a:p>
            <a:pPr lvl="1"/>
            <a:r>
              <a:rPr lang="en-US" dirty="0"/>
              <a:t>Limb power 0/5 on </a:t>
            </a:r>
            <a:r>
              <a:rPr lang="en-US"/>
              <a:t>the L </a:t>
            </a:r>
            <a:r>
              <a:rPr lang="en-US" dirty="0"/>
              <a:t>side</a:t>
            </a:r>
          </a:p>
          <a:p>
            <a:pPr lvl="1"/>
            <a:r>
              <a:rPr lang="en-US" dirty="0"/>
              <a:t>Aphasic</a:t>
            </a:r>
          </a:p>
          <a:p>
            <a:pPr lvl="1"/>
            <a:r>
              <a:rPr lang="en-US" dirty="0"/>
              <a:t>Rest of neurological examination normal</a:t>
            </a:r>
          </a:p>
          <a:p>
            <a:pPr lvl="1"/>
            <a:r>
              <a:rPr lang="en-US" dirty="0"/>
              <a:t>NIHSS 19</a:t>
            </a:r>
          </a:p>
          <a:p>
            <a:pPr lvl="1"/>
            <a:r>
              <a:rPr lang="en-US" dirty="0"/>
              <a:t>BP 169/70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5526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A38D-FB16-B3E2-367F-DE33D8F8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1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076E8-5314-5D8E-86EB-16D907730F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your institute has CT, MRI and DSA suite available for use. What should be done next?</a:t>
            </a:r>
          </a:p>
          <a:p>
            <a:pPr marL="342900" indent="-342900">
              <a:buAutoNum type="alphaUcPeriod"/>
            </a:pPr>
            <a:r>
              <a:rPr lang="en-US" dirty="0"/>
              <a:t>Plain CT brain</a:t>
            </a:r>
          </a:p>
          <a:p>
            <a:pPr marL="342900" indent="-342900">
              <a:buAutoNum type="alphaUcPeriod"/>
            </a:pPr>
            <a:r>
              <a:rPr lang="en-US" dirty="0"/>
              <a:t>CT angiography with perfusion series</a:t>
            </a:r>
          </a:p>
          <a:p>
            <a:pPr marL="342900" indent="-342900">
              <a:buAutoNum type="alphaUcPeriod"/>
            </a:pPr>
            <a:r>
              <a:rPr lang="en-US" dirty="0"/>
              <a:t>MRI brain</a:t>
            </a:r>
          </a:p>
          <a:p>
            <a:pPr marL="342900" indent="-342900">
              <a:buAutoNum type="alphaUcPeriod"/>
            </a:pPr>
            <a:r>
              <a:rPr lang="en-US" dirty="0"/>
              <a:t>Direct digital subtraction angiography</a:t>
            </a:r>
          </a:p>
          <a:p>
            <a:pPr marL="342900" indent="-342900">
              <a:buAutoNum type="alphaUcPeriod"/>
            </a:pPr>
            <a:r>
              <a:rPr lang="en-US"/>
              <a:t>(A and B) or C</a:t>
            </a:r>
            <a:endParaRPr lang="en-H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64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A38D-FB16-B3E2-367F-DE33D8F8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1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076E8-5314-5D8E-86EB-16D907730F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your institute has CT, MRI and DSA suite available for use. What should be done next?</a:t>
            </a:r>
          </a:p>
          <a:p>
            <a:pPr marL="342900" indent="-342900">
              <a:buAutoNum type="alphaUcPeriod"/>
            </a:pPr>
            <a:r>
              <a:rPr lang="en-US" dirty="0"/>
              <a:t>Plain CT brain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CT angiography with perfusion series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MRI brain</a:t>
            </a:r>
          </a:p>
          <a:p>
            <a:pPr marL="342900" indent="-342900">
              <a:buAutoNum type="alphaUcPeriod"/>
            </a:pPr>
            <a:r>
              <a:rPr lang="en-US" dirty="0"/>
              <a:t>Direct digital subtraction angiography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(A and B) or C.</a:t>
            </a:r>
            <a:endParaRPr lang="en-HK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4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C52D-891A-6B72-BF74-8C5D75D7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2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E241-50A6-3119-FA48-EF338DDB7D3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311038"/>
            <a:ext cx="4191000" cy="30194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CT angiogram and perfusion is shown on the left, capillary blood glucose was 5mmol/L. What should be the next </a:t>
            </a:r>
            <a:r>
              <a:rPr lang="en-US" b="1" dirty="0"/>
              <a:t>immediate </a:t>
            </a:r>
            <a:r>
              <a:rPr lang="en-US" dirty="0"/>
              <a:t>action?</a:t>
            </a:r>
          </a:p>
          <a:p>
            <a:pPr marL="342900" indent="-342900">
              <a:buAutoNum type="alphaUcPeriod"/>
            </a:pPr>
            <a:r>
              <a:rPr lang="en-US" dirty="0"/>
              <a:t>Arrange MRI</a:t>
            </a:r>
          </a:p>
          <a:p>
            <a:pPr marL="342900" indent="-342900">
              <a:buAutoNum type="alphaUcPeriod"/>
            </a:pPr>
            <a:r>
              <a:rPr lang="en-US" dirty="0"/>
              <a:t>Alert </a:t>
            </a:r>
            <a:r>
              <a:rPr lang="en-US" dirty="0" err="1"/>
              <a:t>neurointervenion</a:t>
            </a:r>
            <a:r>
              <a:rPr lang="en-US" dirty="0"/>
              <a:t> team</a:t>
            </a:r>
          </a:p>
          <a:p>
            <a:pPr marL="342900" indent="-342900">
              <a:buAutoNum type="alphaUcPeriod"/>
            </a:pPr>
            <a:r>
              <a:rPr lang="en-US" dirty="0"/>
              <a:t>Prepare patient for intravenous thrombolytic therapy</a:t>
            </a:r>
          </a:p>
          <a:p>
            <a:pPr marL="342900" indent="-342900">
              <a:buAutoNum type="alphaUcPeriod"/>
            </a:pPr>
            <a:r>
              <a:rPr lang="en-US" dirty="0"/>
              <a:t>Intravenous 0.9% NaCl</a:t>
            </a:r>
          </a:p>
          <a:p>
            <a:pPr marL="342900" indent="-342900">
              <a:buAutoNum type="alphaUcPeriod"/>
            </a:pPr>
            <a:r>
              <a:rPr lang="en-US" dirty="0"/>
              <a:t>Consult physiotherapist for stroke rehabilitation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H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F46C6-8B3A-B518-18DD-D520A8E64BBE}"/>
              </a:ext>
            </a:extLst>
          </p:cNvPr>
          <p:cNvSpPr txBox="1"/>
          <p:nvPr/>
        </p:nvSpPr>
        <p:spPr>
          <a:xfrm>
            <a:off x="8326773" y="644492"/>
            <a:ext cx="6479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FLAIR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DWI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C0E0-CD55-BE65-2083-C6EB46D9522E}"/>
              </a:ext>
            </a:extLst>
          </p:cNvPr>
          <p:cNvSpPr txBox="1"/>
          <p:nvPr/>
        </p:nvSpPr>
        <p:spPr>
          <a:xfrm>
            <a:off x="6820982" y="1001608"/>
            <a:ext cx="64793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DWI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FLAIR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685E3-2D91-79C4-291B-E0AA8CD8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61683"/>
            <a:ext cx="4638594" cy="2668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9363D0-954E-E707-8E6E-CB1776FE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50276" y="6584"/>
            <a:ext cx="1212849" cy="16161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33CA8A-EDFC-B6F7-152B-8C663072EF38}"/>
              </a:ext>
            </a:extLst>
          </p:cNvPr>
          <p:cNvSpPr/>
          <p:nvPr/>
        </p:nvSpPr>
        <p:spPr>
          <a:xfrm>
            <a:off x="4841978" y="1323420"/>
            <a:ext cx="105967" cy="266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59707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C52D-891A-6B72-BF74-8C5D75D7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2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E241-50A6-3119-FA48-EF338DDB7D3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311038"/>
            <a:ext cx="4191000" cy="30194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CT angiogram and perfusion is shown on the left, capillary blood glucose was 5mmol/L. What should be the next </a:t>
            </a:r>
            <a:r>
              <a:rPr lang="en-US" b="1" dirty="0"/>
              <a:t>immediate </a:t>
            </a:r>
            <a:r>
              <a:rPr lang="en-US" dirty="0"/>
              <a:t>action?</a:t>
            </a:r>
          </a:p>
          <a:p>
            <a:pPr marL="342900" indent="-342900">
              <a:buAutoNum type="alphaUcPeriod"/>
            </a:pPr>
            <a:r>
              <a:rPr lang="en-US" dirty="0"/>
              <a:t>Arrange MRI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Alert </a:t>
            </a:r>
            <a:r>
              <a:rPr lang="en-US" dirty="0" err="1">
                <a:solidFill>
                  <a:srgbClr val="FF0000"/>
                </a:solidFill>
              </a:rPr>
              <a:t>neurointervenion</a:t>
            </a:r>
            <a:r>
              <a:rPr lang="en-US" dirty="0">
                <a:solidFill>
                  <a:srgbClr val="FF0000"/>
                </a:solidFill>
              </a:rPr>
              <a:t> team</a:t>
            </a:r>
          </a:p>
          <a:p>
            <a:pPr marL="342900" indent="-342900">
              <a:buAutoNum type="alphaUcPeriod"/>
            </a:pPr>
            <a:r>
              <a:rPr lang="en-US" dirty="0"/>
              <a:t>Prepare patient for intravenous thrombolytic therapy</a:t>
            </a:r>
          </a:p>
          <a:p>
            <a:pPr marL="342900" indent="-342900">
              <a:buAutoNum type="alphaUcPeriod"/>
            </a:pPr>
            <a:r>
              <a:rPr lang="en-US" dirty="0"/>
              <a:t>Intravenous 0.9% NaCl</a:t>
            </a:r>
          </a:p>
          <a:p>
            <a:pPr marL="342900" indent="-342900">
              <a:buAutoNum type="alphaUcPeriod"/>
            </a:pPr>
            <a:r>
              <a:rPr lang="en-US" dirty="0"/>
              <a:t>Consult physiotherapist for stroke rehabilitation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H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F46C6-8B3A-B518-18DD-D520A8E64BBE}"/>
              </a:ext>
            </a:extLst>
          </p:cNvPr>
          <p:cNvSpPr txBox="1"/>
          <p:nvPr/>
        </p:nvSpPr>
        <p:spPr>
          <a:xfrm>
            <a:off x="8326773" y="644492"/>
            <a:ext cx="6479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FLAIR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DWI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C0E0-CD55-BE65-2083-C6EB46D9522E}"/>
              </a:ext>
            </a:extLst>
          </p:cNvPr>
          <p:cNvSpPr txBox="1"/>
          <p:nvPr/>
        </p:nvSpPr>
        <p:spPr>
          <a:xfrm>
            <a:off x="6820982" y="1001608"/>
            <a:ext cx="64793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DWI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FLAIR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685E3-2D91-79C4-291B-E0AA8CD8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61683"/>
            <a:ext cx="4638594" cy="2668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9363D0-954E-E707-8E6E-CB1776FE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50276" y="6584"/>
            <a:ext cx="1212849" cy="16161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33CA8A-EDFC-B6F7-152B-8C663072EF38}"/>
              </a:ext>
            </a:extLst>
          </p:cNvPr>
          <p:cNvSpPr/>
          <p:nvPr/>
        </p:nvSpPr>
        <p:spPr>
          <a:xfrm>
            <a:off x="4841978" y="1323420"/>
            <a:ext cx="105967" cy="266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1411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A38D-FB16-B3E2-367F-DE33D8F8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1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076E8-5314-5D8E-86EB-16D907730F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should be done next?</a:t>
            </a:r>
          </a:p>
          <a:p>
            <a:pPr marL="342900" indent="-342900">
              <a:buAutoNum type="alphaUcPeriod"/>
            </a:pPr>
            <a:r>
              <a:rPr lang="en-US" dirty="0"/>
              <a:t>CT brain</a:t>
            </a:r>
          </a:p>
          <a:p>
            <a:pPr marL="342900" indent="-342900">
              <a:buAutoNum type="alphaUcPeriod"/>
            </a:pPr>
            <a:r>
              <a:rPr lang="en-US" dirty="0"/>
              <a:t>Capillary glucose</a:t>
            </a:r>
          </a:p>
          <a:p>
            <a:pPr marL="342900" indent="-342900">
              <a:buAutoNum type="alphaUcPeriod"/>
            </a:pPr>
            <a:r>
              <a:rPr lang="en-US" dirty="0"/>
              <a:t>Alert stroke team</a:t>
            </a:r>
          </a:p>
          <a:p>
            <a:pPr marL="342900" indent="-342900">
              <a:buAutoNum type="alphaUcPeriod"/>
            </a:pPr>
            <a:r>
              <a:rPr lang="en-US" dirty="0"/>
              <a:t>Direct digital subtraction angiography</a:t>
            </a:r>
          </a:p>
          <a:p>
            <a:pPr marL="342900" indent="-342900">
              <a:buAutoNum type="alphaUcPeriod"/>
            </a:pPr>
            <a:r>
              <a:rPr lang="en-US" dirty="0"/>
              <a:t>A, B and C.</a:t>
            </a:r>
            <a:endParaRPr lang="en-H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3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A38D-FB16-B3E2-367F-DE33D8F8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1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076E8-5314-5D8E-86EB-16D907730F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should be done next?</a:t>
            </a:r>
          </a:p>
          <a:p>
            <a:pPr marL="342900" indent="-342900">
              <a:buAutoNum type="alphaUcPeriod"/>
            </a:pPr>
            <a:r>
              <a:rPr lang="en-US" dirty="0"/>
              <a:t>CT brain</a:t>
            </a:r>
          </a:p>
          <a:p>
            <a:pPr marL="342900" indent="-342900">
              <a:buAutoNum type="alphaUcPeriod"/>
            </a:pPr>
            <a:r>
              <a:rPr lang="en-US" dirty="0"/>
              <a:t>Capillary glucose</a:t>
            </a:r>
          </a:p>
          <a:p>
            <a:pPr marL="342900" indent="-342900">
              <a:buAutoNum type="alphaUcPeriod"/>
            </a:pPr>
            <a:r>
              <a:rPr lang="en-US" dirty="0"/>
              <a:t>Alert stroke team</a:t>
            </a:r>
          </a:p>
          <a:p>
            <a:pPr marL="342900" indent="-342900">
              <a:buAutoNum type="alphaUcPeriod"/>
            </a:pPr>
            <a:r>
              <a:rPr lang="en-US" dirty="0"/>
              <a:t>Direct digital subtraction angiography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A, B and C.</a:t>
            </a:r>
            <a:endParaRPr lang="en-HK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6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C52D-891A-6B72-BF74-8C5D75D7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2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E241-50A6-3119-FA48-EF338DDB7D3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543050"/>
            <a:ext cx="5712725" cy="30194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CT brain is shown on the left, capillary blood glucose was 5mmol/L. What should be the next </a:t>
            </a:r>
            <a:r>
              <a:rPr lang="en-US" b="1" dirty="0"/>
              <a:t>immediate </a:t>
            </a:r>
            <a:r>
              <a:rPr lang="en-US" dirty="0"/>
              <a:t>action?</a:t>
            </a:r>
          </a:p>
          <a:p>
            <a:pPr marL="342900" indent="-342900">
              <a:buAutoNum type="alphaUcPeriod"/>
            </a:pPr>
            <a:r>
              <a:rPr lang="en-US" dirty="0"/>
              <a:t>Arrange CT angiography</a:t>
            </a:r>
          </a:p>
          <a:p>
            <a:pPr marL="342900" indent="-342900">
              <a:buAutoNum type="alphaUcPeriod"/>
            </a:pPr>
            <a:r>
              <a:rPr lang="en-US" dirty="0"/>
              <a:t>Alert </a:t>
            </a:r>
            <a:r>
              <a:rPr lang="en-US" dirty="0" err="1"/>
              <a:t>neurointervenion</a:t>
            </a:r>
            <a:r>
              <a:rPr lang="en-US" dirty="0"/>
              <a:t> team</a:t>
            </a:r>
          </a:p>
          <a:p>
            <a:pPr marL="342900" indent="-342900">
              <a:buAutoNum type="alphaUcPeriod"/>
            </a:pPr>
            <a:r>
              <a:rPr lang="en-US" dirty="0"/>
              <a:t>Prepare patient for intravenous thrombolytic therapy</a:t>
            </a:r>
          </a:p>
          <a:p>
            <a:pPr marL="342900" indent="-342900">
              <a:buAutoNum type="alphaUcPeriod"/>
            </a:pPr>
            <a:r>
              <a:rPr lang="en-US" dirty="0"/>
              <a:t>Intravenous 0.9% NaCl</a:t>
            </a:r>
          </a:p>
          <a:p>
            <a:pPr marL="342900" indent="-342900">
              <a:buAutoNum type="alphaUcPeriod"/>
            </a:pPr>
            <a:r>
              <a:rPr lang="en-US" dirty="0"/>
              <a:t>Consult physiotherapist for stroke rehabilitation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7FDE3-43DF-F0F6-690C-971B2564B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84" y="1543050"/>
            <a:ext cx="2363416" cy="286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8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C52D-891A-6B72-BF74-8C5D75D7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2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E241-50A6-3119-FA48-EF338DDB7D3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543050"/>
            <a:ext cx="5712725" cy="30194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CT brain is shown on the left, capillary blood glucose was 5mmol/L. What should be the next </a:t>
            </a:r>
            <a:r>
              <a:rPr lang="en-US" b="1" dirty="0"/>
              <a:t>immediate </a:t>
            </a:r>
            <a:r>
              <a:rPr lang="en-US" dirty="0"/>
              <a:t>action?</a:t>
            </a:r>
          </a:p>
          <a:p>
            <a:pPr marL="342900" indent="-342900">
              <a:buAutoNum type="alphaUcPeriod"/>
            </a:pPr>
            <a:r>
              <a:rPr lang="en-US" dirty="0"/>
              <a:t>Arrange CT angiography</a:t>
            </a:r>
          </a:p>
          <a:p>
            <a:pPr marL="342900" indent="-342900">
              <a:buAutoNum type="alphaUcPeriod"/>
            </a:pPr>
            <a:r>
              <a:rPr lang="en-US" dirty="0"/>
              <a:t>Alert </a:t>
            </a:r>
            <a:r>
              <a:rPr lang="en-US" dirty="0" err="1"/>
              <a:t>neurointervenion</a:t>
            </a:r>
            <a:r>
              <a:rPr lang="en-US" dirty="0"/>
              <a:t> team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Prepare patient for intravenous thrombolytic therapy</a:t>
            </a:r>
          </a:p>
          <a:p>
            <a:pPr marL="342900" indent="-342900">
              <a:buAutoNum type="alphaUcPeriod"/>
            </a:pPr>
            <a:r>
              <a:rPr lang="en-US" dirty="0"/>
              <a:t>Intravenous 0.9% NaCl</a:t>
            </a:r>
          </a:p>
          <a:p>
            <a:pPr marL="342900" indent="-342900">
              <a:buAutoNum type="alphaUcPeriod"/>
            </a:pPr>
            <a:r>
              <a:rPr lang="en-US" dirty="0"/>
              <a:t>Consult physiotherapist for stroke rehabilitation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H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7FDE3-43DF-F0F6-690C-971B2564B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84" y="1543050"/>
            <a:ext cx="2363416" cy="286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9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E674-1341-8B1C-EF25-F0BEA41A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11B92-DA65-7040-E381-28C49023ADF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88/F</a:t>
            </a:r>
          </a:p>
          <a:p>
            <a:r>
              <a:rPr lang="en-US" dirty="0"/>
              <a:t>PMH: HT, Coronary artery disease, hyperlipidemia</a:t>
            </a:r>
          </a:p>
          <a:p>
            <a:r>
              <a:rPr lang="en-US" dirty="0"/>
              <a:t>HPI: </a:t>
            </a:r>
          </a:p>
          <a:p>
            <a:pPr lvl="1"/>
            <a:r>
              <a:rPr lang="en-US" dirty="0"/>
              <a:t>Sudden onset of symptoms upon waking up</a:t>
            </a:r>
          </a:p>
          <a:p>
            <a:pPr lvl="1"/>
            <a:r>
              <a:rPr lang="en-US" dirty="0"/>
              <a:t>R sided weakness and R UMN facial weakness</a:t>
            </a:r>
          </a:p>
          <a:p>
            <a:pPr lvl="1"/>
            <a:r>
              <a:rPr lang="en-US" dirty="0"/>
              <a:t>Last-seen-well 8 hours ago before sleep</a:t>
            </a:r>
          </a:p>
          <a:p>
            <a:r>
              <a:rPr lang="en-US" dirty="0"/>
              <a:t>O/E:</a:t>
            </a:r>
          </a:p>
          <a:p>
            <a:pPr lvl="1"/>
            <a:r>
              <a:rPr lang="en-US" dirty="0"/>
              <a:t>Limb power 4/5 on the R side with mild ataxia</a:t>
            </a:r>
          </a:p>
          <a:p>
            <a:pPr lvl="1"/>
            <a:r>
              <a:rPr lang="en-US" dirty="0"/>
              <a:t>Dysarthria but comprehension and expression intact</a:t>
            </a:r>
          </a:p>
          <a:p>
            <a:pPr lvl="1"/>
            <a:r>
              <a:rPr lang="en-US" dirty="0"/>
              <a:t>Rest of neurological examination normal</a:t>
            </a:r>
          </a:p>
          <a:p>
            <a:pPr lvl="1"/>
            <a:r>
              <a:rPr lang="en-US" dirty="0"/>
              <a:t>NIHSS 7</a:t>
            </a:r>
          </a:p>
          <a:p>
            <a:pPr lvl="1"/>
            <a:r>
              <a:rPr lang="en-US" dirty="0"/>
              <a:t>BP 169/70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13204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A38D-FB16-B3E2-367F-DE33D8F8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1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076E8-5314-5D8E-86EB-16D907730F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your research institute has CT, MRI and DSA suite available for use. What should be done next?</a:t>
            </a:r>
          </a:p>
          <a:p>
            <a:pPr marL="342900" indent="-342900">
              <a:buAutoNum type="alphaUcPeriod"/>
            </a:pPr>
            <a:r>
              <a:rPr lang="en-US" dirty="0"/>
              <a:t>Plain CT brain</a:t>
            </a:r>
          </a:p>
          <a:p>
            <a:pPr marL="342900" indent="-342900">
              <a:buAutoNum type="alphaUcPeriod"/>
            </a:pPr>
            <a:r>
              <a:rPr lang="en-US" dirty="0"/>
              <a:t>CT angiography with perfusion series</a:t>
            </a:r>
          </a:p>
          <a:p>
            <a:pPr marL="342900" indent="-342900">
              <a:buAutoNum type="alphaUcPeriod"/>
            </a:pPr>
            <a:r>
              <a:rPr lang="en-US" dirty="0"/>
              <a:t>MRI brain</a:t>
            </a:r>
          </a:p>
          <a:p>
            <a:pPr marL="342900" indent="-342900">
              <a:buAutoNum type="alphaUcPeriod"/>
            </a:pPr>
            <a:r>
              <a:rPr lang="en-US" dirty="0"/>
              <a:t>Direct digital subtraction angiography</a:t>
            </a:r>
          </a:p>
          <a:p>
            <a:pPr marL="342900" indent="-342900">
              <a:buAutoNum type="alphaUcPeriod"/>
            </a:pPr>
            <a:r>
              <a:rPr lang="en-US" dirty="0"/>
              <a:t>B or C.</a:t>
            </a:r>
            <a:endParaRPr lang="en-H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0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A38D-FB16-B3E2-367F-DE33D8F8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1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076E8-5314-5D8E-86EB-16D907730F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your research institute has CT, MRI and DSA suite available for use. What should be done next?</a:t>
            </a:r>
          </a:p>
          <a:p>
            <a:pPr marL="342900" indent="-342900">
              <a:buAutoNum type="alphaUcPeriod"/>
            </a:pPr>
            <a:r>
              <a:rPr lang="en-US" dirty="0"/>
              <a:t>Plain CT brain</a:t>
            </a:r>
          </a:p>
          <a:p>
            <a:pPr marL="342900" indent="-342900">
              <a:buAutoNum type="alphaUcPeriod"/>
            </a:pPr>
            <a:r>
              <a:rPr lang="en-US" dirty="0"/>
              <a:t>CT angiography with perfusion series</a:t>
            </a:r>
          </a:p>
          <a:p>
            <a:pPr marL="342900" indent="-342900">
              <a:buAutoNum type="alphaUcPeriod"/>
            </a:pPr>
            <a:r>
              <a:rPr lang="en-US" dirty="0"/>
              <a:t>MRI brain</a:t>
            </a:r>
          </a:p>
          <a:p>
            <a:pPr marL="342900" indent="-342900">
              <a:buAutoNum type="alphaUcPeriod"/>
            </a:pPr>
            <a:r>
              <a:rPr lang="en-US" dirty="0"/>
              <a:t>Direct digital subtraction angiography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B or C.</a:t>
            </a:r>
            <a:endParaRPr lang="en-HK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5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C52D-891A-6B72-BF74-8C5D75D7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2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6E241-50A6-3119-FA48-EF338DDB7D3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1440692"/>
            <a:ext cx="5712725" cy="30194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MRI brain is shown on the left, capillary blood glucose was 5mmol/L. What should be the next </a:t>
            </a:r>
            <a:r>
              <a:rPr lang="en-US" b="1" dirty="0"/>
              <a:t>immediate </a:t>
            </a:r>
            <a:r>
              <a:rPr lang="en-US" dirty="0"/>
              <a:t>action?</a:t>
            </a:r>
          </a:p>
          <a:p>
            <a:pPr marL="342900" indent="-342900">
              <a:buAutoNum type="alphaUcPeriod"/>
            </a:pPr>
            <a:r>
              <a:rPr lang="en-US" dirty="0"/>
              <a:t>Arrange CT angiography</a:t>
            </a:r>
          </a:p>
          <a:p>
            <a:pPr marL="342900" indent="-342900">
              <a:buAutoNum type="alphaUcPeriod"/>
            </a:pPr>
            <a:r>
              <a:rPr lang="en-US" dirty="0"/>
              <a:t>Alert </a:t>
            </a:r>
            <a:r>
              <a:rPr lang="en-US" dirty="0" err="1"/>
              <a:t>neurointervenion</a:t>
            </a:r>
            <a:r>
              <a:rPr lang="en-US" dirty="0"/>
              <a:t> team</a:t>
            </a:r>
          </a:p>
          <a:p>
            <a:pPr marL="342900" indent="-342900">
              <a:buAutoNum type="alphaUcPeriod"/>
            </a:pPr>
            <a:r>
              <a:rPr lang="en-US" dirty="0"/>
              <a:t>Prepare patient for intravenous thrombolytic therapy</a:t>
            </a:r>
          </a:p>
          <a:p>
            <a:pPr marL="342900" indent="-342900">
              <a:buAutoNum type="alphaUcPeriod"/>
            </a:pPr>
            <a:r>
              <a:rPr lang="en-US" dirty="0"/>
              <a:t>Intravenous 0.9% NaCl</a:t>
            </a:r>
          </a:p>
          <a:p>
            <a:pPr marL="342900" indent="-342900">
              <a:buAutoNum type="alphaUcPeriod"/>
            </a:pPr>
            <a:r>
              <a:rPr lang="en-US" dirty="0"/>
              <a:t>Consult physiotherapist for stroke rehabilitation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HK" dirty="0"/>
          </a:p>
        </p:txBody>
      </p:sp>
      <p:pic>
        <p:nvPicPr>
          <p:cNvPr id="6" name="Picture 5" descr="A close-up of a brain scan&#10;&#10;Description automatically generated">
            <a:extLst>
              <a:ext uri="{FF2B5EF4-FFF2-40B4-BE49-F238E27FC236}">
                <a16:creationId xmlns:a16="http://schemas.microsoft.com/office/drawing/2014/main" id="{F8448805-996B-E822-2CCD-4DBEABC88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25" y="122075"/>
            <a:ext cx="2872854" cy="2449675"/>
          </a:xfrm>
          <a:prstGeom prst="rect">
            <a:avLst/>
          </a:prstGeom>
        </p:spPr>
      </p:pic>
      <p:pic>
        <p:nvPicPr>
          <p:cNvPr id="8" name="Picture 7" descr="A close-up of a brain scan&#10;&#10;Description automatically generated">
            <a:extLst>
              <a:ext uri="{FF2B5EF4-FFF2-40B4-BE49-F238E27FC236}">
                <a16:creationId xmlns:a16="http://schemas.microsoft.com/office/drawing/2014/main" id="{CDD83374-9FF5-4FC1-0263-B3E23D62B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25" y="2291097"/>
            <a:ext cx="2872854" cy="24496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2F46C6-8B3A-B518-18DD-D520A8E64BBE}"/>
              </a:ext>
            </a:extLst>
          </p:cNvPr>
          <p:cNvSpPr txBox="1"/>
          <p:nvPr/>
        </p:nvSpPr>
        <p:spPr>
          <a:xfrm>
            <a:off x="8326773" y="644492"/>
            <a:ext cx="6479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FLAIR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DWI</a:t>
            </a:r>
          </a:p>
        </p:txBody>
      </p:sp>
    </p:spTree>
    <p:extLst>
      <p:ext uri="{BB962C8B-B14F-4D97-AF65-F5344CB8AC3E}">
        <p14:creationId xmlns:p14="http://schemas.microsoft.com/office/powerpoint/2010/main" val="2133230542"/>
      </p:ext>
    </p:extLst>
  </p:cSld>
  <p:clrMapOvr>
    <a:masterClrMapping/>
  </p:clrMapOvr>
</p:sld>
</file>

<file path=ppt/theme/theme1.xml><?xml version="1.0" encoding="utf-8"?>
<a:theme xmlns:a="http://schemas.openxmlformats.org/drawingml/2006/main" name="CU Med_2022_ PPT Templat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 Med_2022_ PPT Template 16x9" id="{A33AD25E-32D0-471E-ABDA-299AA63EB76A}" vid="{94F68EE4-E5AD-4021-A655-D50385E388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 Med_2022_ PPT Template 16x9</Template>
  <TotalTime>1330</TotalTime>
  <Words>891</Words>
  <Application>Microsoft Office PowerPoint</Application>
  <PresentationFormat>On-screen Show (16:9)</PresentationFormat>
  <Paragraphs>256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Helvetica</vt:lpstr>
      <vt:lpstr>Arial</vt:lpstr>
      <vt:lpstr>Calibri</vt:lpstr>
      <vt:lpstr>CU Med_2022_ PPT Template 16x9</vt:lpstr>
      <vt:lpstr>Case 1</vt:lpstr>
      <vt:lpstr>MCQ 1</vt:lpstr>
      <vt:lpstr>MCQ 1</vt:lpstr>
      <vt:lpstr>MCQ 2</vt:lpstr>
      <vt:lpstr>MCQ 2</vt:lpstr>
      <vt:lpstr>Case 2</vt:lpstr>
      <vt:lpstr>MCQ 1</vt:lpstr>
      <vt:lpstr>MCQ 1</vt:lpstr>
      <vt:lpstr>MCQ 2</vt:lpstr>
      <vt:lpstr>Case 3</vt:lpstr>
      <vt:lpstr>MCQ 1</vt:lpstr>
      <vt:lpstr>MCQ 1</vt:lpstr>
      <vt:lpstr>MCQ 2</vt:lpstr>
      <vt:lpstr>MCQ 2</vt:lpstr>
      <vt:lpstr>Case 4</vt:lpstr>
      <vt:lpstr>MCQ 1</vt:lpstr>
      <vt:lpstr>MCQ 1</vt:lpstr>
      <vt:lpstr>MCQ 2</vt:lpstr>
      <vt:lpstr>MCQ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Anki Miu (MEDT)</dc:creator>
  <cp:lastModifiedBy>Author</cp:lastModifiedBy>
  <cp:revision>281</cp:revision>
  <dcterms:created xsi:type="dcterms:W3CDTF">2024-08-05T04:55:26Z</dcterms:created>
  <dcterms:modified xsi:type="dcterms:W3CDTF">2025-05-06T08:50:08Z</dcterms:modified>
</cp:coreProperties>
</file>