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62" r:id="rId9"/>
    <p:sldId id="263" r:id="rId10"/>
    <p:sldId id="264" r:id="rId11"/>
    <p:sldId id="265" r:id="rId12"/>
    <p:sldId id="266" r:id="rId13"/>
    <p:sldId id="283" r:id="rId14"/>
    <p:sldId id="284" r:id="rId15"/>
    <p:sldId id="285" r:id="rId16"/>
    <p:sldId id="270" r:id="rId17"/>
    <p:sldId id="271" r:id="rId18"/>
    <p:sldId id="286" r:id="rId19"/>
    <p:sldId id="272" r:id="rId20"/>
    <p:sldId id="274" r:id="rId21"/>
    <p:sldId id="275" r:id="rId22"/>
    <p:sldId id="289" r:id="rId23"/>
    <p:sldId id="291" r:id="rId24"/>
    <p:sldId id="277" r:id="rId25"/>
    <p:sldId id="278" r:id="rId26"/>
    <p:sldId id="279" r:id="rId27"/>
    <p:sldId id="281" r:id="rId28"/>
    <p:sldId id="288" r:id="rId29"/>
    <p:sldId id="287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joHLJHbGgGY9grnp17ECKJbgh7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08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A1F13C-C593-4B9C-837F-F53291903AE9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2819D162-044E-4082-A4D5-3A20DD7BF6C2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altLang="zh-HK" b="1" u="sng" dirty="0" smtClean="0">
              <a:solidFill>
                <a:srgbClr val="C00000"/>
              </a:solidFill>
            </a:rPr>
            <a:t>(1 Day Before Exam)</a:t>
          </a:r>
        </a:p>
        <a:p>
          <a:pPr algn="l"/>
          <a:r>
            <a:rPr lang="en-US" altLang="zh-HK" dirty="0" smtClean="0">
              <a:solidFill>
                <a:srgbClr val="C00000"/>
              </a:solidFill>
            </a:rPr>
            <a:t>Download all Exam Questions on your device</a:t>
          </a:r>
          <a:endParaRPr lang="en-US" altLang="zh-HK" dirty="0">
            <a:solidFill>
              <a:srgbClr val="C00000"/>
            </a:solidFill>
          </a:endParaRPr>
        </a:p>
      </dgm:t>
    </dgm:pt>
    <dgm:pt modelId="{D1CA8F11-5796-4F0F-9B18-A036B45ED532}" type="parTrans" cxnId="{01C1EF4C-AC06-405D-953C-18204163A73C}">
      <dgm:prSet/>
      <dgm:spPr/>
      <dgm:t>
        <a:bodyPr/>
        <a:lstStyle/>
        <a:p>
          <a:endParaRPr lang="en-US" altLang="zh-HK"/>
        </a:p>
      </dgm:t>
    </dgm:pt>
    <dgm:pt modelId="{6332EC77-36B8-4B45-B54E-E8FF63DB8B0B}" type="sibTrans" cxnId="{01C1EF4C-AC06-405D-953C-18204163A73C}">
      <dgm:prSet/>
      <dgm:spPr/>
      <dgm:t>
        <a:bodyPr/>
        <a:lstStyle/>
        <a:p>
          <a:endParaRPr lang="en-US" altLang="zh-HK"/>
        </a:p>
      </dgm:t>
    </dgm:pt>
    <dgm:pt modelId="{539EA294-BD42-4980-9CF5-DBC9BF2830C1}">
      <dgm:prSet phldrT="[Text]"/>
      <dgm:spPr/>
      <dgm:t>
        <a:bodyPr/>
        <a:lstStyle/>
        <a:p>
          <a:pPr algn="l"/>
          <a:r>
            <a:rPr lang="en-US" altLang="zh-HK" b="1" u="sng" dirty="0" smtClean="0"/>
            <a:t>Start Exam: </a:t>
          </a:r>
        </a:p>
        <a:p>
          <a:pPr algn="l"/>
          <a:r>
            <a:rPr lang="en-US" altLang="zh-HK" dirty="0" smtClean="0"/>
            <a:t>- Disable Anti-virus</a:t>
          </a:r>
        </a:p>
        <a:p>
          <a:pPr algn="l"/>
          <a:r>
            <a:rPr lang="en-US" altLang="zh-HK" dirty="0" smtClean="0"/>
            <a:t>- Login </a:t>
          </a:r>
          <a:r>
            <a:rPr lang="en-US" altLang="zh-HK" dirty="0" err="1" smtClean="0"/>
            <a:t>Examplify</a:t>
          </a:r>
          <a:endParaRPr lang="en-US" altLang="zh-HK" dirty="0" smtClean="0"/>
        </a:p>
        <a:p>
          <a:pPr algn="l"/>
          <a:r>
            <a:rPr lang="en-US" altLang="zh-HK" dirty="0" smtClean="0"/>
            <a:t>- “Password will be offered by Chief Examiner onsite</a:t>
          </a:r>
          <a:endParaRPr lang="en-US" altLang="zh-HK" dirty="0"/>
        </a:p>
      </dgm:t>
    </dgm:pt>
    <dgm:pt modelId="{8EBE11D0-9705-4496-9B87-9943E70911DC}" type="parTrans" cxnId="{3B72F0D6-AD7B-4E18-9619-3E475F4EFB30}">
      <dgm:prSet/>
      <dgm:spPr/>
      <dgm:t>
        <a:bodyPr/>
        <a:lstStyle/>
        <a:p>
          <a:endParaRPr lang="en-US" altLang="zh-HK"/>
        </a:p>
      </dgm:t>
    </dgm:pt>
    <dgm:pt modelId="{CDD0A9A6-19A9-4272-A8F0-381D40FA3EC3}" type="sibTrans" cxnId="{3B72F0D6-AD7B-4E18-9619-3E475F4EFB30}">
      <dgm:prSet/>
      <dgm:spPr/>
      <dgm:t>
        <a:bodyPr/>
        <a:lstStyle/>
        <a:p>
          <a:endParaRPr lang="en-US" altLang="zh-HK"/>
        </a:p>
      </dgm:t>
    </dgm:pt>
    <dgm:pt modelId="{8EAD7908-BD48-4C1D-B689-2F9CE4125319}">
      <dgm:prSet phldrT="[Text]"/>
      <dgm:spPr/>
      <dgm:t>
        <a:bodyPr/>
        <a:lstStyle/>
        <a:p>
          <a:pPr algn="l"/>
          <a:r>
            <a:rPr lang="en-US" altLang="zh-HK" b="1" u="sng" dirty="0" smtClean="0"/>
            <a:t>During Exam:</a:t>
          </a:r>
        </a:p>
        <a:p>
          <a:pPr algn="l"/>
          <a:r>
            <a:rPr lang="en-US" altLang="zh-HK" dirty="0" smtClean="0"/>
            <a:t>Answer the Questions</a:t>
          </a:r>
        </a:p>
        <a:p>
          <a:pPr algn="l"/>
          <a:r>
            <a:rPr lang="en-US" altLang="zh-HK" dirty="0" smtClean="0">
              <a:solidFill>
                <a:srgbClr val="FFFF00"/>
              </a:solidFill>
            </a:rPr>
            <a:t>*Forward Navigation*</a:t>
          </a:r>
        </a:p>
        <a:p>
          <a:pPr algn="l"/>
          <a:endParaRPr lang="en-US" altLang="zh-HK" dirty="0" smtClean="0"/>
        </a:p>
      </dgm:t>
    </dgm:pt>
    <dgm:pt modelId="{51A66BD1-0DE3-4218-A975-3B343E91D2DD}" type="parTrans" cxnId="{052702C8-4113-4E40-95D5-31B74121CFD4}">
      <dgm:prSet/>
      <dgm:spPr/>
      <dgm:t>
        <a:bodyPr/>
        <a:lstStyle/>
        <a:p>
          <a:endParaRPr lang="en-US" altLang="zh-HK"/>
        </a:p>
      </dgm:t>
    </dgm:pt>
    <dgm:pt modelId="{E0C4F340-F2BB-4CB2-A7A0-4F967BD8CD6D}" type="sibTrans" cxnId="{052702C8-4113-4E40-95D5-31B74121CFD4}">
      <dgm:prSet/>
      <dgm:spPr/>
      <dgm:t>
        <a:bodyPr/>
        <a:lstStyle/>
        <a:p>
          <a:endParaRPr lang="en-US" altLang="zh-HK"/>
        </a:p>
      </dgm:t>
    </dgm:pt>
    <dgm:pt modelId="{6EE13661-46CE-4B33-9D80-9D74A8326BEC}">
      <dgm:prSet phldrT="[Text]"/>
      <dgm:spPr/>
      <dgm:t>
        <a:bodyPr/>
        <a:lstStyle/>
        <a:p>
          <a:pPr algn="l"/>
          <a:r>
            <a:rPr lang="en-US" altLang="zh-HK" b="1" u="sng" dirty="0" smtClean="0"/>
            <a:t>During Exam:</a:t>
          </a:r>
        </a:p>
        <a:p>
          <a:pPr algn="l"/>
          <a:r>
            <a:rPr lang="en-US" altLang="zh-HK" dirty="0" smtClean="0"/>
            <a:t>Submit your answers one by one</a:t>
          </a:r>
        </a:p>
      </dgm:t>
    </dgm:pt>
    <dgm:pt modelId="{7E647F52-6F83-4EA1-B598-0701A728016F}" type="parTrans" cxnId="{9B9EDD3F-0F3E-4DFA-B0F1-3A72BC41D0CA}">
      <dgm:prSet/>
      <dgm:spPr/>
      <dgm:t>
        <a:bodyPr/>
        <a:lstStyle/>
        <a:p>
          <a:endParaRPr lang="en-US" altLang="zh-HK"/>
        </a:p>
      </dgm:t>
    </dgm:pt>
    <dgm:pt modelId="{12859D2F-7987-4055-B09E-D39AEB35793E}" type="sibTrans" cxnId="{9B9EDD3F-0F3E-4DFA-B0F1-3A72BC41D0CA}">
      <dgm:prSet/>
      <dgm:spPr/>
      <dgm:t>
        <a:bodyPr/>
        <a:lstStyle/>
        <a:p>
          <a:endParaRPr lang="en-US" altLang="zh-HK"/>
        </a:p>
      </dgm:t>
    </dgm:pt>
    <dgm:pt modelId="{B349EDEB-70FB-4D6A-BDA1-6B7E20E4DDC8}">
      <dgm:prSet phldrT="[Text]"/>
      <dgm:spPr/>
      <dgm:t>
        <a:bodyPr/>
        <a:lstStyle/>
        <a:p>
          <a:pPr algn="l"/>
          <a:r>
            <a:rPr lang="en-US" altLang="zh-HK" b="1" u="sng" dirty="0" smtClean="0"/>
            <a:t>End of Exam:</a:t>
          </a:r>
        </a:p>
        <a:p>
          <a:pPr algn="l"/>
          <a:r>
            <a:rPr lang="en-US" altLang="zh-HK" dirty="0" smtClean="0"/>
            <a:t>Chief Examiner ensure all your answer submissions</a:t>
          </a:r>
        </a:p>
      </dgm:t>
    </dgm:pt>
    <dgm:pt modelId="{EF001B66-017E-428A-8335-33E7C01C3A2E}" type="parTrans" cxnId="{4577F883-3C93-4CE7-8F8C-7A23AD70D133}">
      <dgm:prSet/>
      <dgm:spPr/>
      <dgm:t>
        <a:bodyPr/>
        <a:lstStyle/>
        <a:p>
          <a:endParaRPr lang="en-US" altLang="zh-HK"/>
        </a:p>
      </dgm:t>
    </dgm:pt>
    <dgm:pt modelId="{062D65A1-1AFE-46B0-9B1C-8054AD8F0434}" type="sibTrans" cxnId="{4577F883-3C93-4CE7-8F8C-7A23AD70D133}">
      <dgm:prSet/>
      <dgm:spPr/>
      <dgm:t>
        <a:bodyPr/>
        <a:lstStyle/>
        <a:p>
          <a:endParaRPr lang="en-US" altLang="zh-HK"/>
        </a:p>
      </dgm:t>
    </dgm:pt>
    <dgm:pt modelId="{1104AA4E-C9DD-46A2-AB2C-5B13626DEE81}">
      <dgm:prSet phldrT="[Text]" custT="1"/>
      <dgm:spPr/>
      <dgm:t>
        <a:bodyPr/>
        <a:lstStyle/>
        <a:p>
          <a:pPr algn="l"/>
          <a:r>
            <a:rPr lang="en-US" altLang="zh-HK" sz="1400" b="1" dirty="0" smtClean="0"/>
            <a:t>Exam Completed</a:t>
          </a:r>
        </a:p>
      </dgm:t>
    </dgm:pt>
    <dgm:pt modelId="{D416AE70-A9DA-4D34-B61F-830EE301D122}" type="parTrans" cxnId="{9C54B893-46E0-47F4-B8F1-F8465CE028BC}">
      <dgm:prSet/>
      <dgm:spPr/>
      <dgm:t>
        <a:bodyPr/>
        <a:lstStyle/>
        <a:p>
          <a:endParaRPr lang="en-US" altLang="zh-HK"/>
        </a:p>
      </dgm:t>
    </dgm:pt>
    <dgm:pt modelId="{666157E5-12CA-4501-895D-85130C2B7843}" type="sibTrans" cxnId="{9C54B893-46E0-47F4-B8F1-F8465CE028BC}">
      <dgm:prSet/>
      <dgm:spPr/>
      <dgm:t>
        <a:bodyPr/>
        <a:lstStyle/>
        <a:p>
          <a:endParaRPr lang="en-US" altLang="zh-HK"/>
        </a:p>
      </dgm:t>
    </dgm:pt>
    <dgm:pt modelId="{01693A94-2EA7-4147-8D60-88999341786F}" type="pres">
      <dgm:prSet presAssocID="{38A1F13C-C593-4B9C-837F-F53291903AE9}" presName="CompostProcess" presStyleCnt="0">
        <dgm:presLayoutVars>
          <dgm:dir/>
          <dgm:resizeHandles val="exact"/>
        </dgm:presLayoutVars>
      </dgm:prSet>
      <dgm:spPr/>
    </dgm:pt>
    <dgm:pt modelId="{0F59D35D-A01A-46FD-BDBA-78415CAC1205}" type="pres">
      <dgm:prSet presAssocID="{38A1F13C-C593-4B9C-837F-F53291903AE9}" presName="arrow" presStyleLbl="bgShp" presStyleIdx="0" presStyleCnt="1"/>
      <dgm:spPr/>
    </dgm:pt>
    <dgm:pt modelId="{89F09EB2-791C-4025-86D1-7710073D879F}" type="pres">
      <dgm:prSet presAssocID="{38A1F13C-C593-4B9C-837F-F53291903AE9}" presName="linearProcess" presStyleCnt="0"/>
      <dgm:spPr/>
    </dgm:pt>
    <dgm:pt modelId="{F98DA2F8-4579-4B56-A951-79BC32EBC00C}" type="pres">
      <dgm:prSet presAssocID="{2819D162-044E-4082-A4D5-3A20DD7BF6C2}" presName="textNode" presStyleLbl="node1" presStyleIdx="0" presStyleCnt="6">
        <dgm:presLayoutVars>
          <dgm:bulletEnabled val="1"/>
        </dgm:presLayoutVars>
      </dgm:prSet>
      <dgm:spPr/>
    </dgm:pt>
    <dgm:pt modelId="{A7D8A715-5374-4950-B9C8-985737CAA357}" type="pres">
      <dgm:prSet presAssocID="{6332EC77-36B8-4B45-B54E-E8FF63DB8B0B}" presName="sibTrans" presStyleCnt="0"/>
      <dgm:spPr/>
    </dgm:pt>
    <dgm:pt modelId="{E2188CD9-9174-4FC1-B68A-40F204C51D3F}" type="pres">
      <dgm:prSet presAssocID="{539EA294-BD42-4980-9CF5-DBC9BF2830C1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1CEF087E-96D2-40DB-AAE9-63ACD8D82840}" type="pres">
      <dgm:prSet presAssocID="{CDD0A9A6-19A9-4272-A8F0-381D40FA3EC3}" presName="sibTrans" presStyleCnt="0"/>
      <dgm:spPr/>
    </dgm:pt>
    <dgm:pt modelId="{460DFB4F-C849-4B0B-986F-381B83E41C6B}" type="pres">
      <dgm:prSet presAssocID="{8EAD7908-BD48-4C1D-B689-2F9CE4125319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1B09AE79-C315-445A-B634-281AC73ABD27}" type="pres">
      <dgm:prSet presAssocID="{E0C4F340-F2BB-4CB2-A7A0-4F967BD8CD6D}" presName="sibTrans" presStyleCnt="0"/>
      <dgm:spPr/>
    </dgm:pt>
    <dgm:pt modelId="{E13E89AD-37ED-42DA-BBC7-000B65C1D78B}" type="pres">
      <dgm:prSet presAssocID="{6EE13661-46CE-4B33-9D80-9D74A8326BEC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BC076A87-1B3A-429E-BDD0-21536A45E18F}" type="pres">
      <dgm:prSet presAssocID="{12859D2F-7987-4055-B09E-D39AEB35793E}" presName="sibTrans" presStyleCnt="0"/>
      <dgm:spPr/>
    </dgm:pt>
    <dgm:pt modelId="{38A7F648-3922-4146-B7DB-B2BC991697C2}" type="pres">
      <dgm:prSet presAssocID="{B349EDEB-70FB-4D6A-BDA1-6B7E20E4DDC8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DA81794E-4FAF-4932-A1E1-D393CC6C5E30}" type="pres">
      <dgm:prSet presAssocID="{062D65A1-1AFE-46B0-9B1C-8054AD8F0434}" presName="sibTrans" presStyleCnt="0"/>
      <dgm:spPr/>
    </dgm:pt>
    <dgm:pt modelId="{2B81B2F7-B1E1-47FB-BD4C-AE5D80F6B867}" type="pres">
      <dgm:prSet presAssocID="{1104AA4E-C9DD-46A2-AB2C-5B13626DEE81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01C1EF4C-AC06-405D-953C-18204163A73C}" srcId="{38A1F13C-C593-4B9C-837F-F53291903AE9}" destId="{2819D162-044E-4082-A4D5-3A20DD7BF6C2}" srcOrd="0" destOrd="0" parTransId="{D1CA8F11-5796-4F0F-9B18-A036B45ED532}" sibTransId="{6332EC77-36B8-4B45-B54E-E8FF63DB8B0B}"/>
    <dgm:cxn modelId="{9B9EDD3F-0F3E-4DFA-B0F1-3A72BC41D0CA}" srcId="{38A1F13C-C593-4B9C-837F-F53291903AE9}" destId="{6EE13661-46CE-4B33-9D80-9D74A8326BEC}" srcOrd="3" destOrd="0" parTransId="{7E647F52-6F83-4EA1-B598-0701A728016F}" sibTransId="{12859D2F-7987-4055-B09E-D39AEB35793E}"/>
    <dgm:cxn modelId="{4577F883-3C93-4CE7-8F8C-7A23AD70D133}" srcId="{38A1F13C-C593-4B9C-837F-F53291903AE9}" destId="{B349EDEB-70FB-4D6A-BDA1-6B7E20E4DDC8}" srcOrd="4" destOrd="0" parTransId="{EF001B66-017E-428A-8335-33E7C01C3A2E}" sibTransId="{062D65A1-1AFE-46B0-9B1C-8054AD8F0434}"/>
    <dgm:cxn modelId="{9C54B893-46E0-47F4-B8F1-F8465CE028BC}" srcId="{38A1F13C-C593-4B9C-837F-F53291903AE9}" destId="{1104AA4E-C9DD-46A2-AB2C-5B13626DEE81}" srcOrd="5" destOrd="0" parTransId="{D416AE70-A9DA-4D34-B61F-830EE301D122}" sibTransId="{666157E5-12CA-4501-895D-85130C2B7843}"/>
    <dgm:cxn modelId="{052702C8-4113-4E40-95D5-31B74121CFD4}" srcId="{38A1F13C-C593-4B9C-837F-F53291903AE9}" destId="{8EAD7908-BD48-4C1D-B689-2F9CE4125319}" srcOrd="2" destOrd="0" parTransId="{51A66BD1-0DE3-4218-A975-3B343E91D2DD}" sibTransId="{E0C4F340-F2BB-4CB2-A7A0-4F967BD8CD6D}"/>
    <dgm:cxn modelId="{874AD022-B6B0-4ED6-8B48-0A043180FD1B}" type="presOf" srcId="{6EE13661-46CE-4B33-9D80-9D74A8326BEC}" destId="{E13E89AD-37ED-42DA-BBC7-000B65C1D78B}" srcOrd="0" destOrd="0" presId="urn:microsoft.com/office/officeart/2005/8/layout/hProcess9"/>
    <dgm:cxn modelId="{DB8C193D-C117-4DC1-B87D-79B44F73C92F}" type="presOf" srcId="{2819D162-044E-4082-A4D5-3A20DD7BF6C2}" destId="{F98DA2F8-4579-4B56-A951-79BC32EBC00C}" srcOrd="0" destOrd="0" presId="urn:microsoft.com/office/officeart/2005/8/layout/hProcess9"/>
    <dgm:cxn modelId="{1BA311C6-17FC-4091-B244-F90B1017F34A}" type="presOf" srcId="{1104AA4E-C9DD-46A2-AB2C-5B13626DEE81}" destId="{2B81B2F7-B1E1-47FB-BD4C-AE5D80F6B867}" srcOrd="0" destOrd="0" presId="urn:microsoft.com/office/officeart/2005/8/layout/hProcess9"/>
    <dgm:cxn modelId="{81CF090C-1454-46AB-B4E6-C973054B8088}" type="presOf" srcId="{8EAD7908-BD48-4C1D-B689-2F9CE4125319}" destId="{460DFB4F-C849-4B0B-986F-381B83E41C6B}" srcOrd="0" destOrd="0" presId="urn:microsoft.com/office/officeart/2005/8/layout/hProcess9"/>
    <dgm:cxn modelId="{119BB9DA-7D76-4910-A795-EB7628E694FA}" type="presOf" srcId="{B349EDEB-70FB-4D6A-BDA1-6B7E20E4DDC8}" destId="{38A7F648-3922-4146-B7DB-B2BC991697C2}" srcOrd="0" destOrd="0" presId="urn:microsoft.com/office/officeart/2005/8/layout/hProcess9"/>
    <dgm:cxn modelId="{6D9E1361-660C-4996-A69D-AD8C939EAF28}" type="presOf" srcId="{539EA294-BD42-4980-9CF5-DBC9BF2830C1}" destId="{E2188CD9-9174-4FC1-B68A-40F204C51D3F}" srcOrd="0" destOrd="0" presId="urn:microsoft.com/office/officeart/2005/8/layout/hProcess9"/>
    <dgm:cxn modelId="{2F62B7F7-C5C5-4D98-B51E-091A757E6B15}" type="presOf" srcId="{38A1F13C-C593-4B9C-837F-F53291903AE9}" destId="{01693A94-2EA7-4147-8D60-88999341786F}" srcOrd="0" destOrd="0" presId="urn:microsoft.com/office/officeart/2005/8/layout/hProcess9"/>
    <dgm:cxn modelId="{3B72F0D6-AD7B-4E18-9619-3E475F4EFB30}" srcId="{38A1F13C-C593-4B9C-837F-F53291903AE9}" destId="{539EA294-BD42-4980-9CF5-DBC9BF2830C1}" srcOrd="1" destOrd="0" parTransId="{8EBE11D0-9705-4496-9B87-9943E70911DC}" sibTransId="{CDD0A9A6-19A9-4272-A8F0-381D40FA3EC3}"/>
    <dgm:cxn modelId="{48E5AF21-99A4-4026-AAC9-9D74A728A051}" type="presParOf" srcId="{01693A94-2EA7-4147-8D60-88999341786F}" destId="{0F59D35D-A01A-46FD-BDBA-78415CAC1205}" srcOrd="0" destOrd="0" presId="urn:microsoft.com/office/officeart/2005/8/layout/hProcess9"/>
    <dgm:cxn modelId="{F103A19E-D6B5-4B84-84AB-AB39239E70EE}" type="presParOf" srcId="{01693A94-2EA7-4147-8D60-88999341786F}" destId="{89F09EB2-791C-4025-86D1-7710073D879F}" srcOrd="1" destOrd="0" presId="urn:microsoft.com/office/officeart/2005/8/layout/hProcess9"/>
    <dgm:cxn modelId="{A49D195C-60CD-4A30-9075-25E23D35BC02}" type="presParOf" srcId="{89F09EB2-791C-4025-86D1-7710073D879F}" destId="{F98DA2F8-4579-4B56-A951-79BC32EBC00C}" srcOrd="0" destOrd="0" presId="urn:microsoft.com/office/officeart/2005/8/layout/hProcess9"/>
    <dgm:cxn modelId="{56BB704A-F708-4CC7-ACB3-8668AAC7D9B8}" type="presParOf" srcId="{89F09EB2-791C-4025-86D1-7710073D879F}" destId="{A7D8A715-5374-4950-B9C8-985737CAA357}" srcOrd="1" destOrd="0" presId="urn:microsoft.com/office/officeart/2005/8/layout/hProcess9"/>
    <dgm:cxn modelId="{480D3BE3-EAB7-4996-BD03-CB5C9548FB0A}" type="presParOf" srcId="{89F09EB2-791C-4025-86D1-7710073D879F}" destId="{E2188CD9-9174-4FC1-B68A-40F204C51D3F}" srcOrd="2" destOrd="0" presId="urn:microsoft.com/office/officeart/2005/8/layout/hProcess9"/>
    <dgm:cxn modelId="{FC34827C-7F71-44EE-8D3E-387C36713804}" type="presParOf" srcId="{89F09EB2-791C-4025-86D1-7710073D879F}" destId="{1CEF087E-96D2-40DB-AAE9-63ACD8D82840}" srcOrd="3" destOrd="0" presId="urn:microsoft.com/office/officeart/2005/8/layout/hProcess9"/>
    <dgm:cxn modelId="{DA245059-4D21-4093-B978-E95912A95489}" type="presParOf" srcId="{89F09EB2-791C-4025-86D1-7710073D879F}" destId="{460DFB4F-C849-4B0B-986F-381B83E41C6B}" srcOrd="4" destOrd="0" presId="urn:microsoft.com/office/officeart/2005/8/layout/hProcess9"/>
    <dgm:cxn modelId="{5643A595-09C5-4C74-A468-C1802455AB4A}" type="presParOf" srcId="{89F09EB2-791C-4025-86D1-7710073D879F}" destId="{1B09AE79-C315-445A-B634-281AC73ABD27}" srcOrd="5" destOrd="0" presId="urn:microsoft.com/office/officeart/2005/8/layout/hProcess9"/>
    <dgm:cxn modelId="{30114D98-6AAC-402C-AA1B-A44FA3A5210A}" type="presParOf" srcId="{89F09EB2-791C-4025-86D1-7710073D879F}" destId="{E13E89AD-37ED-42DA-BBC7-000B65C1D78B}" srcOrd="6" destOrd="0" presId="urn:microsoft.com/office/officeart/2005/8/layout/hProcess9"/>
    <dgm:cxn modelId="{3E976AE0-60B9-4922-A405-5D446EC6D5A9}" type="presParOf" srcId="{89F09EB2-791C-4025-86D1-7710073D879F}" destId="{BC076A87-1B3A-429E-BDD0-21536A45E18F}" srcOrd="7" destOrd="0" presId="urn:microsoft.com/office/officeart/2005/8/layout/hProcess9"/>
    <dgm:cxn modelId="{625C39D6-77B9-4838-A373-644AF1AAFF84}" type="presParOf" srcId="{89F09EB2-791C-4025-86D1-7710073D879F}" destId="{38A7F648-3922-4146-B7DB-B2BC991697C2}" srcOrd="8" destOrd="0" presId="urn:microsoft.com/office/officeart/2005/8/layout/hProcess9"/>
    <dgm:cxn modelId="{20A6465F-7FD8-45A6-B98B-4C99E1C7E154}" type="presParOf" srcId="{89F09EB2-791C-4025-86D1-7710073D879F}" destId="{DA81794E-4FAF-4932-A1E1-D393CC6C5E30}" srcOrd="9" destOrd="0" presId="urn:microsoft.com/office/officeart/2005/8/layout/hProcess9"/>
    <dgm:cxn modelId="{C68EDF19-F290-43A6-963B-A25CB1AC16F2}" type="presParOf" srcId="{89F09EB2-791C-4025-86D1-7710073D879F}" destId="{2B81B2F7-B1E1-47FB-BD4C-AE5D80F6B867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9D35D-A01A-46FD-BDBA-78415CAC1205}">
      <dsp:nvSpPr>
        <dsp:cNvPr id="0" name=""/>
        <dsp:cNvSpPr/>
      </dsp:nvSpPr>
      <dsp:spPr>
        <a:xfrm>
          <a:off x="845819" y="0"/>
          <a:ext cx="9585960" cy="45720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DA2F8-4579-4B56-A951-79BC32EBC00C}">
      <dsp:nvSpPr>
        <dsp:cNvPr id="0" name=""/>
        <dsp:cNvSpPr/>
      </dsp:nvSpPr>
      <dsp:spPr>
        <a:xfrm>
          <a:off x="3097" y="1371599"/>
          <a:ext cx="1803424" cy="182880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400" b="1" u="sng" kern="1200" dirty="0" smtClean="0">
              <a:solidFill>
                <a:srgbClr val="C00000"/>
              </a:solidFill>
            </a:rPr>
            <a:t>(1 Day Before Exam)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400" kern="1200" dirty="0" smtClean="0">
              <a:solidFill>
                <a:srgbClr val="C00000"/>
              </a:solidFill>
            </a:rPr>
            <a:t>Download all Exam Questions on your device</a:t>
          </a:r>
          <a:endParaRPr lang="en-US" altLang="zh-HK" sz="1400" kern="1200" dirty="0">
            <a:solidFill>
              <a:srgbClr val="C00000"/>
            </a:solidFill>
          </a:endParaRPr>
        </a:p>
      </dsp:txBody>
      <dsp:txXfrm>
        <a:off x="91133" y="1459635"/>
        <a:ext cx="1627352" cy="1652728"/>
      </dsp:txXfrm>
    </dsp:sp>
    <dsp:sp modelId="{E2188CD9-9174-4FC1-B68A-40F204C51D3F}">
      <dsp:nvSpPr>
        <dsp:cNvPr id="0" name=""/>
        <dsp:cNvSpPr/>
      </dsp:nvSpPr>
      <dsp:spPr>
        <a:xfrm>
          <a:off x="1896693" y="1371599"/>
          <a:ext cx="1803424" cy="182880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400" b="1" u="sng" kern="1200" dirty="0" smtClean="0"/>
            <a:t>Start Exam: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400" kern="1200" dirty="0" smtClean="0"/>
            <a:t>- Disable Anti-virus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400" kern="1200" dirty="0" smtClean="0"/>
            <a:t>- Login </a:t>
          </a:r>
          <a:r>
            <a:rPr lang="en-US" altLang="zh-HK" sz="1400" kern="1200" dirty="0" err="1" smtClean="0"/>
            <a:t>Examplify</a:t>
          </a:r>
          <a:endParaRPr lang="en-US" altLang="zh-HK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400" kern="1200" dirty="0" smtClean="0"/>
            <a:t>- “Password will be offered by Chief Examiner onsite</a:t>
          </a:r>
          <a:endParaRPr lang="en-US" altLang="zh-HK" sz="1400" kern="1200" dirty="0"/>
        </a:p>
      </dsp:txBody>
      <dsp:txXfrm>
        <a:off x="1984729" y="1459635"/>
        <a:ext cx="1627352" cy="1652728"/>
      </dsp:txXfrm>
    </dsp:sp>
    <dsp:sp modelId="{460DFB4F-C849-4B0B-986F-381B83E41C6B}">
      <dsp:nvSpPr>
        <dsp:cNvPr id="0" name=""/>
        <dsp:cNvSpPr/>
      </dsp:nvSpPr>
      <dsp:spPr>
        <a:xfrm>
          <a:off x="3790289" y="1371599"/>
          <a:ext cx="1803424" cy="182880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400" b="1" u="sng" kern="1200" dirty="0" smtClean="0"/>
            <a:t>During Exam: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400" kern="1200" dirty="0" smtClean="0"/>
            <a:t>Answer the Questions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400" kern="1200" dirty="0" smtClean="0">
              <a:solidFill>
                <a:srgbClr val="FFFF00"/>
              </a:solidFill>
            </a:rPr>
            <a:t>*Forward Navigation*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1400" kern="1200" dirty="0" smtClean="0"/>
        </a:p>
      </dsp:txBody>
      <dsp:txXfrm>
        <a:off x="3878325" y="1459635"/>
        <a:ext cx="1627352" cy="1652728"/>
      </dsp:txXfrm>
    </dsp:sp>
    <dsp:sp modelId="{E13E89AD-37ED-42DA-BBC7-000B65C1D78B}">
      <dsp:nvSpPr>
        <dsp:cNvPr id="0" name=""/>
        <dsp:cNvSpPr/>
      </dsp:nvSpPr>
      <dsp:spPr>
        <a:xfrm>
          <a:off x="5683885" y="1371599"/>
          <a:ext cx="1803424" cy="182880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400" b="1" u="sng" kern="1200" dirty="0" smtClean="0"/>
            <a:t>During Exam: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400" kern="1200" dirty="0" smtClean="0"/>
            <a:t>Submit your answers one by one</a:t>
          </a:r>
        </a:p>
      </dsp:txBody>
      <dsp:txXfrm>
        <a:off x="5771921" y="1459635"/>
        <a:ext cx="1627352" cy="1652728"/>
      </dsp:txXfrm>
    </dsp:sp>
    <dsp:sp modelId="{38A7F648-3922-4146-B7DB-B2BC991697C2}">
      <dsp:nvSpPr>
        <dsp:cNvPr id="0" name=""/>
        <dsp:cNvSpPr/>
      </dsp:nvSpPr>
      <dsp:spPr>
        <a:xfrm>
          <a:off x="7577481" y="1371599"/>
          <a:ext cx="1803424" cy="182880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400" b="1" u="sng" kern="1200" dirty="0" smtClean="0"/>
            <a:t>End of Exam: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400" kern="1200" dirty="0" smtClean="0"/>
            <a:t>Chief Examiner ensure all your answer submissions</a:t>
          </a:r>
        </a:p>
      </dsp:txBody>
      <dsp:txXfrm>
        <a:off x="7665517" y="1459635"/>
        <a:ext cx="1627352" cy="1652728"/>
      </dsp:txXfrm>
    </dsp:sp>
    <dsp:sp modelId="{2B81B2F7-B1E1-47FB-BD4C-AE5D80F6B867}">
      <dsp:nvSpPr>
        <dsp:cNvPr id="0" name=""/>
        <dsp:cNvSpPr/>
      </dsp:nvSpPr>
      <dsp:spPr>
        <a:xfrm>
          <a:off x="9471077" y="1371599"/>
          <a:ext cx="1803424" cy="18288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400" b="1" kern="1200" dirty="0" smtClean="0"/>
            <a:t>Exam Completed</a:t>
          </a:r>
        </a:p>
      </dsp:txBody>
      <dsp:txXfrm>
        <a:off x="9559113" y="1459635"/>
        <a:ext cx="1627352" cy="1652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6c3899c6c7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36c3899c6c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6c3899c6c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6c3899c6c7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Google Shape;206;g36c3899c6c7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4184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6c3899c6c7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36c3899c6c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6c3899c6c7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6c3899c6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6c3899c6c7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36c3899c6c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6c3899c6c7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36c3899c6c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6c3899c6c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6c3899c6c7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Google Shape;206;g36c3899c6c7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52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6c3899c6c7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36c3899c6c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HzBVbuwm_A8&amp;t=24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zBVbuwm_A8&amp;t=24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zBVbuwm_A8&amp;t=24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jLtp2gaIN0&amp;t=1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jLtp2gaIN0&amp;t=1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s-d1765pBE&amp;t=15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s-d1765pBE&amp;t=15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Is-d1765pBE&amp;t=15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Is-d1765pBE&amp;t=15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s-d1765pBE&amp;t=15s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4fTppnTpU8&amp;t=46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examsoft.com/hc/en-us/articles/11145989728525-Examplify-Get-Started-with-Examplify-Video-Guide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xamsoft.com/resources/examplify-minimum-system-requirements/#29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examsoft.com/hc/en-us/articles/11145775442829-Disable-S-Mode-on-Your-Microsoft-Devic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zBVbuwm_A8&amp;t=24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94306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Briefing for </a:t>
            </a:r>
            <a:br>
              <a:rPr lang="en-US" dirty="0"/>
            </a:br>
            <a:r>
              <a:rPr lang="en-US" dirty="0"/>
              <a:t>HKCEM IEEM </a:t>
            </a:r>
            <a:r>
              <a:rPr lang="en-US" dirty="0" smtClean="0"/>
              <a:t>Part 1 (SAQ)</a:t>
            </a:r>
            <a:endParaRPr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31921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Dr. </a:t>
            </a:r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Shing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Chief Examiner</a:t>
            </a:r>
            <a:r>
              <a:rPr lang="en-US" dirty="0" smtClean="0"/>
              <a:t>, IEEM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 smtClean="0"/>
              <a:t>Hong Kong College of Emergency Medicine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765" y="1267155"/>
            <a:ext cx="10203872" cy="535450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8"/>
          <p:cNvSpPr txBox="1">
            <a:spLocks noGrp="1"/>
          </p:cNvSpPr>
          <p:nvPr>
            <p:ph type="title"/>
          </p:nvPr>
        </p:nvSpPr>
        <p:spPr>
          <a:xfrm>
            <a:off x="630381" y="172625"/>
            <a:ext cx="11014366" cy="105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Step 1: Login ExamSoft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https://www.youtube.com/watch?v=HzBVbuwm_A8&amp;t=24s</a:t>
            </a:r>
            <a:endParaRPr/>
          </a:p>
        </p:txBody>
      </p:sp>
      <p:sp>
        <p:nvSpPr>
          <p:cNvPr id="173" name="Google Shape;173;p8"/>
          <p:cNvSpPr txBox="1"/>
          <p:nvPr/>
        </p:nvSpPr>
        <p:spPr>
          <a:xfrm>
            <a:off x="9213272" y="3336549"/>
            <a:ext cx="2514602" cy="1785104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 will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 the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login email + password to you after successful enrollment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4" name="Google Shape;174;p8"/>
          <p:cNvCxnSpPr/>
          <p:nvPr/>
        </p:nvCxnSpPr>
        <p:spPr>
          <a:xfrm rot="10800000">
            <a:off x="6951518" y="3647209"/>
            <a:ext cx="2119746" cy="332509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5" name="Google Shape;175;p8"/>
          <p:cNvCxnSpPr/>
          <p:nvPr/>
        </p:nvCxnSpPr>
        <p:spPr>
          <a:xfrm flipH="1">
            <a:off x="6892636" y="4384965"/>
            <a:ext cx="2237510" cy="124689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"/>
          <p:cNvSpPr txBox="1">
            <a:spLocks noGrp="1"/>
          </p:cNvSpPr>
          <p:nvPr>
            <p:ph type="title"/>
          </p:nvPr>
        </p:nvSpPr>
        <p:spPr>
          <a:xfrm>
            <a:off x="838200" y="2349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Step 2: Download Examplify </a:t>
            </a:r>
            <a:br>
              <a:rPr lang="en-US"/>
            </a:br>
            <a:r>
              <a:rPr lang="en-US" sz="1300" u="sng">
                <a:solidFill>
                  <a:schemeClr val="hlink"/>
                </a:solidFill>
                <a:hlinkClick r:id="rId3"/>
              </a:rPr>
              <a:t>https://www.youtube.com/watch?v=HzBVbuwm_A8&amp;t=24s</a:t>
            </a:r>
            <a:endParaRPr sz="1300"/>
          </a:p>
        </p:txBody>
      </p:sp>
      <p:pic>
        <p:nvPicPr>
          <p:cNvPr id="181" name="Google Shape;18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9770" y="1404698"/>
            <a:ext cx="10090848" cy="527416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0"/>
          <p:cNvSpPr/>
          <p:nvPr/>
        </p:nvSpPr>
        <p:spPr>
          <a:xfrm>
            <a:off x="8868064" y="2095407"/>
            <a:ext cx="1557867" cy="643467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2 Weeks </a:t>
            </a:r>
            <a:r>
              <a:rPr lang="en-US"/>
              <a:t>Before Exam</a:t>
            </a:r>
            <a:endParaRPr/>
          </a:p>
        </p:txBody>
      </p:sp>
      <p:sp>
        <p:nvSpPr>
          <p:cNvPr id="189" name="Google Shape;189;p11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Zoom will be offered for ALL eligible candidates for familiarization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College (Chief Examiners + IEEM IT team)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90" name="Google Shape;19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9231" y="3341742"/>
            <a:ext cx="4438238" cy="2449458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07" y="352060"/>
            <a:ext cx="10515600" cy="963490"/>
          </a:xfrm>
        </p:spPr>
        <p:txBody>
          <a:bodyPr/>
          <a:lstStyle/>
          <a:p>
            <a:r>
              <a:rPr lang="en-US" altLang="zh-HK" dirty="0" smtClean="0"/>
              <a:t>Take Exam Practice</a:t>
            </a:r>
            <a:endParaRPr lang="zh-HK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538" y="1315550"/>
            <a:ext cx="10515600" cy="604960"/>
          </a:xfrm>
        </p:spPr>
        <p:txBody>
          <a:bodyPr/>
          <a:lstStyle/>
          <a:p>
            <a:r>
              <a:rPr lang="en-US" altLang="zh-HK" dirty="0" smtClean="0"/>
              <a:t>Trials practice will be available for you to  </a:t>
            </a:r>
            <a:endParaRPr lang="zh-HK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69" y="2037741"/>
            <a:ext cx="7369300" cy="418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88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97502"/>
            <a:ext cx="9144000" cy="2387600"/>
          </a:xfrm>
        </p:spPr>
        <p:txBody>
          <a:bodyPr/>
          <a:lstStyle/>
          <a:p>
            <a:r>
              <a:rPr lang="en-US" altLang="zh-HK" dirty="0" smtClean="0"/>
              <a:t>Ready for Exam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55513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Logistics for Exam</a:t>
            </a:r>
            <a:endParaRPr lang="zh-HK" alt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17849721"/>
              </p:ext>
            </p:extLst>
          </p:nvPr>
        </p:nvGraphicFramePr>
        <p:xfrm>
          <a:off x="547078" y="1531815"/>
          <a:ext cx="1127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877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36c3899c6c7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3076" y="1546688"/>
            <a:ext cx="8757049" cy="481503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36c3899c6c7_0_16"/>
          <p:cNvSpPr txBox="1">
            <a:spLocks noGrp="1"/>
          </p:cNvSpPr>
          <p:nvPr>
            <p:ph type="title"/>
          </p:nvPr>
        </p:nvSpPr>
        <p:spPr>
          <a:xfrm>
            <a:off x="665018" y="79583"/>
            <a:ext cx="10749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 b="1"/>
              <a:t>1 Day </a:t>
            </a:r>
            <a:r>
              <a:rPr lang="en-US" sz="4800"/>
              <a:t>Before Exam: Download Questions</a:t>
            </a:r>
            <a:br>
              <a:rPr lang="en-US" sz="4800"/>
            </a:br>
            <a:r>
              <a:rPr lang="en-US" sz="1300" u="sng">
                <a:solidFill>
                  <a:schemeClr val="hlink"/>
                </a:solidFill>
                <a:hlinkClick r:id="rId4"/>
              </a:rPr>
              <a:t>https://www.youtube.com/watch?v=HzBVbuwm_A8&amp;t=24s</a:t>
            </a:r>
            <a:endParaRPr sz="1300"/>
          </a:p>
        </p:txBody>
      </p:sp>
      <p:sp>
        <p:nvSpPr>
          <p:cNvPr id="216" name="Google Shape;216;g36c3899c6c7_0_16"/>
          <p:cNvSpPr txBox="1"/>
          <p:nvPr/>
        </p:nvSpPr>
        <p:spPr>
          <a:xfrm>
            <a:off x="9120554" y="2762700"/>
            <a:ext cx="2951100" cy="1809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In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ExamSoft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the 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account previously offered by college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584217" y="11919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 dirty="0"/>
              <a:t>1 Day </a:t>
            </a:r>
            <a:r>
              <a:rPr lang="en-US" sz="4800" dirty="0"/>
              <a:t>Before Exam: Download Questions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1300" b="1" u="sng" dirty="0">
                <a:solidFill>
                  <a:schemeClr val="hlink"/>
                </a:solidFill>
                <a:hlinkClick r:id="rId3"/>
              </a:rPr>
              <a:t>https://www.youtube.com/watch?v=hjLtp2gaIN0&amp;t=1s</a:t>
            </a:r>
            <a:endParaRPr sz="1300" dirty="0"/>
          </a:p>
        </p:txBody>
      </p:sp>
      <p:sp>
        <p:nvSpPr>
          <p:cNvPr id="222" name="Google Shape;222;p17"/>
          <p:cNvSpPr txBox="1"/>
          <p:nvPr/>
        </p:nvSpPr>
        <p:spPr>
          <a:xfrm>
            <a:off x="740525" y="1444889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8708" y="2305538"/>
            <a:ext cx="8550592" cy="447210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7"/>
          <p:cNvSpPr/>
          <p:nvPr/>
        </p:nvSpPr>
        <p:spPr>
          <a:xfrm>
            <a:off x="3981939" y="3527806"/>
            <a:ext cx="996461" cy="434594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7"/>
          <p:cNvSpPr txBox="1"/>
          <p:nvPr/>
        </p:nvSpPr>
        <p:spPr>
          <a:xfrm>
            <a:off x="932003" y="1256549"/>
            <a:ext cx="105156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Login: 16 Questions are posted already for download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“Download Exam” </a:t>
            </a: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Pre-install all questions on your device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16;g36c3899c6c7_0_16"/>
          <p:cNvSpPr txBox="1"/>
          <p:nvPr/>
        </p:nvSpPr>
        <p:spPr>
          <a:xfrm>
            <a:off x="7362092" y="4174829"/>
            <a:ext cx="4138283" cy="1809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not able to read the questions until the “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assword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to unlock for exam to start mane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6c3899c6c7_0_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Onsit</a:t>
            </a:r>
            <a:r>
              <a:rPr lang="en-US" dirty="0" smtClean="0"/>
              <a:t>e IEEM Part 1(SAQ)</a:t>
            </a:r>
            <a:endParaRPr dirty="0"/>
          </a:p>
        </p:txBody>
      </p:sp>
      <p:sp>
        <p:nvSpPr>
          <p:cNvPr id="209" name="Google Shape;209;g36c3899c6c7_0_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Bring your own device (or spare device)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smtClean="0"/>
              <a:t>Power socket available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Three things on your table: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Question booklet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A paper with Password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Blank A4 paper with pencil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16" y="949821"/>
            <a:ext cx="4380969" cy="573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25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6c3899c6c7_0_22"/>
          <p:cNvSpPr txBox="1">
            <a:spLocks noGrp="1"/>
          </p:cNvSpPr>
          <p:nvPr>
            <p:ph type="title"/>
          </p:nvPr>
        </p:nvSpPr>
        <p:spPr>
          <a:xfrm>
            <a:off x="740525" y="172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On Exam </a:t>
            </a:r>
            <a:r>
              <a:rPr lang="en-US" b="1" dirty="0" smtClean="0"/>
              <a:t>Date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1300" b="1" u="sng" dirty="0">
                <a:solidFill>
                  <a:schemeClr val="hlink"/>
                </a:solidFill>
                <a:hlinkClick r:id="rId3"/>
              </a:rPr>
              <a:t>https://www.youtube.com/watch?v=hjLtp2gaIN0&amp;t=1s</a:t>
            </a:r>
            <a:endParaRPr sz="1300" dirty="0"/>
          </a:p>
        </p:txBody>
      </p:sp>
      <p:sp>
        <p:nvSpPr>
          <p:cNvPr id="231" name="Google Shape;231;g36c3899c6c7_0_22"/>
          <p:cNvSpPr txBox="1"/>
          <p:nvPr/>
        </p:nvSpPr>
        <p:spPr>
          <a:xfrm>
            <a:off x="838200" y="1498664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36c3899c6c7_0_22"/>
          <p:cNvSpPr txBox="1"/>
          <p:nvPr/>
        </p:nvSpPr>
        <p:spPr>
          <a:xfrm>
            <a:off x="838200" y="1330684"/>
            <a:ext cx="10668000" cy="541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1: Choose your question to start </a:t>
            </a:r>
            <a:r>
              <a:rPr lang="en-US" sz="2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en-US" sz="2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 “Password”</a:t>
            </a:r>
            <a:r>
              <a:rPr lang="en-US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is</a:t>
            </a:r>
            <a:r>
              <a:rPr lang="en-US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distributed </a:t>
            </a:r>
            <a:r>
              <a:rPr lang="en-US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that day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23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6480" y="2151116"/>
            <a:ext cx="8045612" cy="44450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024923" y="3298092"/>
            <a:ext cx="2086708" cy="4298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Background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smtClean="0"/>
              <a:t>College’s direction for exam transition to </a:t>
            </a:r>
            <a:r>
              <a:rPr lang="en-US" dirty="0"/>
              <a:t>online </a:t>
            </a:r>
            <a:r>
              <a:rPr lang="en-US" dirty="0" smtClean="0"/>
              <a:t>format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PEEM </a:t>
            </a:r>
            <a:r>
              <a:rPr lang="en-US" dirty="0" smtClean="0"/>
              <a:t>(</a:t>
            </a:r>
            <a:r>
              <a:rPr lang="en-US" dirty="0" smtClean="0"/>
              <a:t>already </a:t>
            </a:r>
            <a:r>
              <a:rPr lang="en-US" dirty="0" smtClean="0"/>
              <a:t>online</a:t>
            </a:r>
            <a:r>
              <a:rPr lang="en-US" dirty="0"/>
              <a:t>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IEEM SAQ (written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online n 2025)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FEEM SAQ (plan for online in future)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Preparation for future conjoint</a:t>
            </a:r>
            <a:endParaRPr dirty="0"/>
          </a:p>
          <a:p>
            <a:pPr marL="685800" lvl="1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IEEM (Part 1 SAQ) and Singapore NUS </a:t>
            </a:r>
            <a:r>
              <a:rPr lang="en-US" dirty="0" err="1"/>
              <a:t>MMedPart</a:t>
            </a:r>
            <a:r>
              <a:rPr lang="en-US" dirty="0"/>
              <a:t> B (EM) </a:t>
            </a:r>
            <a:r>
              <a:rPr lang="en-US" dirty="0" smtClean="0"/>
              <a:t>in 2026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6c3899c6c7_0_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Taking an Exam</a:t>
            </a:r>
            <a:br>
              <a:rPr lang="en-US" b="1" dirty="0"/>
            </a:br>
            <a:r>
              <a:rPr lang="en-US" sz="1300" u="sng" dirty="0">
                <a:solidFill>
                  <a:schemeClr val="hlink"/>
                </a:solidFill>
                <a:hlinkClick r:id="rId3"/>
              </a:rPr>
              <a:t>https://www.youtube.com/watch?v=Is-d1765pBE&amp;t=15s</a:t>
            </a:r>
            <a:endParaRPr sz="1300" dirty="0"/>
          </a:p>
        </p:txBody>
      </p:sp>
      <p:pic>
        <p:nvPicPr>
          <p:cNvPr id="247" name="Google Shape;247;g36c3899c6c7_0_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00625" y="2782634"/>
            <a:ext cx="7649960" cy="390733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36c3899c6c7_0_35"/>
          <p:cNvSpPr txBox="1"/>
          <p:nvPr/>
        </p:nvSpPr>
        <p:spPr>
          <a:xfrm>
            <a:off x="838199" y="1690688"/>
            <a:ext cx="10828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2: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Wait until the examiner’s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accountment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examination begin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“Continue”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36c3899c6c7_0_35"/>
          <p:cNvSpPr/>
          <p:nvPr/>
        </p:nvSpPr>
        <p:spPr>
          <a:xfrm>
            <a:off x="6893170" y="5158745"/>
            <a:ext cx="914400" cy="42360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6c3899c6c7_0_42"/>
          <p:cNvSpPr txBox="1">
            <a:spLocks noGrp="1"/>
          </p:cNvSpPr>
          <p:nvPr>
            <p:ph type="title"/>
          </p:nvPr>
        </p:nvSpPr>
        <p:spPr>
          <a:xfrm>
            <a:off x="656492" y="365125"/>
            <a:ext cx="10697308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Taking an Exam</a:t>
            </a:r>
            <a:br>
              <a:rPr lang="en-US" b="1" dirty="0"/>
            </a:br>
            <a:r>
              <a:rPr lang="en-US" sz="1300" u="sng" dirty="0">
                <a:solidFill>
                  <a:schemeClr val="hlink"/>
                </a:solidFill>
                <a:hlinkClick r:id="rId3"/>
              </a:rPr>
              <a:t>https://www.youtube.com/watch?v=Is-d1765pBE&amp;t=15s</a:t>
            </a:r>
            <a:endParaRPr sz="1300" dirty="0"/>
          </a:p>
        </p:txBody>
      </p:sp>
      <p:sp>
        <p:nvSpPr>
          <p:cNvPr id="255" name="Google Shape;255;g36c3899c6c7_0_42"/>
          <p:cNvSpPr txBox="1"/>
          <p:nvPr/>
        </p:nvSpPr>
        <p:spPr>
          <a:xfrm>
            <a:off x="838199" y="1690688"/>
            <a:ext cx="10828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3: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Authorizing to start examination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g36c3899c6c7_0_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0109" y="2213908"/>
            <a:ext cx="8125959" cy="433448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36c3899c6c7_0_42"/>
          <p:cNvSpPr/>
          <p:nvPr/>
        </p:nvSpPr>
        <p:spPr>
          <a:xfrm>
            <a:off x="5953088" y="4743777"/>
            <a:ext cx="2208900" cy="72570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36c3899c6c7_0_42"/>
          <p:cNvSpPr/>
          <p:nvPr/>
        </p:nvSpPr>
        <p:spPr>
          <a:xfrm>
            <a:off x="9160933" y="5283201"/>
            <a:ext cx="2811000" cy="1383600"/>
          </a:xfrm>
          <a:prstGeom prst="rect">
            <a:avLst/>
          </a:prstGeom>
          <a:solidFill>
            <a:srgbClr val="F7CAAC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 will lock down and all other function will be disabled afterward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046" y="24007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HK" b="1" dirty="0"/>
              <a:t>Taking an Exam</a:t>
            </a:r>
            <a:br>
              <a:rPr lang="en-US" altLang="zh-HK" b="1" dirty="0"/>
            </a:br>
            <a:r>
              <a:rPr lang="en-US" altLang="zh-HK" sz="2400" u="sng" dirty="0">
                <a:solidFill>
                  <a:schemeClr val="hlink"/>
                </a:solidFill>
                <a:hlinkClick r:id="rId2"/>
              </a:rPr>
              <a:t>https://www.youtube.com/watch?v=Is-d1765pBE&amp;t=15s</a:t>
            </a:r>
            <a:endParaRPr lang="zh-HK" alt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277" y="1505194"/>
            <a:ext cx="10515600" cy="549337"/>
          </a:xfrm>
        </p:spPr>
        <p:txBody>
          <a:bodyPr>
            <a:normAutofit fontScale="92500" lnSpcReduction="10000"/>
          </a:bodyPr>
          <a:lstStyle/>
          <a:p>
            <a:r>
              <a:rPr lang="en-US" altLang="zh-HK" b="1" dirty="0"/>
              <a:t>Step 4: </a:t>
            </a:r>
            <a:r>
              <a:rPr lang="en-US" altLang="zh-HK" dirty="0"/>
              <a:t>Submit the question by </a:t>
            </a:r>
            <a:r>
              <a:rPr lang="en-US" altLang="zh-HK" b="1" dirty="0"/>
              <a:t>clicking “Finish </a:t>
            </a:r>
            <a:r>
              <a:rPr lang="en-US" altLang="zh-HK" dirty="0"/>
              <a:t> </a:t>
            </a:r>
          </a:p>
          <a:p>
            <a:endParaRPr lang="zh-HK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31" y="2054531"/>
            <a:ext cx="9495692" cy="4712197"/>
          </a:xfrm>
          <a:prstGeom prst="rect">
            <a:avLst/>
          </a:prstGeom>
        </p:spPr>
      </p:pic>
      <p:sp>
        <p:nvSpPr>
          <p:cNvPr id="5" name="Google Shape;266;g36c3899c6c7_0_72"/>
          <p:cNvSpPr/>
          <p:nvPr/>
        </p:nvSpPr>
        <p:spPr>
          <a:xfrm>
            <a:off x="9855691" y="6332100"/>
            <a:ext cx="1027232" cy="52590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223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5C8B3-590C-1F30-3ADC-FA32DAB9A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057DE-2C99-55C9-01A4-CD008E65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677" y="23515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Taking</a:t>
            </a:r>
            <a:r>
              <a:rPr lang="zh-TW" altLang="en-US" b="1" dirty="0"/>
              <a:t> </a:t>
            </a:r>
            <a:r>
              <a:rPr lang="en-US" altLang="zh-TW" b="1" dirty="0"/>
              <a:t>an</a:t>
            </a:r>
            <a:r>
              <a:rPr lang="zh-TW" altLang="en-US" b="1" dirty="0"/>
              <a:t> </a:t>
            </a:r>
            <a:r>
              <a:rPr lang="en-US" altLang="zh-TW" b="1" dirty="0"/>
              <a:t>Exam</a:t>
            </a:r>
            <a:br>
              <a:rPr lang="en-US" altLang="zh-TW" b="1" dirty="0"/>
            </a:br>
            <a:r>
              <a:rPr lang="en-US" altLang="zh-TW" sz="1300" dirty="0">
                <a:hlinkClick r:id="rId2"/>
              </a:rPr>
              <a:t>https://www.youtube.com/watch?v=Is-d1765pBE&amp;t=15s</a:t>
            </a:r>
            <a:endParaRPr lang="en-US" sz="13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972780-9F8E-9F7D-9E32-99FA49854192}"/>
              </a:ext>
            </a:extLst>
          </p:cNvPr>
          <p:cNvSpPr txBox="1"/>
          <p:nvPr/>
        </p:nvSpPr>
        <p:spPr>
          <a:xfrm>
            <a:off x="775677" y="1560718"/>
            <a:ext cx="108288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/>
              <a:t>Step 5: </a:t>
            </a:r>
            <a:r>
              <a:rPr lang="en-US" sz="2800" dirty="0"/>
              <a:t>Submit the question by </a:t>
            </a:r>
            <a:r>
              <a:rPr lang="en-US" sz="2800" b="1" dirty="0"/>
              <a:t>clicking “</a:t>
            </a:r>
            <a:r>
              <a:rPr lang="en-US" sz="2800" b="1" dirty="0" smtClean="0"/>
              <a:t>Finish”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49C3DC-FC47-4C47-B75B-8550ACD1A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65" y="2213908"/>
            <a:ext cx="7586135" cy="42597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658129-92B3-69BC-ADA4-AC254AE0B023}"/>
              </a:ext>
            </a:extLst>
          </p:cNvPr>
          <p:cNvSpPr/>
          <p:nvPr/>
        </p:nvSpPr>
        <p:spPr>
          <a:xfrm>
            <a:off x="8261352" y="6069341"/>
            <a:ext cx="914399" cy="4235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46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93" y="2665736"/>
            <a:ext cx="8664013" cy="4192264"/>
          </a:xfrm>
          <a:prstGeom prst="rect">
            <a:avLst/>
          </a:prstGeom>
        </p:spPr>
      </p:pic>
      <p:sp>
        <p:nvSpPr>
          <p:cNvPr id="271" name="Google Shape;271;g36c3899c6c7_0_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Taking an Exam</a:t>
            </a:r>
            <a:br>
              <a:rPr lang="en-US" b="1"/>
            </a:br>
            <a:r>
              <a:rPr lang="en-US" sz="1300" u="sng">
                <a:solidFill>
                  <a:schemeClr val="hlink"/>
                </a:solidFill>
                <a:hlinkClick r:id="rId4"/>
              </a:rPr>
              <a:t>https://www.youtube.com/watch?v=Is-d1765pBE&amp;t=15s</a:t>
            </a:r>
            <a:endParaRPr sz="1300"/>
          </a:p>
        </p:txBody>
      </p:sp>
      <p:sp>
        <p:nvSpPr>
          <p:cNvPr id="272" name="Google Shape;272;g36c3899c6c7_0_65"/>
          <p:cNvSpPr txBox="1"/>
          <p:nvPr/>
        </p:nvSpPr>
        <p:spPr>
          <a:xfrm>
            <a:off x="838200" y="1690688"/>
            <a:ext cx="10828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</a:t>
            </a: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the 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upload is successful,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proceed to the next question by clicking “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to Dashboard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to choose another question again</a:t>
            </a:r>
            <a:endParaRPr dirty="0"/>
          </a:p>
        </p:txBody>
      </p:sp>
      <p:sp>
        <p:nvSpPr>
          <p:cNvPr id="274" name="Google Shape;274;g36c3899c6c7_0_65"/>
          <p:cNvSpPr/>
          <p:nvPr/>
        </p:nvSpPr>
        <p:spPr>
          <a:xfrm>
            <a:off x="6455837" y="5343116"/>
            <a:ext cx="2195794" cy="596576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Contingency</a:t>
            </a:r>
            <a:endParaRPr dirty="0"/>
          </a:p>
        </p:txBody>
      </p:sp>
      <p:sp>
        <p:nvSpPr>
          <p:cNvPr id="280" name="Google Shape;280;p15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658231" cy="353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Spare devices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You can bring your own spare device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Spare devices from college will be available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smtClean="0"/>
              <a:t>Network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HKAM </a:t>
            </a:r>
            <a:r>
              <a:rPr lang="en-US" dirty="0" err="1"/>
              <a:t>wifi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College portable </a:t>
            </a:r>
            <a:r>
              <a:rPr lang="en-US" dirty="0" err="1"/>
              <a:t>wifi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Hotspot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Power sockets available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1094152" y="5330091"/>
            <a:ext cx="10050585" cy="12413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altLang="zh-HK" sz="2000" b="1" dirty="0">
                <a:solidFill>
                  <a:srgbClr val="FFC000"/>
                </a:solidFill>
              </a:rPr>
              <a:t>** Time compensation: 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altLang="zh-HK" sz="2000" b="1" dirty="0" smtClean="0">
                <a:solidFill>
                  <a:srgbClr val="FFC000"/>
                </a:solidFill>
              </a:rPr>
              <a:t>- is </a:t>
            </a:r>
            <a:r>
              <a:rPr lang="en-US" altLang="zh-HK" sz="2000" b="1" dirty="0">
                <a:solidFill>
                  <a:srgbClr val="FFC000"/>
                </a:solidFill>
              </a:rPr>
              <a:t>allowed for technical issue and </a:t>
            </a:r>
            <a:r>
              <a:rPr lang="en-US" altLang="zh-HK" sz="2000" b="1" dirty="0" smtClean="0">
                <a:solidFill>
                  <a:srgbClr val="FFC000"/>
                </a:solidFill>
              </a:rPr>
              <a:t>documented</a:t>
            </a:r>
            <a:endParaRPr lang="en-US" altLang="zh-HK" sz="2000" b="1" dirty="0">
              <a:solidFill>
                <a:srgbClr val="FFC000"/>
              </a:solidFill>
            </a:endParaRP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altLang="zh-HK" sz="2000" b="1" dirty="0" smtClean="0">
                <a:solidFill>
                  <a:srgbClr val="FFC000"/>
                </a:solidFill>
              </a:rPr>
              <a:t>- to </a:t>
            </a:r>
            <a:r>
              <a:rPr lang="en-US" altLang="zh-HK" sz="2000" b="1" dirty="0">
                <a:solidFill>
                  <a:srgbClr val="FFC000"/>
                </a:solidFill>
              </a:rPr>
              <a:t>be determined by the Chief Examiner</a:t>
            </a:r>
            <a:endParaRPr lang="en-US" altLang="zh-HK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5"/>
          <p:cNvSpPr txBox="1">
            <a:spLocks noGrp="1"/>
          </p:cNvSpPr>
          <p:nvPr>
            <p:ph type="title"/>
          </p:nvPr>
        </p:nvSpPr>
        <p:spPr>
          <a:xfrm>
            <a:off x="642816" y="24215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Summary: Best practice</a:t>
            </a:r>
            <a:endParaRPr dirty="0"/>
          </a:p>
        </p:txBody>
      </p:sp>
      <p:sp>
        <p:nvSpPr>
          <p:cNvPr id="286" name="Google Shape;286;p25"/>
          <p:cNvSpPr txBox="1">
            <a:spLocks noGrp="1"/>
          </p:cNvSpPr>
          <p:nvPr>
            <p:ph type="body" idx="1"/>
          </p:nvPr>
        </p:nvSpPr>
        <p:spPr>
          <a:xfrm>
            <a:off x="838199" y="1567716"/>
            <a:ext cx="10572263" cy="488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b="1" u="sng" dirty="0"/>
              <a:t>Before examination</a:t>
            </a: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 smtClean="0"/>
              <a:t>Check Your Device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 smtClean="0"/>
              <a:t>Download and I</a:t>
            </a:r>
            <a:r>
              <a:rPr lang="en-US" b="1" dirty="0" smtClean="0"/>
              <a:t>nstall</a:t>
            </a:r>
            <a:r>
              <a:rPr lang="en-US" dirty="0"/>
              <a:t> the Software Before Exam </a:t>
            </a:r>
            <a:r>
              <a:rPr lang="en-US" dirty="0" smtClean="0"/>
              <a:t>Day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 smtClean="0"/>
              <a:t>Familiarization</a:t>
            </a:r>
            <a:r>
              <a:rPr lang="en-US" dirty="0" smtClean="0"/>
              <a:t>: Practicing mock and ask questions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 smtClean="0"/>
              <a:t>Questions</a:t>
            </a:r>
            <a:r>
              <a:rPr lang="en-US" b="1" dirty="0" smtClean="0"/>
              <a:t> </a:t>
            </a:r>
            <a:r>
              <a:rPr lang="en-US" b="1" dirty="0"/>
              <a:t>Downloads: </a:t>
            </a:r>
            <a:r>
              <a:rPr lang="en-US" dirty="0"/>
              <a:t>Download all </a:t>
            </a:r>
            <a:r>
              <a:rPr lang="en-US" dirty="0" smtClean="0"/>
              <a:t>questions</a:t>
            </a:r>
            <a:r>
              <a:rPr lang="en-US" dirty="0" smtClean="0"/>
              <a:t> </a:t>
            </a:r>
            <a:r>
              <a:rPr lang="en-US" dirty="0"/>
              <a:t>as soon as they are </a:t>
            </a:r>
            <a:r>
              <a:rPr lang="en-US" dirty="0" smtClean="0"/>
              <a:t>available (1-day before exam)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/>
              <a:t>Date/Time Settings: </a:t>
            </a:r>
            <a:r>
              <a:rPr lang="en-US" dirty="0"/>
              <a:t>Check that your computer’s date and time settings are </a:t>
            </a:r>
            <a:r>
              <a:rPr lang="en-US" dirty="0" smtClean="0"/>
              <a:t>accurate</a:t>
            </a: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b="1" u="sng" dirty="0"/>
              <a:t>On Exam Date</a:t>
            </a: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/>
              <a:t>Arrive punctually </a:t>
            </a:r>
            <a:r>
              <a:rPr lang="en-US" dirty="0"/>
              <a:t>so as to test the internet and computer 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 smtClean="0"/>
              <a:t>Disable Antivirus </a:t>
            </a:r>
            <a:r>
              <a:rPr lang="en-US" b="1" dirty="0"/>
              <a:t>Software: </a:t>
            </a:r>
            <a:r>
              <a:rPr lang="en-US" dirty="0"/>
              <a:t>Before you start an exam, disable all antivirus software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/>
              <a:t>Other Programs: </a:t>
            </a:r>
            <a:r>
              <a:rPr lang="en-US" dirty="0"/>
              <a:t>Before you start an exam, close all other </a:t>
            </a:r>
            <a:r>
              <a:rPr lang="en-US" dirty="0" smtClean="0"/>
              <a:t>programs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 smtClean="0"/>
              <a:t>Time Management </a:t>
            </a:r>
            <a:r>
              <a:rPr lang="en-US" dirty="0" smtClean="0"/>
              <a:t>is essential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Useful Link</a:t>
            </a:r>
            <a:endParaRPr/>
          </a:p>
        </p:txBody>
      </p:sp>
      <p:sp>
        <p:nvSpPr>
          <p:cNvPr id="300" name="Google Shape;300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What is </a:t>
            </a:r>
            <a:r>
              <a:rPr lang="en-US" dirty="0" err="1"/>
              <a:t>ExamSoft</a:t>
            </a:r>
            <a:r>
              <a:rPr lang="en-US" dirty="0"/>
              <a:t> / </a:t>
            </a:r>
            <a:r>
              <a:rPr lang="en-US" dirty="0" err="1"/>
              <a:t>Examplify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</a:t>
            </a:r>
            <a:r>
              <a:rPr lang="en-US" u="sng" dirty="0" smtClean="0">
                <a:solidFill>
                  <a:schemeClr val="hlink"/>
                </a:solidFill>
                <a:hlinkClick r:id="rId3"/>
              </a:rPr>
              <a:t>www.youtube.com/watch?v=n4fTppnTpU8&amp;t=46s</a:t>
            </a:r>
            <a:endParaRPr lang="en-US" u="sng" dirty="0" smtClean="0">
              <a:solidFill>
                <a:schemeClr val="hlink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Examplify</a:t>
            </a:r>
            <a:r>
              <a:rPr lang="en-US" dirty="0"/>
              <a:t> : Get started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https://support.examsoft.com/hc/en-us/articles/11145989728525-Examplify-Get-Started-with-Examplify-Video-Guide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Thank You</a:t>
            </a:r>
            <a:endParaRPr lang="zh-HK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 smtClean="0"/>
              <a:t>Questions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1677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6c3899c6c7_0_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Onsit</a:t>
            </a:r>
            <a:r>
              <a:rPr lang="en-US" dirty="0" smtClean="0"/>
              <a:t>e IEEM Part 1(SAQ)</a:t>
            </a:r>
            <a:endParaRPr dirty="0"/>
          </a:p>
        </p:txBody>
      </p:sp>
      <p:sp>
        <p:nvSpPr>
          <p:cNvPr id="209" name="Google Shape;209;g36c3899c6c7_0_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Bring your own device (or spare device)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smtClean="0"/>
              <a:t>Power socket available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Three things on your table: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Question booklet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A paper with Password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Blank A4 paper with pencil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7252678" y="1453662"/>
            <a:ext cx="3837354" cy="50018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724" y="2000416"/>
            <a:ext cx="902677" cy="11577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08831" y="2379252"/>
            <a:ext cx="1566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000" dirty="0" smtClean="0"/>
              <a:t>Hong Kong College of Emergency Medicine</a:t>
            </a:r>
            <a:endParaRPr lang="zh-HK" alt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8065477" y="3782646"/>
            <a:ext cx="22899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200" dirty="0" smtClean="0"/>
              <a:t>2025 Intermediate Examination for Emergency Medicine (IEEM)</a:t>
            </a:r>
          </a:p>
          <a:p>
            <a:pPr algn="ctr"/>
            <a:endParaRPr lang="en-US" altLang="zh-HK" dirty="0"/>
          </a:p>
          <a:p>
            <a:pPr algn="ctr"/>
            <a:endParaRPr lang="en-US" altLang="zh-HK" dirty="0" smtClean="0"/>
          </a:p>
          <a:p>
            <a:pPr algn="ctr"/>
            <a:r>
              <a:rPr lang="en-US" altLang="zh-HK" dirty="0" smtClean="0"/>
              <a:t>Part 1 – SAQ</a:t>
            </a:r>
          </a:p>
          <a:p>
            <a:pPr algn="ctr"/>
            <a:r>
              <a:rPr lang="en-US" altLang="zh-HK" dirty="0" smtClean="0"/>
              <a:t>Question Booklet</a:t>
            </a:r>
          </a:p>
          <a:p>
            <a:pPr algn="ctr"/>
            <a:endParaRPr lang="en-US" altLang="zh-HK" dirty="0"/>
          </a:p>
          <a:p>
            <a:pPr algn="ctr"/>
            <a:endParaRPr lang="en-US" altLang="zh-HK" dirty="0" smtClean="0"/>
          </a:p>
          <a:p>
            <a:pPr algn="ctr"/>
            <a:r>
              <a:rPr lang="en-US" altLang="zh-HK" dirty="0" smtClean="0"/>
              <a:t>Oct 2025 Diet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627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Softwave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ExamSoft online exam software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08" y="2675078"/>
            <a:ext cx="8503138" cy="3373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Features of </a:t>
            </a:r>
            <a:r>
              <a:rPr lang="en-US" dirty="0"/>
              <a:t>SAQ online exam</a:t>
            </a:r>
            <a:endParaRPr dirty="0"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Bring your own device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Download </a:t>
            </a:r>
            <a:r>
              <a:rPr lang="en-US" b="1"/>
              <a:t>Examplify</a:t>
            </a: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16 questions (2hr 🡪 3hrs)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Question booklet with stems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Forward Navigation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Streaming for answer submissions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443691" y="250824"/>
            <a:ext cx="1120904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Overview of SAQ exam by </a:t>
            </a:r>
            <a:r>
              <a:rPr lang="en-US" dirty="0" err="1"/>
              <a:t>ExamSoft</a:t>
            </a:r>
            <a:r>
              <a:rPr lang="en-US" dirty="0"/>
              <a:t> (</a:t>
            </a:r>
            <a:r>
              <a:rPr lang="en-US" dirty="0" err="1"/>
              <a:t>Examplify</a:t>
            </a:r>
            <a:r>
              <a:rPr lang="en-US" dirty="0"/>
              <a:t>)</a:t>
            </a:r>
            <a:endParaRPr dirty="0"/>
          </a:p>
        </p:txBody>
      </p:sp>
      <p:cxnSp>
        <p:nvCxnSpPr>
          <p:cNvPr id="114" name="Google Shape;114;p5"/>
          <p:cNvCxnSpPr/>
          <p:nvPr/>
        </p:nvCxnSpPr>
        <p:spPr>
          <a:xfrm>
            <a:off x="3981450" y="2019300"/>
            <a:ext cx="0" cy="4343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5" name="Google Shape;115;p5"/>
          <p:cNvSpPr/>
          <p:nvPr/>
        </p:nvSpPr>
        <p:spPr>
          <a:xfrm>
            <a:off x="838200" y="2704534"/>
            <a:ext cx="2571748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Registration</a:t>
            </a:r>
            <a:endParaRPr/>
          </a:p>
        </p:txBody>
      </p:sp>
      <p:sp>
        <p:nvSpPr>
          <p:cNvPr id="116" name="Google Shape;116;p5"/>
          <p:cNvSpPr/>
          <p:nvPr/>
        </p:nvSpPr>
        <p:spPr>
          <a:xfrm>
            <a:off x="838200" y="3810000"/>
            <a:ext cx="2571748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Download and Install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Examplify</a:t>
            </a:r>
            <a:endParaRPr dirty="0"/>
          </a:p>
        </p:txBody>
      </p:sp>
      <p:sp>
        <p:nvSpPr>
          <p:cNvPr id="117" name="Google Shape;117;p5"/>
          <p:cNvSpPr/>
          <p:nvPr/>
        </p:nvSpPr>
        <p:spPr>
          <a:xfrm>
            <a:off x="838200" y="4900612"/>
            <a:ext cx="2571748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Familiarization</a:t>
            </a:r>
            <a:endParaRPr dirty="0"/>
          </a:p>
        </p:txBody>
      </p:sp>
      <p:cxnSp>
        <p:nvCxnSpPr>
          <p:cNvPr id="118" name="Google Shape;118;p5"/>
          <p:cNvCxnSpPr/>
          <p:nvPr/>
        </p:nvCxnSpPr>
        <p:spPr>
          <a:xfrm>
            <a:off x="7524750" y="1957388"/>
            <a:ext cx="0" cy="4343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9" name="Google Shape;119;p5"/>
          <p:cNvSpPr/>
          <p:nvPr/>
        </p:nvSpPr>
        <p:spPr>
          <a:xfrm>
            <a:off x="4629152" y="3810000"/>
            <a:ext cx="2571748" cy="7620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2700" cap="flat" cmpd="sng">
            <a:solidFill>
              <a:srgbClr val="2F49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Downloading </a:t>
            </a:r>
            <a:endParaRPr lang="en-US" sz="1800" b="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dirty="0"/>
          </a:p>
        </p:txBody>
      </p:sp>
      <p:sp>
        <p:nvSpPr>
          <p:cNvPr id="120" name="Google Shape;120;p5"/>
          <p:cNvSpPr/>
          <p:nvPr/>
        </p:nvSpPr>
        <p:spPr>
          <a:xfrm>
            <a:off x="8172452" y="2732815"/>
            <a:ext cx="2571748" cy="76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64341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Disable Antivirus software</a:t>
            </a:r>
            <a:endParaRPr dirty="0"/>
          </a:p>
        </p:txBody>
      </p:sp>
      <p:sp>
        <p:nvSpPr>
          <p:cNvPr id="121" name="Google Shape;121;p5"/>
          <p:cNvSpPr/>
          <p:nvPr/>
        </p:nvSpPr>
        <p:spPr>
          <a:xfrm>
            <a:off x="8172452" y="3875816"/>
            <a:ext cx="2571748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Complete Questions</a:t>
            </a:r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8172452" y="4956905"/>
            <a:ext cx="2571748" cy="76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64341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Submit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Answers</a:t>
            </a:r>
            <a:endParaRPr/>
          </a:p>
        </p:txBody>
      </p:sp>
      <p:cxnSp>
        <p:nvCxnSpPr>
          <p:cNvPr id="123" name="Google Shape;123;p5"/>
          <p:cNvCxnSpPr/>
          <p:nvPr/>
        </p:nvCxnSpPr>
        <p:spPr>
          <a:xfrm>
            <a:off x="2124074" y="3566448"/>
            <a:ext cx="0" cy="238123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4" name="Google Shape;124;p5"/>
          <p:cNvCxnSpPr/>
          <p:nvPr/>
        </p:nvCxnSpPr>
        <p:spPr>
          <a:xfrm>
            <a:off x="2124074" y="4614530"/>
            <a:ext cx="0" cy="238123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5" name="Google Shape;125;p5"/>
          <p:cNvSpPr/>
          <p:nvPr/>
        </p:nvSpPr>
        <p:spPr>
          <a:xfrm>
            <a:off x="8172451" y="3875816"/>
            <a:ext cx="2571748" cy="76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64341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Questions</a:t>
            </a:r>
            <a:endParaRPr/>
          </a:p>
        </p:txBody>
      </p:sp>
      <p:cxnSp>
        <p:nvCxnSpPr>
          <p:cNvPr id="126" name="Google Shape;126;p5"/>
          <p:cNvCxnSpPr/>
          <p:nvPr/>
        </p:nvCxnSpPr>
        <p:spPr>
          <a:xfrm>
            <a:off x="9458325" y="3561161"/>
            <a:ext cx="0" cy="238123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7" name="Google Shape;127;p5"/>
          <p:cNvCxnSpPr/>
          <p:nvPr/>
        </p:nvCxnSpPr>
        <p:spPr>
          <a:xfrm>
            <a:off x="9458325" y="4730519"/>
            <a:ext cx="0" cy="238123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8" name="Google Shape;128;p5"/>
          <p:cNvSpPr txBox="1"/>
          <p:nvPr/>
        </p:nvSpPr>
        <p:spPr>
          <a:xfrm>
            <a:off x="322557" y="1521902"/>
            <a:ext cx="3450638" cy="892552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Pre-Exam after enrollment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4342104" y="1607015"/>
            <a:ext cx="2940624" cy="492443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Pre-Exam (1-day)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8127426" y="1607015"/>
            <a:ext cx="2940624" cy="492443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 Day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Pre-Exam</a:t>
            </a:r>
            <a:endParaRPr lang="zh-HK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5861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429491" y="209261"/>
            <a:ext cx="11312236" cy="105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Pre-exam Logistics</a:t>
            </a:r>
            <a:endParaRPr/>
          </a:p>
        </p:txBody>
      </p:sp>
      <p:grpSp>
        <p:nvGrpSpPr>
          <p:cNvPr id="136" name="Google Shape;136;p6"/>
          <p:cNvGrpSpPr/>
          <p:nvPr/>
        </p:nvGrpSpPr>
        <p:grpSpPr>
          <a:xfrm>
            <a:off x="223240" y="1143001"/>
            <a:ext cx="11745518" cy="5382490"/>
            <a:chOff x="8494" y="0"/>
            <a:chExt cx="11745518" cy="5382490"/>
          </a:xfrm>
        </p:grpSpPr>
        <p:sp>
          <p:nvSpPr>
            <p:cNvPr id="137" name="Google Shape;137;p6"/>
            <p:cNvSpPr/>
            <p:nvPr/>
          </p:nvSpPr>
          <p:spPr>
            <a:xfrm>
              <a:off x="882188" y="0"/>
              <a:ext cx="9998131" cy="5382490"/>
            </a:xfrm>
            <a:prstGeom prst="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D4DAED"/>
                </a:gs>
                <a:gs pos="50000">
                  <a:srgbClr val="CAD2EB"/>
                </a:gs>
                <a:gs pos="100000">
                  <a:srgbClr val="AFB8D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8494" y="1614747"/>
              <a:ext cx="1607779" cy="215299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6"/>
            <p:cNvSpPr txBox="1"/>
            <p:nvPr/>
          </p:nvSpPr>
          <p:spPr>
            <a:xfrm>
              <a:off x="86979" y="1693232"/>
              <a:ext cx="1450809" cy="1996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Application for HKCEM</a:t>
              </a:r>
              <a:endParaRPr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1698117" y="1614747"/>
              <a:ext cx="1607779" cy="215299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 txBox="1"/>
            <p:nvPr/>
          </p:nvSpPr>
          <p:spPr>
            <a:xfrm>
              <a:off x="1776602" y="1693232"/>
              <a:ext cx="1450809" cy="1996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Eligible to take IEEM</a:t>
              </a: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3387740" y="1614747"/>
              <a:ext cx="1607779" cy="215299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 txBox="1"/>
            <p:nvPr/>
          </p:nvSpPr>
          <p:spPr>
            <a:xfrm>
              <a:off x="3466225" y="1693232"/>
              <a:ext cx="1450809" cy="1996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College </a:t>
              </a:r>
              <a:r>
                <a:rPr lang="en-US" sz="16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sends confirmation emails</a:t>
              </a:r>
              <a:endParaRPr b="1"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Login Name</a:t>
              </a:r>
              <a:endParaRPr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Login  Password</a:t>
              </a:r>
              <a:endParaRPr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User Guide</a:t>
              </a:r>
              <a:endParaRPr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5077164" y="1584400"/>
              <a:ext cx="1607700" cy="21531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 txBox="1"/>
            <p:nvPr/>
          </p:nvSpPr>
          <p:spPr>
            <a:xfrm>
              <a:off x="5231849" y="1815285"/>
              <a:ext cx="1450809" cy="1996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Login </a:t>
              </a:r>
              <a:r>
                <a:rPr lang="en-US" sz="16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ExamSoft</a:t>
              </a:r>
              <a:endParaRPr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6766987" y="1614747"/>
              <a:ext cx="1607779" cy="215299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 txBox="1"/>
            <p:nvPr/>
          </p:nvSpPr>
          <p:spPr>
            <a:xfrm>
              <a:off x="6845472" y="1693232"/>
              <a:ext cx="1450809" cy="1996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Download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and Install </a:t>
              </a:r>
              <a:r>
                <a:rPr lang="en-US" sz="16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Examplify</a:t>
              </a:r>
              <a:endParaRPr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8456610" y="1648333"/>
              <a:ext cx="1607779" cy="2152996"/>
            </a:xfrm>
            <a:prstGeom prst="roundRect">
              <a:avLst>
                <a:gd name="adj" fmla="val 16667"/>
              </a:avLst>
            </a:prstGeom>
            <a:solidFill>
              <a:srgbClr val="FE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 txBox="1"/>
            <p:nvPr/>
          </p:nvSpPr>
          <p:spPr>
            <a:xfrm>
              <a:off x="8535095" y="1726818"/>
              <a:ext cx="1450809" cy="1996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rgbClr val="C55A11"/>
                  </a:solidFill>
                  <a:latin typeface="Calibri"/>
                  <a:ea typeface="Calibri"/>
                  <a:cs typeface="Calibri"/>
                  <a:sym typeface="Calibri"/>
                </a:rPr>
                <a:t>(2 Weeks Before Exam)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rgbClr val="C55A11"/>
                  </a:solidFill>
                  <a:latin typeface="Calibri"/>
                  <a:ea typeface="Calibri"/>
                  <a:cs typeface="Calibri"/>
                  <a:sym typeface="Calibri"/>
                </a:rPr>
                <a:t>Familiarization via Zoom</a:t>
              </a:r>
              <a:endParaRPr sz="16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10146233" y="1614747"/>
              <a:ext cx="1607779" cy="2152996"/>
            </a:xfrm>
            <a:prstGeom prst="roundRect">
              <a:avLst>
                <a:gd name="adj" fmla="val 16667"/>
              </a:avLst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 txBox="1"/>
            <p:nvPr/>
          </p:nvSpPr>
          <p:spPr>
            <a:xfrm>
              <a:off x="10224718" y="1693232"/>
              <a:ext cx="1450809" cy="1996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(1 Day Before Exam)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Download Questions</a:t>
              </a:r>
              <a:endParaRPr sz="1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6c3899c6c7_0_1"/>
          <p:cNvSpPr txBox="1">
            <a:spLocks noGrp="1"/>
          </p:cNvSpPr>
          <p:nvPr>
            <p:ph type="title"/>
          </p:nvPr>
        </p:nvSpPr>
        <p:spPr>
          <a:xfrm>
            <a:off x="516081" y="17808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Minimum System Requirements</a:t>
            </a:r>
            <a:br>
              <a:rPr lang="en-US" b="1"/>
            </a:br>
            <a:r>
              <a:rPr lang="en-US" sz="1300" u="sng">
                <a:solidFill>
                  <a:schemeClr val="hlink"/>
                </a:solidFill>
                <a:hlinkClick r:id="rId3"/>
              </a:rPr>
              <a:t>https://examsoft.com/resources/examplify-minimum-system-requirements/#294</a:t>
            </a:r>
            <a:endParaRPr sz="1300"/>
          </a:p>
        </p:txBody>
      </p:sp>
      <p:sp>
        <p:nvSpPr>
          <p:cNvPr id="157" name="Google Shape;157;g36c3899c6c7_0_1"/>
          <p:cNvSpPr txBox="1">
            <a:spLocks noGrp="1"/>
          </p:cNvSpPr>
          <p:nvPr>
            <p:ph type="body" idx="1"/>
          </p:nvPr>
        </p:nvSpPr>
        <p:spPr>
          <a:xfrm>
            <a:off x="1134461" y="1816100"/>
            <a:ext cx="4549500" cy="29574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/>
              <a:t>Examplify for </a:t>
            </a:r>
            <a:r>
              <a:rPr lang="en-US" b="1" u="sng">
                <a:solidFill>
                  <a:srgbClr val="0070C0"/>
                </a:solidFill>
              </a:rPr>
              <a:t>Windows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Windows 10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Windows 11</a:t>
            </a:r>
            <a:endParaRPr/>
          </a:p>
        </p:txBody>
      </p:sp>
      <p:sp>
        <p:nvSpPr>
          <p:cNvPr id="158" name="Google Shape;158;g36c3899c6c7_0_1"/>
          <p:cNvSpPr txBox="1"/>
          <p:nvPr/>
        </p:nvSpPr>
        <p:spPr>
          <a:xfrm>
            <a:off x="6641568" y="1816100"/>
            <a:ext cx="4416000" cy="2957400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Examplify for </a:t>
            </a:r>
            <a:r>
              <a:rPr lang="en-US" sz="28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Mac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macOS Ventura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Sonoma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Sequoia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36c3899c6c7_0_1"/>
          <p:cNvSpPr txBox="1"/>
          <p:nvPr/>
        </p:nvSpPr>
        <p:spPr>
          <a:xfrm>
            <a:off x="618214" y="5284542"/>
            <a:ext cx="10924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using a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Microsoft Surface Device,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disable “S mode” which is not compatible with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Examplify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6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</a:t>
            </a:r>
            <a:r>
              <a:rPr lang="en-US" sz="16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support.examsoft.com/hc/en-us/articles/11145775442829-Disable-S-Mode-on-Your-Microsoft-Device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630381" y="172625"/>
            <a:ext cx="11014366" cy="105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Step 1: Login </a:t>
            </a:r>
            <a:r>
              <a:rPr lang="en-US" dirty="0" err="1"/>
              <a:t>ExamSoft</a:t>
            </a:r>
            <a:r>
              <a:rPr lang="en-US" dirty="0"/>
              <a:t/>
            </a:r>
            <a:br>
              <a:rPr lang="en-US" dirty="0"/>
            </a:br>
            <a:r>
              <a:rPr lang="en-US" sz="2000" u="sng" dirty="0">
                <a:solidFill>
                  <a:schemeClr val="hlink"/>
                </a:solidFill>
                <a:hlinkClick r:id="rId3"/>
              </a:rPr>
              <a:t>https://</a:t>
            </a:r>
            <a:r>
              <a:rPr lang="en-US" sz="2000" u="sng" dirty="0" smtClean="0">
                <a:solidFill>
                  <a:schemeClr val="hlink"/>
                </a:solidFill>
                <a:hlinkClick r:id="rId3"/>
              </a:rPr>
              <a:t>www.youtube.com/watch?v=HzBVbuwm_A8&amp;t=24s</a:t>
            </a:r>
            <a:endParaRPr dirty="0"/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1285" y="2105899"/>
            <a:ext cx="5772737" cy="463321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 txBox="1"/>
          <p:nvPr/>
        </p:nvSpPr>
        <p:spPr>
          <a:xfrm>
            <a:off x="1048871" y="1559859"/>
            <a:ext cx="796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Locate Institution: HKCEM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878</Words>
  <Application>Microsoft Office PowerPoint</Application>
  <PresentationFormat>Widescreen</PresentationFormat>
  <Paragraphs>170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新細明體</vt:lpstr>
      <vt:lpstr>Arial</vt:lpstr>
      <vt:lpstr>Wingdings</vt:lpstr>
      <vt:lpstr>Office 佈景主題</vt:lpstr>
      <vt:lpstr>Briefing for  HKCEM IEEM Part 1 (SAQ)</vt:lpstr>
      <vt:lpstr>Background</vt:lpstr>
      <vt:lpstr>Softwave</vt:lpstr>
      <vt:lpstr>Features of SAQ online exam</vt:lpstr>
      <vt:lpstr>Overview of SAQ exam by ExamSoft (Examplify)</vt:lpstr>
      <vt:lpstr>Pre-Exam</vt:lpstr>
      <vt:lpstr>Pre-exam Logistics</vt:lpstr>
      <vt:lpstr>Minimum System Requirements https://examsoft.com/resources/examplify-minimum-system-requirements/#294</vt:lpstr>
      <vt:lpstr>Step 1: Login ExamSoft https://www.youtube.com/watch?v=HzBVbuwm_A8&amp;t=24s</vt:lpstr>
      <vt:lpstr>Step 1: Login ExamSoft https://www.youtube.com/watch?v=HzBVbuwm_A8&amp;t=24s</vt:lpstr>
      <vt:lpstr>Step 2: Download Examplify  https://www.youtube.com/watch?v=HzBVbuwm_A8&amp;t=24s</vt:lpstr>
      <vt:lpstr>2 Weeks Before Exam</vt:lpstr>
      <vt:lpstr>Take Exam Practice</vt:lpstr>
      <vt:lpstr>Ready for Exam</vt:lpstr>
      <vt:lpstr>Logistics for Exam</vt:lpstr>
      <vt:lpstr>1 Day Before Exam: Download Questions https://www.youtube.com/watch?v=HzBVbuwm_A8&amp;t=24s</vt:lpstr>
      <vt:lpstr>1 Day Before Exam: Download Questions https://www.youtube.com/watch?v=hjLtp2gaIN0&amp;t=1s</vt:lpstr>
      <vt:lpstr>Onsite IEEM Part 1(SAQ)</vt:lpstr>
      <vt:lpstr>On Exam Date https://www.youtube.com/watch?v=hjLtp2gaIN0&amp;t=1s</vt:lpstr>
      <vt:lpstr>Taking an Exam https://www.youtube.com/watch?v=Is-d1765pBE&amp;t=15s</vt:lpstr>
      <vt:lpstr>Taking an Exam https://www.youtube.com/watch?v=Is-d1765pBE&amp;t=15s</vt:lpstr>
      <vt:lpstr>Taking an Exam https://www.youtube.com/watch?v=Is-d1765pBE&amp;t=15s</vt:lpstr>
      <vt:lpstr>Taking an Exam https://www.youtube.com/watch?v=Is-d1765pBE&amp;t=15s</vt:lpstr>
      <vt:lpstr>Taking an Exam https://www.youtube.com/watch?v=Is-d1765pBE&amp;t=15s</vt:lpstr>
      <vt:lpstr>Contingency</vt:lpstr>
      <vt:lpstr>Summary: Best practice</vt:lpstr>
      <vt:lpstr>Useful Link</vt:lpstr>
      <vt:lpstr>Thank You</vt:lpstr>
      <vt:lpstr>Onsite IEEM Part 1(SAQ)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for  HKCEM IEEM (Part 1)</dc:title>
  <dc:creator>koshing2003@outlook.com</dc:creator>
  <cp:lastModifiedBy>Windows User</cp:lastModifiedBy>
  <cp:revision>15</cp:revision>
  <dcterms:created xsi:type="dcterms:W3CDTF">2025-06-27T06:14:12Z</dcterms:created>
  <dcterms:modified xsi:type="dcterms:W3CDTF">2025-07-02T07:58:26Z</dcterms:modified>
</cp:coreProperties>
</file>