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5143500" cx="9144000"/>
  <p:notesSz cx="6858000" cy="9144000"/>
  <p:embeddedFontLst>
    <p:embeddedFont>
      <p:font typeface="Roboto"/>
      <p:regular r:id="rId65"/>
      <p:bold r:id="rId66"/>
      <p:italic r:id="rId67"/>
      <p:boldItalic r:id="rId68"/>
    </p:embeddedFont>
    <p:embeddedFont>
      <p:font typeface="Average"/>
      <p:regular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CC7B0FB-4731-48BB-A727-88BE079406E4}">
  <a:tblStyle styleId="{BCC7B0FB-4731-48BB-A727-88BE079406E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Roboto-bold.fntdata"/><Relationship Id="rId21" Type="http://schemas.openxmlformats.org/officeDocument/2006/relationships/slide" Target="slides/slide15.xml"/><Relationship Id="rId65" Type="http://schemas.openxmlformats.org/officeDocument/2006/relationships/font" Target="fonts/Roboto-regular.fntdata"/><Relationship Id="rId24" Type="http://schemas.openxmlformats.org/officeDocument/2006/relationships/slide" Target="slides/slide18.xml"/><Relationship Id="rId68" Type="http://schemas.openxmlformats.org/officeDocument/2006/relationships/font" Target="fonts/Roboto-boldItalic.fntdata"/><Relationship Id="rId23" Type="http://schemas.openxmlformats.org/officeDocument/2006/relationships/slide" Target="slides/slide17.xml"/><Relationship Id="rId67" Type="http://schemas.openxmlformats.org/officeDocument/2006/relationships/font" Target="fonts/Roboto-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Average-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knowyourskin.britishskinfoundation.org.uk/condition/sweets-syndrom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1abe0f4594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1abe0f459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1" marL="914400" rtl="0" algn="l">
              <a:lnSpc>
                <a:spcPct val="115000"/>
              </a:lnSpc>
              <a:spcBef>
                <a:spcPts val="0"/>
              </a:spcBef>
              <a:spcAft>
                <a:spcPts val="0"/>
              </a:spcAft>
              <a:buClr>
                <a:schemeClr val="dk1"/>
              </a:buClr>
              <a:buSzPts val="1400"/>
              <a:buFont typeface="Average"/>
              <a:buChar char="○"/>
            </a:pPr>
            <a:r>
              <a:rPr lang="en-GB" sz="1400">
                <a:solidFill>
                  <a:schemeClr val="dk1"/>
                </a:solidFill>
                <a:latin typeface="Average"/>
                <a:ea typeface="Average"/>
                <a:cs typeface="Average"/>
                <a:sym typeface="Average"/>
              </a:rPr>
              <a:t>Relapse rate 6-17% in thailand</a:t>
            </a:r>
            <a:endParaRPr sz="1400">
              <a:solidFill>
                <a:schemeClr val="dk1"/>
              </a:solidFill>
              <a:latin typeface="Average"/>
              <a:ea typeface="Average"/>
              <a:cs typeface="Average"/>
              <a:sym typeface="Average"/>
            </a:endParaRPr>
          </a:p>
          <a:p>
            <a:pPr indent="-317500" lvl="1" marL="914400" rtl="0" algn="l">
              <a:lnSpc>
                <a:spcPct val="115000"/>
              </a:lnSpc>
              <a:spcBef>
                <a:spcPts val="0"/>
              </a:spcBef>
              <a:spcAft>
                <a:spcPts val="0"/>
              </a:spcAft>
              <a:buClr>
                <a:schemeClr val="dk1"/>
              </a:buClr>
              <a:buSzPts val="1400"/>
              <a:buFont typeface="Average"/>
              <a:buChar char="○"/>
            </a:pPr>
            <a:r>
              <a:rPr lang="en-GB" sz="1400">
                <a:solidFill>
                  <a:schemeClr val="dk1"/>
                </a:solidFill>
                <a:latin typeface="Average"/>
                <a:ea typeface="Average"/>
                <a:cs typeface="Average"/>
                <a:sym typeface="Average"/>
              </a:rPr>
              <a:t>Intensive therapy: reduce bacterial load ASAP </a:t>
            </a:r>
            <a:endParaRPr sz="1400">
              <a:solidFill>
                <a:schemeClr val="dk1"/>
              </a:solidFill>
              <a:latin typeface="Average"/>
              <a:ea typeface="Average"/>
              <a:cs typeface="Average"/>
              <a:sym typeface="Average"/>
            </a:endParaRPr>
          </a:p>
          <a:p>
            <a:pPr indent="-317500" lvl="1" marL="914400" rtl="0" algn="l">
              <a:lnSpc>
                <a:spcPct val="115000"/>
              </a:lnSpc>
              <a:spcBef>
                <a:spcPts val="0"/>
              </a:spcBef>
              <a:spcAft>
                <a:spcPts val="0"/>
              </a:spcAft>
              <a:buClr>
                <a:schemeClr val="dk1"/>
              </a:buClr>
              <a:buSzPts val="1400"/>
              <a:buFont typeface="Average"/>
              <a:buChar char="○"/>
            </a:pPr>
            <a:r>
              <a:rPr lang="en-GB" sz="1400">
                <a:solidFill>
                  <a:schemeClr val="dk1"/>
                </a:solidFill>
                <a:latin typeface="Average"/>
                <a:ea typeface="Average"/>
                <a:cs typeface="Average"/>
                <a:sym typeface="Average"/>
              </a:rPr>
              <a:t>IV Ceftazidime (fortum)/ meropenem (esp in CNS), 10-14 days</a:t>
            </a:r>
            <a:endParaRPr sz="1400">
              <a:solidFill>
                <a:schemeClr val="dk1"/>
              </a:solidFill>
              <a:latin typeface="Average"/>
              <a:ea typeface="Average"/>
              <a:cs typeface="Average"/>
              <a:sym typeface="Average"/>
            </a:endParaRPr>
          </a:p>
          <a:p>
            <a:pPr indent="-317500" lvl="1" marL="914400" rtl="0" algn="l">
              <a:lnSpc>
                <a:spcPct val="115000"/>
              </a:lnSpc>
              <a:spcBef>
                <a:spcPts val="0"/>
              </a:spcBef>
              <a:spcAft>
                <a:spcPts val="0"/>
              </a:spcAft>
              <a:buClr>
                <a:schemeClr val="dk1"/>
              </a:buClr>
              <a:buSzPts val="1400"/>
              <a:buFont typeface="Average"/>
              <a:buChar char="○"/>
            </a:pPr>
            <a:r>
              <a:rPr lang="en-GB" sz="1400">
                <a:solidFill>
                  <a:schemeClr val="dk1"/>
                </a:solidFill>
                <a:latin typeface="Average"/>
                <a:ea typeface="Average"/>
                <a:cs typeface="Average"/>
                <a:sym typeface="Average"/>
              </a:rPr>
              <a:t>&gt; 4-8 weeks if severe or complicated eg lung abscess, CNS, bacteremia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fbbe8cc7a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7fbbe8cc7a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Average"/>
              <a:ea typeface="Average"/>
              <a:cs typeface="Average"/>
              <a:sym typeface="Average"/>
            </a:endParaRPr>
          </a:p>
          <a:p>
            <a:pPr indent="0" lvl="0" marL="0" rtl="0" algn="l">
              <a:spcBef>
                <a:spcPts val="0"/>
              </a:spcBef>
              <a:spcAft>
                <a:spcPts val="0"/>
              </a:spcAft>
              <a:buNone/>
            </a:pPr>
            <a:r>
              <a:t/>
            </a:r>
            <a:endParaRPr>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are the red flags of headache?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specific physical signs will you look for?</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are the differential diagnoses?</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She developed loss of consciousness with 4 limbs twitching and uprolling eyeball around 5 minutes while waiting in A&amp;E. What is the most likely diagnosis?</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are the management?</a:t>
            </a:r>
            <a:endParaRPr>
              <a:solidFill>
                <a:schemeClr val="dk1"/>
              </a:solidFill>
              <a:latin typeface="Average"/>
              <a:ea typeface="Average"/>
              <a:cs typeface="Average"/>
              <a:sym typeface="Averag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1abe0f459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1abe0f459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1abe0f459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1abe0f459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chemeClr val="dk1"/>
                </a:solidFill>
                <a:latin typeface="Average"/>
                <a:ea typeface="Average"/>
                <a:cs typeface="Average"/>
                <a:sym typeface="Average"/>
              </a:rPr>
              <a:t>Positional headache </a:t>
            </a:r>
            <a:r>
              <a:rPr lang="en-GB" sz="1800">
                <a:solidFill>
                  <a:schemeClr val="dk1"/>
                </a:solidFill>
                <a:latin typeface="Average"/>
                <a:ea typeface="Average"/>
                <a:cs typeface="Average"/>
                <a:sym typeface="Average"/>
              </a:rPr>
              <a:t>- worse on lying down - raised ICP </a:t>
            </a:r>
            <a:endParaRPr sz="1800">
              <a:solidFill>
                <a:schemeClr val="dk1"/>
              </a:solidFill>
              <a:latin typeface="Average"/>
              <a:ea typeface="Average"/>
              <a:cs typeface="Average"/>
              <a:sym typeface="Average"/>
            </a:endParaRPr>
          </a:p>
          <a:p>
            <a:pPr indent="0" lvl="0" marL="0" rtl="0" algn="l">
              <a:lnSpc>
                <a:spcPct val="115000"/>
              </a:lnSpc>
              <a:spcBef>
                <a:spcPts val="1200"/>
              </a:spcBef>
              <a:spcAft>
                <a:spcPts val="0"/>
              </a:spcAft>
              <a:buClr>
                <a:schemeClr val="dk1"/>
              </a:buClr>
              <a:buSzPts val="1100"/>
              <a:buFont typeface="Arial"/>
              <a:buNone/>
            </a:pPr>
            <a:r>
              <a:rPr lang="en-GB" sz="1800">
                <a:solidFill>
                  <a:schemeClr val="dk1"/>
                </a:solidFill>
                <a:latin typeface="Average"/>
                <a:ea typeface="Average"/>
                <a:cs typeface="Average"/>
                <a:sym typeface="Average"/>
              </a:rPr>
              <a:t>SNNOOP10</a:t>
            </a:r>
            <a:endParaRPr sz="1800">
              <a:solidFill>
                <a:schemeClr val="dk1"/>
              </a:solidFill>
              <a:latin typeface="Average"/>
              <a:ea typeface="Average"/>
              <a:cs typeface="Average"/>
              <a:sym typeface="Average"/>
            </a:endParaRPr>
          </a:p>
          <a:p>
            <a:pPr indent="-342900" lvl="0" marL="457200" rtl="0" algn="l">
              <a:lnSpc>
                <a:spcPct val="115000"/>
              </a:lnSpc>
              <a:spcBef>
                <a:spcPts val="120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Systemic symptoms</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Neoplasm</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Neurological deficits</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Onset abrupt</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Older age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Pattern change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Positional headache </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Precipitated by sneezing</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Papilledema</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Progressive headache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Pregnancy/ puerperium</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Painful eye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Post traumatic</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Pathology of immune system</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Painkiller overuse </a:t>
            </a:r>
            <a:endParaRPr sz="1800">
              <a:solidFill>
                <a:schemeClr val="dk1"/>
              </a:solidFill>
              <a:latin typeface="Average"/>
              <a:ea typeface="Average"/>
              <a:cs typeface="Average"/>
              <a:sym typeface="Average"/>
            </a:endParaRPr>
          </a:p>
          <a:p>
            <a:pPr indent="0" lvl="0" marL="0" rtl="0" algn="l">
              <a:lnSpc>
                <a:spcPct val="115000"/>
              </a:lnSpc>
              <a:spcBef>
                <a:spcPts val="1200"/>
              </a:spcBef>
              <a:spcAft>
                <a:spcPts val="1200"/>
              </a:spcAft>
              <a:buNone/>
            </a:pPr>
            <a:r>
              <a:t/>
            </a:r>
            <a:endParaRPr sz="1800">
              <a:solidFill>
                <a:schemeClr val="dk1"/>
              </a:solidFill>
              <a:latin typeface="Average"/>
              <a:ea typeface="Average"/>
              <a:cs typeface="Average"/>
              <a:sym typeface="Averag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2155834e3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2155834e3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208fc34f3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208fc34f3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1abe0f459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1abe0f459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208fc34f3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208fc34f3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1abe0f459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1abe0f459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208fc34f3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208fc34f3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7fbbe8cc7a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7fbbe8cc7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Interpret the CXR</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Blood culture shows Aerobic, gram-negative (“safety pin” appearance) motile saprophytic bacillus. What organism can it be and is endemic in South East Asia?</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urological manifestation does it associate?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are the choice of antibiotics?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1abe0f459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1abe0f459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208fc34f3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208fc34f3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1abe0f4594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1abe0f4594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1abe0f459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1abe0f459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https://knowyourskin.britishskinfoundation.org.uk/condition/sweets-syndrome/</a:t>
            </a:r>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diagnosis do you suspect?</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How to confirm the diagnosis?</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How will you manage this patient in A&amp;E?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hematological disorder is most frequently associated?</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is the first line treatment?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208fc34f3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208fc34f3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544669018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544669018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208fc34f33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208fc34f33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208fc34f3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208fc34f3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208fc34f33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208fc34f3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2155834e3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2155834e3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1abe0f459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1abe0f459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208fc34f3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208fc34f3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2155834e3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2155834e3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208fc34f33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208fc34f3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2155834e3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2155834e3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208fc34f33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208fc34f33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1abe0f459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1abe0f459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immediate management will you do? </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are the differential diagnoses other than heat stroke? Name 4</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A colleague suggest using succinylcholine as muscle relaxant. Do you agree?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is the temperature target and cooling rate in heat stroke?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Should we use antipyretics such as paracetamol for temperature control in exertional heat stroke?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208fc34f33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208fc34f33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208fc34f33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208fc34f33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208fc34f33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208fc34f33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208fc34f33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208fc34f33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1abe0f459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1abe0f459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208fc34f33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208fc34f33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208fc34f33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3208fc34f33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208fc34f33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208fc34f33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214ea6e0d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214ea6e0d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https://www.nejm.org/doi/full/10.1056/NEJMra1810762</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214ea6e0d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214ea6e0d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https://www.nejm.org/doi/full/10.1056/NEJMra1810762</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214ea6e0d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214ea6e0d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https://www.nejm.org/doi/full/10.1056/NEJMra1810762</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1b41ecca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1b41ecca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Interpret the xray</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is your next immediate step of management?</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are the classification scheme?</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Give 3 complications associated with this injury.</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AutoNum type="arabicPeriod"/>
            </a:pPr>
            <a:r>
              <a:rPr lang="en-GB" sz="1800">
                <a:solidFill>
                  <a:schemeClr val="dk1"/>
                </a:solidFill>
                <a:latin typeface="Average"/>
                <a:ea typeface="Average"/>
                <a:cs typeface="Average"/>
                <a:sym typeface="Average"/>
              </a:rPr>
              <a:t>What are the further management?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1b41ecca1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1b41ecca1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208fc34f33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208fc34f33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208fc34f33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208fc34f33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1abe0f459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1abe0f459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208fc34f3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208fc34f3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208fc34f33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208fc34f33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208fc34f33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208fc34f33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208fc34f33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208fc34f33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208fc34f33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208fc34f33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208fc34f33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208fc34f33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208fc34f33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208fc34f33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208fc34f33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208fc34f33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0e21802ab1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0e21802ab1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1abe0f459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1abe0f459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1abe0f459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1abe0f459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1abe0f4594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1abe0f4594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2155834e3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2155834e3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p:cSld name="TITLE_1">
    <p:spTree>
      <p:nvGrpSpPr>
        <p:cNvPr id="50" name="Shape 50"/>
        <p:cNvGrpSpPr/>
        <p:nvPr/>
      </p:nvGrpSpPr>
      <p:grpSpPr>
        <a:xfrm>
          <a:off x="0" y="0"/>
          <a:ext cx="0" cy="0"/>
          <a:chOff x="0" y="0"/>
          <a:chExt cx="0" cy="0"/>
        </a:xfrm>
      </p:grpSpPr>
      <p:sp>
        <p:nvSpPr>
          <p:cNvPr id="51" name="Google Shape;51;p13"/>
          <p:cNvSpPr txBox="1"/>
          <p:nvPr>
            <p:ph type="ctrTitle"/>
          </p:nvPr>
        </p:nvSpPr>
        <p:spPr>
          <a:xfrm>
            <a:off x="1295550" y="1991813"/>
            <a:ext cx="6552900" cy="1159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52" name="Google Shape;52;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Average"/>
              <a:buNone/>
              <a:defRPr>
                <a:latin typeface="Average"/>
                <a:ea typeface="Average"/>
                <a:cs typeface="Average"/>
                <a:sym typeface="Averag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Font typeface="Average"/>
              <a:buChar char="●"/>
              <a:defRPr>
                <a:solidFill>
                  <a:schemeClr val="dk1"/>
                </a:solidFill>
                <a:latin typeface="Average"/>
                <a:ea typeface="Average"/>
                <a:cs typeface="Average"/>
                <a:sym typeface="Average"/>
              </a:defRPr>
            </a:lvl1pPr>
            <a:lvl2pPr indent="-317500" lvl="1" marL="914400">
              <a:spcBef>
                <a:spcPts val="0"/>
              </a:spcBef>
              <a:spcAft>
                <a:spcPts val="0"/>
              </a:spcAft>
              <a:buClr>
                <a:schemeClr val="dk1"/>
              </a:buClr>
              <a:buSzPts val="1400"/>
              <a:buFont typeface="Average"/>
              <a:buChar char="○"/>
              <a:defRPr>
                <a:solidFill>
                  <a:schemeClr val="dk1"/>
                </a:solidFill>
                <a:latin typeface="Average"/>
                <a:ea typeface="Average"/>
                <a:cs typeface="Average"/>
                <a:sym typeface="Average"/>
              </a:defRPr>
            </a:lvl2pPr>
            <a:lvl3pPr indent="-317500" lvl="2" marL="1371600">
              <a:spcBef>
                <a:spcPts val="0"/>
              </a:spcBef>
              <a:spcAft>
                <a:spcPts val="0"/>
              </a:spcAft>
              <a:buClr>
                <a:schemeClr val="dk1"/>
              </a:buClr>
              <a:buSzPts val="1400"/>
              <a:buFont typeface="Average"/>
              <a:buChar char="■"/>
              <a:defRPr>
                <a:solidFill>
                  <a:schemeClr val="dk1"/>
                </a:solidFill>
                <a:latin typeface="Average"/>
                <a:ea typeface="Average"/>
                <a:cs typeface="Average"/>
                <a:sym typeface="Average"/>
              </a:defRPr>
            </a:lvl3pPr>
            <a:lvl4pPr indent="-317500" lvl="3" marL="1828800">
              <a:spcBef>
                <a:spcPts val="0"/>
              </a:spcBef>
              <a:spcAft>
                <a:spcPts val="0"/>
              </a:spcAft>
              <a:buClr>
                <a:schemeClr val="dk1"/>
              </a:buClr>
              <a:buSzPts val="1400"/>
              <a:buFont typeface="Average"/>
              <a:buChar char="●"/>
              <a:defRPr>
                <a:solidFill>
                  <a:schemeClr val="dk1"/>
                </a:solidFill>
                <a:latin typeface="Average"/>
                <a:ea typeface="Average"/>
                <a:cs typeface="Average"/>
                <a:sym typeface="Average"/>
              </a:defRPr>
            </a:lvl4pPr>
            <a:lvl5pPr indent="-317500" lvl="4" marL="2286000">
              <a:spcBef>
                <a:spcPts val="0"/>
              </a:spcBef>
              <a:spcAft>
                <a:spcPts val="0"/>
              </a:spcAft>
              <a:buClr>
                <a:schemeClr val="dk1"/>
              </a:buClr>
              <a:buSzPts val="1400"/>
              <a:buFont typeface="Average"/>
              <a:buChar char="○"/>
              <a:defRPr>
                <a:solidFill>
                  <a:schemeClr val="dk1"/>
                </a:solidFill>
                <a:latin typeface="Average"/>
                <a:ea typeface="Average"/>
                <a:cs typeface="Average"/>
                <a:sym typeface="Average"/>
              </a:defRPr>
            </a:lvl5pPr>
            <a:lvl6pPr indent="-317500" lvl="5" marL="2743200">
              <a:spcBef>
                <a:spcPts val="0"/>
              </a:spcBef>
              <a:spcAft>
                <a:spcPts val="0"/>
              </a:spcAft>
              <a:buClr>
                <a:schemeClr val="dk1"/>
              </a:buClr>
              <a:buSzPts val="1400"/>
              <a:buFont typeface="Average"/>
              <a:buChar char="■"/>
              <a:defRPr>
                <a:solidFill>
                  <a:schemeClr val="dk1"/>
                </a:solidFill>
                <a:latin typeface="Average"/>
                <a:ea typeface="Average"/>
                <a:cs typeface="Average"/>
                <a:sym typeface="Average"/>
              </a:defRPr>
            </a:lvl6pPr>
            <a:lvl7pPr indent="-317500" lvl="6" marL="3200400">
              <a:spcBef>
                <a:spcPts val="0"/>
              </a:spcBef>
              <a:spcAft>
                <a:spcPts val="0"/>
              </a:spcAft>
              <a:buClr>
                <a:schemeClr val="dk1"/>
              </a:buClr>
              <a:buSzPts val="1400"/>
              <a:buFont typeface="Average"/>
              <a:buChar char="●"/>
              <a:defRPr>
                <a:solidFill>
                  <a:schemeClr val="dk1"/>
                </a:solidFill>
                <a:latin typeface="Average"/>
                <a:ea typeface="Average"/>
                <a:cs typeface="Average"/>
                <a:sym typeface="Average"/>
              </a:defRPr>
            </a:lvl7pPr>
            <a:lvl8pPr indent="-317500" lvl="7" marL="3657600">
              <a:spcBef>
                <a:spcPts val="0"/>
              </a:spcBef>
              <a:spcAft>
                <a:spcPts val="0"/>
              </a:spcAft>
              <a:buClr>
                <a:schemeClr val="dk1"/>
              </a:buClr>
              <a:buSzPts val="1400"/>
              <a:buFont typeface="Average"/>
              <a:buChar char="○"/>
              <a:defRPr>
                <a:solidFill>
                  <a:schemeClr val="dk1"/>
                </a:solidFill>
                <a:latin typeface="Average"/>
                <a:ea typeface="Average"/>
                <a:cs typeface="Average"/>
                <a:sym typeface="Average"/>
              </a:defRPr>
            </a:lvl8pPr>
            <a:lvl9pPr indent="-317500" lvl="8" marL="4114800">
              <a:spcBef>
                <a:spcPts val="0"/>
              </a:spcBef>
              <a:spcAft>
                <a:spcPts val="0"/>
              </a:spcAft>
              <a:buClr>
                <a:schemeClr val="dk1"/>
              </a:buClr>
              <a:buSzPts val="1400"/>
              <a:buFont typeface="Average"/>
              <a:buChar char="■"/>
              <a:defRPr>
                <a:solidFill>
                  <a:schemeClr val="dk1"/>
                </a:solidFill>
                <a:latin typeface="Average"/>
                <a:ea typeface="Average"/>
                <a:cs typeface="Average"/>
                <a:sym typeface="Average"/>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hyperlink" Target="https://www.nejm.org/doi/full/10.1056/NEJMicm191102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7.pn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5.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JCM OSCE 6/2025</a:t>
            </a:r>
            <a:endParaRPr/>
          </a:p>
        </p:txBody>
      </p:sp>
      <p:sp>
        <p:nvSpPr>
          <p:cNvPr id="58" name="Google Shape;58;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GB"/>
              <a:t>TMH A&amp;E</a:t>
            </a:r>
            <a:endParaRPr/>
          </a:p>
          <a:p>
            <a:pPr indent="0" lvl="0" marL="0" rtl="0" algn="ctr">
              <a:spcBef>
                <a:spcPts val="0"/>
              </a:spcBef>
              <a:spcAft>
                <a:spcPts val="0"/>
              </a:spcAft>
              <a:buNone/>
            </a:pPr>
            <a:r>
              <a:rPr lang="en-GB"/>
              <a:t>Dr. Nelson Leung</a:t>
            </a:r>
            <a:endParaRPr/>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 </a:t>
            </a:r>
            <a:r>
              <a:rPr lang="en-GB"/>
              <a:t>What are the choice of antibiotics?</a:t>
            </a:r>
            <a:endParaRPr/>
          </a:p>
        </p:txBody>
      </p:sp>
      <p:sp>
        <p:nvSpPr>
          <p:cNvPr id="127" name="Google Shape;127;p23"/>
          <p:cNvSpPr txBox="1"/>
          <p:nvPr>
            <p:ph idx="1" type="body"/>
          </p:nvPr>
        </p:nvSpPr>
        <p:spPr>
          <a:xfrm>
            <a:off x="311700" y="1152475"/>
            <a:ext cx="6334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IV Ceftazidime</a:t>
            </a:r>
            <a:endParaRPr/>
          </a:p>
          <a:p>
            <a:pPr indent="-342900" lvl="0" marL="457200" rtl="0" algn="l">
              <a:spcBef>
                <a:spcPts val="0"/>
              </a:spcBef>
              <a:spcAft>
                <a:spcPts val="0"/>
              </a:spcAft>
              <a:buSzPts val="1800"/>
              <a:buChar char="●"/>
            </a:pPr>
            <a:r>
              <a:rPr lang="en-GB"/>
              <a:t>IV Meropenem (especially in CNS)</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GB"/>
              <a:t>Intrinsically resistant to penicillin, ampicillin, 1st and 2nd cephalosporins</a:t>
            </a:r>
            <a:endParaRPr/>
          </a:p>
        </p:txBody>
      </p:sp>
      <p:sp>
        <p:nvSpPr>
          <p:cNvPr id="128" name="Google Shape;12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Case 2</a:t>
            </a:r>
            <a:endParaRPr/>
          </a:p>
        </p:txBody>
      </p:sp>
      <p:sp>
        <p:nvSpPr>
          <p:cNvPr id="134" name="Google Shape;134;p24"/>
          <p:cNvSpPr txBox="1"/>
          <p:nvPr>
            <p:ph idx="1" type="body"/>
          </p:nvPr>
        </p:nvSpPr>
        <p:spPr>
          <a:xfrm>
            <a:off x="311700" y="1152475"/>
            <a:ext cx="49026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31/F, GPH, </a:t>
            </a:r>
            <a:r>
              <a:rPr lang="en-GB"/>
              <a:t>℅ headache x 3/7, insomnia, vomited undigested food x 3 times yesterday</a:t>
            </a:r>
            <a:endParaRPr/>
          </a:p>
          <a:p>
            <a:pPr indent="0" lvl="0" marL="0" rtl="0" algn="l">
              <a:spcBef>
                <a:spcPts val="1200"/>
              </a:spcBef>
              <a:spcAft>
                <a:spcPts val="0"/>
              </a:spcAft>
              <a:buNone/>
            </a:pPr>
            <a:r>
              <a:rPr lang="en-GB"/>
              <a:t>Discharged from O&amp;G yesterday after delivery </a:t>
            </a:r>
            <a:endParaRPr/>
          </a:p>
          <a:p>
            <a:pPr indent="0" lvl="0" marL="0" rtl="0" algn="l">
              <a:spcBef>
                <a:spcPts val="1200"/>
              </a:spcBef>
              <a:spcAft>
                <a:spcPts val="0"/>
              </a:spcAft>
              <a:buNone/>
            </a:pPr>
            <a:r>
              <a:rPr lang="en-GB"/>
              <a:t>Now </a:t>
            </a:r>
            <a:r>
              <a:rPr b="1" lang="en-GB">
                <a:solidFill>
                  <a:srgbClr val="FF9900"/>
                </a:solidFill>
              </a:rPr>
              <a:t>Postpartum</a:t>
            </a:r>
            <a:r>
              <a:rPr lang="en-GB"/>
              <a:t> Day 4</a:t>
            </a:r>
            <a:endParaRPr/>
          </a:p>
          <a:p>
            <a:pPr indent="0" lvl="0" marL="0" rtl="0" algn="l">
              <a:spcBef>
                <a:spcPts val="1200"/>
              </a:spcBef>
              <a:spcAft>
                <a:spcPts val="0"/>
              </a:spcAft>
              <a:buNone/>
            </a:pPr>
            <a:r>
              <a:rPr lang="en-GB"/>
              <a:t>Vitals:</a:t>
            </a:r>
            <a:endParaRPr/>
          </a:p>
          <a:p>
            <a:pPr indent="-342900" lvl="0" marL="457200" rtl="0" algn="l">
              <a:spcBef>
                <a:spcPts val="1200"/>
              </a:spcBef>
              <a:spcAft>
                <a:spcPts val="0"/>
              </a:spcAft>
              <a:buSzPts val="1800"/>
              <a:buChar char="●"/>
            </a:pPr>
            <a:r>
              <a:rPr lang="en-GB"/>
              <a:t>BP 165/86 P66 temp 37.3C SpO2 99% RA </a:t>
            </a:r>
            <a:endParaRPr/>
          </a:p>
        </p:txBody>
      </p:sp>
      <p:sp>
        <p:nvSpPr>
          <p:cNvPr id="135" name="Google Shape;13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36" name="Google Shape;136;p24"/>
          <p:cNvPicPr preferRelativeResize="0"/>
          <p:nvPr/>
        </p:nvPicPr>
        <p:blipFill>
          <a:blip r:embed="rId3">
            <a:alphaModFix/>
          </a:blip>
          <a:stretch>
            <a:fillRect/>
          </a:stretch>
        </p:blipFill>
        <p:spPr>
          <a:xfrm>
            <a:off x="5362850" y="1262498"/>
            <a:ext cx="3385600" cy="22581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ph type="title"/>
          </p:nvPr>
        </p:nvSpPr>
        <p:spPr>
          <a:xfrm>
            <a:off x="162175" y="848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Q1. What are the red flags of headache?</a:t>
            </a:r>
            <a:endParaRPr/>
          </a:p>
        </p:txBody>
      </p:sp>
      <p:sp>
        <p:nvSpPr>
          <p:cNvPr id="142" name="Google Shape;14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Q1. What are the red flags of headache?</a:t>
            </a:r>
            <a:endParaRPr/>
          </a:p>
        </p:txBody>
      </p:sp>
      <p:sp>
        <p:nvSpPr>
          <p:cNvPr id="148" name="Google Shape;148;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49" name="Google Shape;149;p26"/>
          <p:cNvPicPr preferRelativeResize="0"/>
          <p:nvPr/>
        </p:nvPicPr>
        <p:blipFill>
          <a:blip r:embed="rId3">
            <a:alphaModFix/>
          </a:blip>
          <a:stretch>
            <a:fillRect/>
          </a:stretch>
        </p:blipFill>
        <p:spPr>
          <a:xfrm>
            <a:off x="1405250" y="1017726"/>
            <a:ext cx="2592024" cy="3946551"/>
          </a:xfrm>
          <a:prstGeom prst="rect">
            <a:avLst/>
          </a:prstGeom>
          <a:noFill/>
          <a:ln>
            <a:noFill/>
          </a:ln>
        </p:spPr>
      </p:pic>
      <p:sp>
        <p:nvSpPr>
          <p:cNvPr id="150" name="Google Shape;150;p26"/>
          <p:cNvSpPr/>
          <p:nvPr/>
        </p:nvSpPr>
        <p:spPr>
          <a:xfrm>
            <a:off x="6526575" y="1652200"/>
            <a:ext cx="2305800" cy="16374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latin typeface="Average"/>
                <a:ea typeface="Average"/>
                <a:cs typeface="Average"/>
                <a:sym typeface="Average"/>
              </a:rPr>
              <a:t>What does a positional headache indicate?</a:t>
            </a:r>
            <a:endParaRPr sz="1800">
              <a:latin typeface="Average"/>
              <a:ea typeface="Average"/>
              <a:cs typeface="Average"/>
              <a:sym typeface="Average"/>
            </a:endParaRPr>
          </a:p>
        </p:txBody>
      </p:sp>
      <p:sp>
        <p:nvSpPr>
          <p:cNvPr id="151" name="Google Shape;151;p26"/>
          <p:cNvSpPr/>
          <p:nvPr/>
        </p:nvSpPr>
        <p:spPr>
          <a:xfrm>
            <a:off x="726700" y="3746600"/>
            <a:ext cx="565200" cy="315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Positional headache </a:t>
            </a:r>
            <a:endParaRPr/>
          </a:p>
        </p:txBody>
      </p:sp>
      <p:sp>
        <p:nvSpPr>
          <p:cNvPr id="157" name="Google Shape;157;p27"/>
          <p:cNvSpPr txBox="1"/>
          <p:nvPr>
            <p:ph idx="1" type="body"/>
          </p:nvPr>
        </p:nvSpPr>
        <p:spPr>
          <a:xfrm>
            <a:off x="311700" y="1152475"/>
            <a:ext cx="6588900" cy="37161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GB" sz="2200"/>
              <a:t>May signal altered intracranial pressure </a:t>
            </a:r>
            <a:endParaRPr sz="2200"/>
          </a:p>
          <a:p>
            <a:pPr indent="-368300" lvl="0" marL="457200" rtl="0" algn="l">
              <a:spcBef>
                <a:spcPts val="0"/>
              </a:spcBef>
              <a:spcAft>
                <a:spcPts val="0"/>
              </a:spcAft>
              <a:buSzPts val="2200"/>
              <a:buChar char="●"/>
            </a:pPr>
            <a:r>
              <a:rPr lang="en-GB" sz="2200"/>
              <a:t>Improvement with Lying Down, Worsens When Upright</a:t>
            </a:r>
            <a:endParaRPr sz="2200"/>
          </a:p>
          <a:p>
            <a:pPr indent="-368300" lvl="1" marL="914400" rtl="0" algn="l">
              <a:spcBef>
                <a:spcPts val="0"/>
              </a:spcBef>
              <a:spcAft>
                <a:spcPts val="0"/>
              </a:spcAft>
              <a:buSzPts val="2200"/>
              <a:buChar char="○"/>
            </a:pPr>
            <a:r>
              <a:rPr lang="en-GB" sz="2200"/>
              <a:t>May indicate </a:t>
            </a:r>
            <a:r>
              <a:rPr lang="en-GB" sz="2200"/>
              <a:t>conditions such as spontaneous intracranial hypotension </a:t>
            </a:r>
            <a:endParaRPr sz="2200"/>
          </a:p>
          <a:p>
            <a:pPr indent="-368300" lvl="0" marL="457200" rtl="0" algn="l">
              <a:spcBef>
                <a:spcPts val="0"/>
              </a:spcBef>
              <a:spcAft>
                <a:spcPts val="0"/>
              </a:spcAft>
              <a:buSzPts val="2200"/>
              <a:buChar char="●"/>
            </a:pPr>
            <a:r>
              <a:rPr lang="en-GB" sz="2200"/>
              <a:t>Morning Headaches That Improve Upon Standing</a:t>
            </a:r>
            <a:endParaRPr sz="2200"/>
          </a:p>
          <a:p>
            <a:pPr indent="-368300" lvl="1" marL="914400" rtl="0" algn="l">
              <a:spcBef>
                <a:spcPts val="0"/>
              </a:spcBef>
              <a:spcAft>
                <a:spcPts val="0"/>
              </a:spcAft>
              <a:buSzPts val="2200"/>
              <a:buChar char="○"/>
            </a:pPr>
            <a:r>
              <a:rPr lang="en-GB" sz="2200"/>
              <a:t>May indicate elevated intracranial pressure.</a:t>
            </a:r>
            <a:endParaRPr sz="2200"/>
          </a:p>
        </p:txBody>
      </p:sp>
      <p:sp>
        <p:nvSpPr>
          <p:cNvPr id="158" name="Google Shape;15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159" name="Google Shape;159;p27"/>
          <p:cNvSpPr txBox="1"/>
          <p:nvPr/>
        </p:nvSpPr>
        <p:spPr>
          <a:xfrm>
            <a:off x="5553825" y="444122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t>Uptodate: </a:t>
            </a:r>
            <a:endParaRPr sz="700"/>
          </a:p>
          <a:p>
            <a:pPr indent="0" lvl="0" marL="0" rtl="0" algn="l">
              <a:spcBef>
                <a:spcPts val="0"/>
              </a:spcBef>
              <a:spcAft>
                <a:spcPts val="0"/>
              </a:spcAft>
              <a:buNone/>
            </a:pPr>
            <a:r>
              <a:rPr lang="en-GB" sz="700"/>
              <a:t>https://www.uptodate.com/contents/evaluation-of-headache-in-adults?search=positional%20headache&amp;source=search_result&amp;selectedTitle=1%7E150&amp;usage_type=default&amp;display_rank=1</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8"/>
          <p:cNvSpPr txBox="1"/>
          <p:nvPr>
            <p:ph type="title"/>
          </p:nvPr>
        </p:nvSpPr>
        <p:spPr>
          <a:xfrm>
            <a:off x="214525" y="1267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a:t>
            </a:r>
            <a:r>
              <a:rPr lang="en-GB"/>
              <a:t>What specific physical signs will you look for?</a:t>
            </a:r>
            <a:endParaRPr/>
          </a:p>
        </p:txBody>
      </p:sp>
      <p:sp>
        <p:nvSpPr>
          <p:cNvPr id="165" name="Google Shape;165;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What specific physical signs will you look for?</a:t>
            </a:r>
            <a:endParaRPr/>
          </a:p>
        </p:txBody>
      </p:sp>
      <p:sp>
        <p:nvSpPr>
          <p:cNvPr id="171" name="Google Shape;171;p29"/>
          <p:cNvSpPr txBox="1"/>
          <p:nvPr>
            <p:ph idx="1" type="body"/>
          </p:nvPr>
        </p:nvSpPr>
        <p:spPr>
          <a:xfrm>
            <a:off x="468750" y="975800"/>
            <a:ext cx="53274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GB" sz="2200"/>
              <a:t>General: </a:t>
            </a:r>
            <a:endParaRPr sz="2200"/>
          </a:p>
          <a:p>
            <a:pPr indent="-342900" lvl="1" marL="914400" rtl="0" algn="l">
              <a:spcBef>
                <a:spcPts val="0"/>
              </a:spcBef>
              <a:spcAft>
                <a:spcPts val="0"/>
              </a:spcAft>
              <a:buSzPts val="1800"/>
              <a:buChar char="○"/>
            </a:pPr>
            <a:r>
              <a:rPr lang="en-GB" sz="1800"/>
              <a:t>Generalized edema </a:t>
            </a:r>
            <a:endParaRPr sz="1800"/>
          </a:p>
          <a:p>
            <a:pPr indent="-368300" lvl="0" marL="457200" rtl="0" algn="l">
              <a:spcBef>
                <a:spcPts val="0"/>
              </a:spcBef>
              <a:spcAft>
                <a:spcPts val="0"/>
              </a:spcAft>
              <a:buSzPts val="2200"/>
              <a:buChar char="●"/>
            </a:pPr>
            <a:r>
              <a:rPr lang="en-GB" sz="2200"/>
              <a:t>Neurological examination</a:t>
            </a:r>
            <a:endParaRPr sz="2200"/>
          </a:p>
          <a:p>
            <a:pPr indent="-342900" lvl="1" marL="914400" rtl="0" algn="l">
              <a:spcBef>
                <a:spcPts val="0"/>
              </a:spcBef>
              <a:spcAft>
                <a:spcPts val="0"/>
              </a:spcAft>
              <a:buSzPts val="1800"/>
              <a:buChar char="○"/>
            </a:pPr>
            <a:r>
              <a:rPr lang="en-GB" sz="1800"/>
              <a:t>Central nervous system</a:t>
            </a:r>
            <a:endParaRPr sz="1800"/>
          </a:p>
          <a:p>
            <a:pPr indent="-342900" lvl="2" marL="1371600" rtl="0" algn="l">
              <a:spcBef>
                <a:spcPts val="0"/>
              </a:spcBef>
              <a:spcAft>
                <a:spcPts val="0"/>
              </a:spcAft>
              <a:buSzPts val="1800"/>
              <a:buChar char="■"/>
            </a:pPr>
            <a:r>
              <a:rPr lang="en-GB" sz="1800"/>
              <a:t>visual field/ visual acuity</a:t>
            </a:r>
            <a:endParaRPr sz="1800"/>
          </a:p>
          <a:p>
            <a:pPr indent="-342900" lvl="2" marL="1371600" rtl="0" algn="l">
              <a:spcBef>
                <a:spcPts val="0"/>
              </a:spcBef>
              <a:spcAft>
                <a:spcPts val="0"/>
              </a:spcAft>
              <a:buSzPts val="1800"/>
              <a:buChar char="■"/>
            </a:pPr>
            <a:r>
              <a:rPr lang="en-GB" sz="1800"/>
              <a:t>papilloedema </a:t>
            </a:r>
            <a:endParaRPr sz="1800"/>
          </a:p>
          <a:p>
            <a:pPr indent="-342900" lvl="1" marL="914400" rtl="0" algn="l">
              <a:spcBef>
                <a:spcPts val="0"/>
              </a:spcBef>
              <a:spcAft>
                <a:spcPts val="0"/>
              </a:spcAft>
              <a:buSzPts val="1800"/>
              <a:buChar char="○"/>
            </a:pPr>
            <a:r>
              <a:rPr lang="en-GB" sz="1800"/>
              <a:t>Peripheral nervous system</a:t>
            </a:r>
            <a:endParaRPr sz="1800"/>
          </a:p>
          <a:p>
            <a:pPr indent="-342900" lvl="2" marL="1371600" rtl="0" algn="l">
              <a:spcBef>
                <a:spcPts val="0"/>
              </a:spcBef>
              <a:spcAft>
                <a:spcPts val="0"/>
              </a:spcAft>
              <a:buSzPts val="1800"/>
              <a:buChar char="■"/>
            </a:pPr>
            <a:r>
              <a:rPr lang="en-GB" sz="1800"/>
              <a:t>hyperreflexia</a:t>
            </a:r>
            <a:endParaRPr sz="1800"/>
          </a:p>
          <a:p>
            <a:pPr indent="-368300" lvl="0" marL="457200" rtl="0" algn="l">
              <a:spcBef>
                <a:spcPts val="0"/>
              </a:spcBef>
              <a:spcAft>
                <a:spcPts val="0"/>
              </a:spcAft>
              <a:buSzPts val="2200"/>
              <a:buChar char="●"/>
            </a:pPr>
            <a:r>
              <a:rPr lang="en-GB" sz="2200"/>
              <a:t>Abdominal examination </a:t>
            </a:r>
            <a:endParaRPr sz="2200"/>
          </a:p>
          <a:p>
            <a:pPr indent="-342900" lvl="1" marL="914400" rtl="0" algn="l">
              <a:spcBef>
                <a:spcPts val="0"/>
              </a:spcBef>
              <a:spcAft>
                <a:spcPts val="0"/>
              </a:spcAft>
              <a:buSzPts val="1800"/>
              <a:buChar char="○"/>
            </a:pPr>
            <a:r>
              <a:rPr lang="en-GB" sz="1800"/>
              <a:t>Epigastric tenderness </a:t>
            </a:r>
            <a:endParaRPr sz="1800"/>
          </a:p>
        </p:txBody>
      </p:sp>
      <p:sp>
        <p:nvSpPr>
          <p:cNvPr id="172" name="Google Shape;17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ph type="title"/>
          </p:nvPr>
        </p:nvSpPr>
        <p:spPr>
          <a:xfrm>
            <a:off x="214525" y="1267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What are the differential diagnoses?</a:t>
            </a:r>
            <a:endParaRPr/>
          </a:p>
        </p:txBody>
      </p:sp>
      <p:sp>
        <p:nvSpPr>
          <p:cNvPr id="178" name="Google Shape;178;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What are the differential diagnoses?</a:t>
            </a:r>
            <a:endParaRPr/>
          </a:p>
        </p:txBody>
      </p:sp>
      <p:sp>
        <p:nvSpPr>
          <p:cNvPr id="184" name="Google Shape;184;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GB"/>
              <a:t>V: SAH</a:t>
            </a:r>
            <a:endParaRPr/>
          </a:p>
          <a:p>
            <a:pPr indent="-342900" lvl="0" marL="457200" rtl="0" algn="l">
              <a:spcBef>
                <a:spcPts val="0"/>
              </a:spcBef>
              <a:spcAft>
                <a:spcPts val="0"/>
              </a:spcAft>
              <a:buSzPts val="1800"/>
              <a:buChar char="●"/>
            </a:pPr>
            <a:r>
              <a:rPr lang="en-GB"/>
              <a:t>I: </a:t>
            </a:r>
            <a:r>
              <a:rPr lang="en-GB"/>
              <a:t>Infective causes: GE, meningitis </a:t>
            </a:r>
            <a:endParaRPr/>
          </a:p>
          <a:p>
            <a:pPr indent="-342900" lvl="0" marL="457200" rtl="0" algn="l">
              <a:spcBef>
                <a:spcPts val="0"/>
              </a:spcBef>
              <a:spcAft>
                <a:spcPts val="0"/>
              </a:spcAft>
              <a:buSzPts val="1800"/>
              <a:buChar char="●"/>
            </a:pPr>
            <a:r>
              <a:rPr lang="en-GB"/>
              <a:t>T: TBI </a:t>
            </a:r>
            <a:endParaRPr/>
          </a:p>
          <a:p>
            <a:pPr indent="-342900" lvl="0" marL="457200" rtl="0" algn="l">
              <a:spcBef>
                <a:spcPts val="0"/>
              </a:spcBef>
              <a:spcAft>
                <a:spcPts val="0"/>
              </a:spcAft>
              <a:buSzPts val="1800"/>
              <a:buChar char="●"/>
            </a:pPr>
            <a:r>
              <a:rPr lang="en-GB"/>
              <a:t>A: giant cell arteritis, cerebral lupus</a:t>
            </a:r>
            <a:endParaRPr/>
          </a:p>
          <a:p>
            <a:pPr indent="-342900" lvl="0" marL="457200" rtl="0" algn="l">
              <a:spcBef>
                <a:spcPts val="0"/>
              </a:spcBef>
              <a:spcAft>
                <a:spcPts val="0"/>
              </a:spcAft>
              <a:buSzPts val="1800"/>
              <a:buChar char="●"/>
            </a:pPr>
            <a:r>
              <a:rPr lang="en-GB"/>
              <a:t>M: hyponatremia, hypoglycemia</a:t>
            </a:r>
            <a:endParaRPr/>
          </a:p>
          <a:p>
            <a:pPr indent="-342900" lvl="0" marL="457200" rtl="0" algn="l">
              <a:spcBef>
                <a:spcPts val="0"/>
              </a:spcBef>
              <a:spcAft>
                <a:spcPts val="0"/>
              </a:spcAft>
              <a:buSzPts val="1800"/>
              <a:buChar char="●"/>
            </a:pPr>
            <a:r>
              <a:rPr lang="en-GB"/>
              <a:t>I: Primary headache</a:t>
            </a:r>
            <a:endParaRPr/>
          </a:p>
          <a:p>
            <a:pPr indent="-342900" lvl="0" marL="457200" rtl="0" algn="l">
              <a:spcBef>
                <a:spcPts val="0"/>
              </a:spcBef>
              <a:spcAft>
                <a:spcPts val="0"/>
              </a:spcAft>
              <a:buSzPts val="1800"/>
              <a:buChar char="●"/>
            </a:pPr>
            <a:r>
              <a:rPr lang="en-GB"/>
              <a:t>N: Brain tumor </a:t>
            </a:r>
            <a:endParaRPr/>
          </a:p>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GB"/>
              <a:t>OG: pre-eclampsia </a:t>
            </a:r>
            <a:endParaRPr/>
          </a:p>
          <a:p>
            <a:pPr indent="-342900" lvl="0" marL="457200" rtl="0" algn="l">
              <a:spcBef>
                <a:spcPts val="0"/>
              </a:spcBef>
              <a:spcAft>
                <a:spcPts val="0"/>
              </a:spcAft>
              <a:buSzPts val="1800"/>
              <a:buChar char="●"/>
            </a:pPr>
            <a:r>
              <a:rPr lang="en-GB"/>
              <a:t>Psy: panic attack </a:t>
            </a:r>
            <a:endParaRPr/>
          </a:p>
        </p:txBody>
      </p:sp>
      <p:sp>
        <p:nvSpPr>
          <p:cNvPr id="185" name="Google Shape;185;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86" name="Google Shape;186;p31"/>
          <p:cNvPicPr preferRelativeResize="0"/>
          <p:nvPr/>
        </p:nvPicPr>
        <p:blipFill>
          <a:blip r:embed="rId3">
            <a:alphaModFix/>
          </a:blip>
          <a:stretch>
            <a:fillRect/>
          </a:stretch>
        </p:blipFill>
        <p:spPr>
          <a:xfrm>
            <a:off x="6455951" y="1330701"/>
            <a:ext cx="2054199" cy="2054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a:t>
            </a:r>
            <a:endParaRPr/>
          </a:p>
        </p:txBody>
      </p:sp>
      <p:sp>
        <p:nvSpPr>
          <p:cNvPr id="192" name="Google Shape;192;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Developed loss of consciousness with 4 limbs twitching and uprolling eyeball around 5 minutes while waiting in A&amp;E</a:t>
            </a:r>
            <a:endParaRPr/>
          </a:p>
          <a:p>
            <a:pPr indent="0" lvl="0" marL="0" rtl="0" algn="l">
              <a:spcBef>
                <a:spcPts val="1200"/>
              </a:spcBef>
              <a:spcAft>
                <a:spcPts val="0"/>
              </a:spcAft>
              <a:buNone/>
            </a:pPr>
            <a:r>
              <a:rPr lang="en-GB"/>
              <a:t>What is the most likely diagnosis?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93" name="Google Shape;19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Case 1</a:t>
            </a:r>
            <a:endParaRPr/>
          </a:p>
        </p:txBody>
      </p:sp>
      <p:sp>
        <p:nvSpPr>
          <p:cNvPr id="65" name="Google Shape;65;p15"/>
          <p:cNvSpPr txBox="1"/>
          <p:nvPr>
            <p:ph idx="1" type="body"/>
          </p:nvPr>
        </p:nvSpPr>
        <p:spPr>
          <a:xfrm>
            <a:off x="311700" y="1152475"/>
            <a:ext cx="3826200" cy="363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A healthy man, aged 30 years, stayed in Thailand for 1 month and recently came back to Hong Kong. </a:t>
            </a:r>
            <a:endParaRPr/>
          </a:p>
          <a:p>
            <a:pPr indent="0" lvl="0" marL="0" rtl="0" algn="l">
              <a:spcBef>
                <a:spcPts val="1200"/>
              </a:spcBef>
              <a:spcAft>
                <a:spcPts val="1200"/>
              </a:spcAft>
              <a:buNone/>
            </a:pPr>
            <a:r>
              <a:rPr lang="en-GB"/>
              <a:t>He complained of persistent low grade fever, a productive cough for 1 week and three-week history of malaise.</a:t>
            </a:r>
            <a:endParaRPr/>
          </a:p>
        </p:txBody>
      </p:sp>
      <p:sp>
        <p:nvSpPr>
          <p:cNvPr id="66" name="Google Shape;66;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67" name="Google Shape;67;p15"/>
          <p:cNvPicPr preferRelativeResize="0"/>
          <p:nvPr/>
        </p:nvPicPr>
        <p:blipFill>
          <a:blip r:embed="rId3">
            <a:alphaModFix/>
          </a:blip>
          <a:stretch>
            <a:fillRect/>
          </a:stretch>
        </p:blipFill>
        <p:spPr>
          <a:xfrm>
            <a:off x="4447525" y="662001"/>
            <a:ext cx="3715300" cy="4126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a:t>
            </a:r>
            <a:endParaRPr/>
          </a:p>
        </p:txBody>
      </p:sp>
      <p:sp>
        <p:nvSpPr>
          <p:cNvPr id="199" name="Google Shape;199;p33"/>
          <p:cNvSpPr txBox="1"/>
          <p:nvPr>
            <p:ph idx="1" type="body"/>
          </p:nvPr>
        </p:nvSpPr>
        <p:spPr>
          <a:xfrm>
            <a:off x="311700" y="1152475"/>
            <a:ext cx="4008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Developed loss of consciousness with 4 limbs twitching and uprolling eyeball around 5 minutes while waiting in A&amp;E. What is the most likely diagnosis?</a:t>
            </a:r>
            <a:endParaRPr/>
          </a:p>
          <a:p>
            <a:pPr indent="-342900" lvl="0" marL="457200" rtl="0" algn="l">
              <a:spcBef>
                <a:spcPts val="1200"/>
              </a:spcBef>
              <a:spcAft>
                <a:spcPts val="0"/>
              </a:spcAft>
              <a:buClr>
                <a:srgbClr val="CC0000"/>
              </a:buClr>
              <a:buSzPts val="1800"/>
              <a:buChar char="●"/>
            </a:pPr>
            <a:r>
              <a:rPr lang="en-GB">
                <a:solidFill>
                  <a:srgbClr val="CC0000"/>
                </a:solidFill>
              </a:rPr>
              <a:t>Postpartum eclampsia</a:t>
            </a:r>
            <a:endParaRPr>
              <a:solidFill>
                <a:srgbClr val="CC0000"/>
              </a:solidFill>
            </a:endParaRPr>
          </a:p>
          <a:p>
            <a:pPr indent="-342900" lvl="0" marL="457200" rtl="0" algn="l">
              <a:spcBef>
                <a:spcPts val="0"/>
              </a:spcBef>
              <a:spcAft>
                <a:spcPts val="0"/>
              </a:spcAft>
              <a:buSzPts val="1800"/>
              <a:buChar char="●"/>
            </a:pPr>
            <a:r>
              <a:rPr lang="en-GB"/>
              <a:t>Postpartum preeclampsia should be considered in women with new-onset hypertension </a:t>
            </a:r>
            <a:r>
              <a:rPr lang="en-GB">
                <a:solidFill>
                  <a:srgbClr val="CC0000"/>
                </a:solidFill>
              </a:rPr>
              <a:t>48 hours to 6 weeks after delivery.</a:t>
            </a:r>
            <a:endParaRPr>
              <a:solidFill>
                <a:srgbClr val="CC0000"/>
              </a:solidFill>
            </a:endParaRPr>
          </a:p>
        </p:txBody>
      </p:sp>
      <p:sp>
        <p:nvSpPr>
          <p:cNvPr id="200" name="Google Shape;20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01" name="Google Shape;201;p33"/>
          <p:cNvPicPr preferRelativeResize="0"/>
          <p:nvPr/>
        </p:nvPicPr>
        <p:blipFill>
          <a:blip r:embed="rId3">
            <a:alphaModFix/>
          </a:blip>
          <a:stretch>
            <a:fillRect/>
          </a:stretch>
        </p:blipFill>
        <p:spPr>
          <a:xfrm>
            <a:off x="4244200" y="1218675"/>
            <a:ext cx="4899800" cy="2706149"/>
          </a:xfrm>
          <a:prstGeom prst="rect">
            <a:avLst/>
          </a:prstGeom>
          <a:noFill/>
          <a:ln>
            <a:noFill/>
          </a:ln>
        </p:spPr>
      </p:pic>
      <p:sp>
        <p:nvSpPr>
          <p:cNvPr id="202" name="Google Shape;202;p33"/>
          <p:cNvSpPr txBox="1"/>
          <p:nvPr/>
        </p:nvSpPr>
        <p:spPr>
          <a:xfrm>
            <a:off x="5657850" y="4379725"/>
            <a:ext cx="3000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rgbClr val="222222"/>
                </a:solidFill>
                <a:highlight>
                  <a:srgbClr val="FFFFFF"/>
                </a:highlight>
              </a:rPr>
              <a:t>Hauspurg A, Jeyabalan A. Postpartum preeclampsia or eclampsia: defining its place and management among the hypertensive disorders of pregnancy. American journal of obstetrics and gynecology. 2022 Feb 1;226(2):S1211-21.</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4"/>
          <p:cNvSpPr txBox="1"/>
          <p:nvPr>
            <p:ph type="title"/>
          </p:nvPr>
        </p:nvSpPr>
        <p:spPr>
          <a:xfrm>
            <a:off x="364050" y="1312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Q5. What are the management?</a:t>
            </a:r>
            <a:endParaRPr/>
          </a:p>
        </p:txBody>
      </p:sp>
      <p:sp>
        <p:nvSpPr>
          <p:cNvPr id="208" name="Google Shape;20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Q5 What are the management?</a:t>
            </a:r>
            <a:endParaRPr/>
          </a:p>
        </p:txBody>
      </p:sp>
      <p:sp>
        <p:nvSpPr>
          <p:cNvPr id="214" name="Google Shape;214;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GB" sz="2100"/>
              <a:t>Assess and secure airway </a:t>
            </a:r>
            <a:endParaRPr sz="2100"/>
          </a:p>
          <a:p>
            <a:pPr indent="-361950" lvl="0" marL="457200" rtl="0" algn="l">
              <a:spcBef>
                <a:spcPts val="0"/>
              </a:spcBef>
              <a:spcAft>
                <a:spcPts val="0"/>
              </a:spcAft>
              <a:buSzPts val="2100"/>
              <a:buChar char="●"/>
            </a:pPr>
            <a:r>
              <a:rPr lang="en-GB" sz="2100"/>
              <a:t>Magnesium sulphate IV 4g -6g over 30 min in D5/NS</a:t>
            </a:r>
            <a:endParaRPr sz="2100"/>
          </a:p>
          <a:p>
            <a:pPr indent="-361950" lvl="0" marL="457200" rtl="0" algn="l">
              <a:spcBef>
                <a:spcPts val="0"/>
              </a:spcBef>
              <a:spcAft>
                <a:spcPts val="0"/>
              </a:spcAft>
              <a:buSzPts val="2100"/>
              <a:buChar char="●"/>
            </a:pPr>
            <a:r>
              <a:rPr lang="en-GB" sz="2100"/>
              <a:t>BP control: e.g. IV labetalol 10 mg </a:t>
            </a:r>
            <a:endParaRPr sz="2100"/>
          </a:p>
          <a:p>
            <a:pPr indent="-361950" lvl="0" marL="457200" rtl="0" algn="l">
              <a:spcBef>
                <a:spcPts val="0"/>
              </a:spcBef>
              <a:spcAft>
                <a:spcPts val="0"/>
              </a:spcAft>
              <a:buSzPts val="2100"/>
              <a:buChar char="●"/>
            </a:pPr>
            <a:r>
              <a:rPr lang="en-GB" sz="2100"/>
              <a:t>CTB to look for/exclude intracranial hemorrhage </a:t>
            </a:r>
            <a:endParaRPr sz="2100"/>
          </a:p>
          <a:p>
            <a:pPr indent="-361950" lvl="0" marL="457200" rtl="0" algn="l">
              <a:spcBef>
                <a:spcPts val="0"/>
              </a:spcBef>
              <a:spcAft>
                <a:spcPts val="0"/>
              </a:spcAft>
              <a:buSzPts val="2100"/>
              <a:buChar char="●"/>
            </a:pPr>
            <a:r>
              <a:rPr lang="en-GB" sz="2100"/>
              <a:t>Consult ICU for intensive monitoring </a:t>
            </a:r>
            <a:endParaRPr sz="2100"/>
          </a:p>
        </p:txBody>
      </p:sp>
      <p:sp>
        <p:nvSpPr>
          <p:cNvPr id="215" name="Google Shape;215;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Case 3 </a:t>
            </a:r>
            <a:endParaRPr/>
          </a:p>
        </p:txBody>
      </p:sp>
      <p:sp>
        <p:nvSpPr>
          <p:cNvPr id="221" name="Google Shape;221;p36"/>
          <p:cNvSpPr txBox="1"/>
          <p:nvPr>
            <p:ph idx="1" type="body"/>
          </p:nvPr>
        </p:nvSpPr>
        <p:spPr>
          <a:xfrm>
            <a:off x="311700" y="1152475"/>
            <a:ext cx="4260300" cy="31212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lang="en-GB" sz="2000"/>
              <a:t>A 50/F, history of Crohn’s disease, newly started on azathioprine.</a:t>
            </a:r>
            <a:endParaRPr sz="2000"/>
          </a:p>
          <a:p>
            <a:pPr indent="0" lvl="0" marL="0" rtl="0" algn="l">
              <a:lnSpc>
                <a:spcPct val="95000"/>
              </a:lnSpc>
              <a:spcBef>
                <a:spcPts val="1200"/>
              </a:spcBef>
              <a:spcAft>
                <a:spcPts val="0"/>
              </a:spcAft>
              <a:buNone/>
            </a:pPr>
            <a:r>
              <a:rPr lang="en-GB" sz="2000"/>
              <a:t>Temp: 38 ℃</a:t>
            </a:r>
            <a:endParaRPr sz="2000"/>
          </a:p>
          <a:p>
            <a:pPr indent="0" lvl="0" marL="0" rtl="0" algn="l">
              <a:lnSpc>
                <a:spcPct val="95000"/>
              </a:lnSpc>
              <a:spcBef>
                <a:spcPts val="1200"/>
              </a:spcBef>
              <a:spcAft>
                <a:spcPts val="1200"/>
              </a:spcAft>
              <a:buNone/>
            </a:pPr>
            <a:r>
              <a:rPr lang="en-GB" sz="2000"/>
              <a:t>℅ acute onset of painful, edematous, and erythematous plaques over abdomen, neck.</a:t>
            </a:r>
            <a:endParaRPr sz="1400"/>
          </a:p>
        </p:txBody>
      </p:sp>
      <p:sp>
        <p:nvSpPr>
          <p:cNvPr id="222" name="Google Shape;22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23" name="Google Shape;223;p36"/>
          <p:cNvPicPr preferRelativeResize="0"/>
          <p:nvPr/>
        </p:nvPicPr>
        <p:blipFill>
          <a:blip r:embed="rId3">
            <a:alphaModFix/>
          </a:blip>
          <a:stretch>
            <a:fillRect/>
          </a:stretch>
        </p:blipFill>
        <p:spPr>
          <a:xfrm>
            <a:off x="4770050" y="1179525"/>
            <a:ext cx="4076699" cy="1873997"/>
          </a:xfrm>
          <a:prstGeom prst="rect">
            <a:avLst/>
          </a:prstGeom>
          <a:noFill/>
          <a:ln>
            <a:noFill/>
          </a:ln>
        </p:spPr>
      </p:pic>
      <p:sp>
        <p:nvSpPr>
          <p:cNvPr id="224" name="Google Shape;224;p36"/>
          <p:cNvSpPr txBox="1"/>
          <p:nvPr>
            <p:ph type="title"/>
          </p:nvPr>
        </p:nvSpPr>
        <p:spPr>
          <a:xfrm>
            <a:off x="379000" y="34578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GB" sz="2020"/>
              <a:t>Q1. What diagnosis do you suspect?</a:t>
            </a:r>
            <a:endParaRPr sz="202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Q1. What diagnosis do you suspect?</a:t>
            </a:r>
            <a:endParaRPr/>
          </a:p>
        </p:txBody>
      </p:sp>
      <p:sp>
        <p:nvSpPr>
          <p:cNvPr id="230" name="Google Shape;230;p37"/>
          <p:cNvSpPr txBox="1"/>
          <p:nvPr>
            <p:ph idx="1" type="body"/>
          </p:nvPr>
        </p:nvSpPr>
        <p:spPr>
          <a:xfrm>
            <a:off x="473200" y="1246825"/>
            <a:ext cx="6516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Sweet syndrome (acute febrile neutrophilic dermatosis), likely drug induced</a:t>
            </a:r>
            <a:endParaRPr/>
          </a:p>
        </p:txBody>
      </p:sp>
      <p:sp>
        <p:nvSpPr>
          <p:cNvPr id="231" name="Google Shape;23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32" name="Google Shape;232;p37"/>
          <p:cNvPicPr preferRelativeResize="0"/>
          <p:nvPr/>
        </p:nvPicPr>
        <p:blipFill>
          <a:blip r:embed="rId3">
            <a:alphaModFix/>
          </a:blip>
          <a:stretch>
            <a:fillRect/>
          </a:stretch>
        </p:blipFill>
        <p:spPr>
          <a:xfrm>
            <a:off x="971675" y="2455300"/>
            <a:ext cx="2247900" cy="2038350"/>
          </a:xfrm>
          <a:prstGeom prst="rect">
            <a:avLst/>
          </a:prstGeom>
          <a:noFill/>
          <a:ln>
            <a:noFill/>
          </a:ln>
        </p:spPr>
      </p:pic>
      <p:sp>
        <p:nvSpPr>
          <p:cNvPr id="233" name="Google Shape;233;p37"/>
          <p:cNvSpPr txBox="1"/>
          <p:nvPr/>
        </p:nvSpPr>
        <p:spPr>
          <a:xfrm>
            <a:off x="3774425" y="42669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u="sng">
                <a:solidFill>
                  <a:schemeClr val="hlink"/>
                </a:solidFill>
                <a:hlinkClick r:id="rId4"/>
              </a:rPr>
              <a:t>https://www.nejm.org/doi/full/10.1056/NEJMicm1911025</a:t>
            </a:r>
            <a:endParaRPr sz="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Sweet syndrome</a:t>
            </a:r>
            <a:endParaRPr/>
          </a:p>
        </p:txBody>
      </p:sp>
      <p:sp>
        <p:nvSpPr>
          <p:cNvPr id="239" name="Google Shape;239;p38"/>
          <p:cNvSpPr txBox="1"/>
          <p:nvPr>
            <p:ph idx="1" type="body"/>
          </p:nvPr>
        </p:nvSpPr>
        <p:spPr>
          <a:xfrm>
            <a:off x="311700" y="1152475"/>
            <a:ext cx="5598900" cy="3416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GB" sz="2100"/>
              <a:t>an uncommon inflammatory disorder characterized by the abrupt appearance of </a:t>
            </a:r>
            <a:r>
              <a:rPr lang="en-GB" sz="2100">
                <a:solidFill>
                  <a:srgbClr val="CC0000"/>
                </a:solidFill>
              </a:rPr>
              <a:t>painful, edematous, and erythematous papules, plaques, or nodules</a:t>
            </a:r>
            <a:r>
              <a:rPr lang="en-GB" sz="2100"/>
              <a:t> on the skin.</a:t>
            </a:r>
            <a:endParaRPr sz="2100"/>
          </a:p>
          <a:p>
            <a:pPr indent="-361950" lvl="0" marL="457200" rtl="0" algn="l">
              <a:spcBef>
                <a:spcPts val="0"/>
              </a:spcBef>
              <a:spcAft>
                <a:spcPts val="0"/>
              </a:spcAft>
              <a:buSzPts val="2100"/>
              <a:buChar char="●"/>
            </a:pPr>
            <a:r>
              <a:rPr lang="en-GB" sz="2100"/>
              <a:t>Causes:</a:t>
            </a:r>
            <a:endParaRPr sz="2100"/>
          </a:p>
          <a:p>
            <a:pPr indent="-336550" lvl="1" marL="914400" rtl="0" algn="l">
              <a:spcBef>
                <a:spcPts val="0"/>
              </a:spcBef>
              <a:spcAft>
                <a:spcPts val="0"/>
              </a:spcAft>
              <a:buSzPts val="1700"/>
              <a:buChar char="○"/>
            </a:pPr>
            <a:r>
              <a:rPr lang="en-GB" sz="1700"/>
              <a:t>Idiopathic, drug induced, malignancy associated </a:t>
            </a:r>
            <a:endParaRPr sz="1700"/>
          </a:p>
          <a:p>
            <a:pPr indent="-361950" lvl="0" marL="457200" rtl="0" algn="l">
              <a:spcBef>
                <a:spcPts val="0"/>
              </a:spcBef>
              <a:spcAft>
                <a:spcPts val="0"/>
              </a:spcAft>
              <a:buSzPts val="2100"/>
              <a:buChar char="●"/>
            </a:pPr>
            <a:r>
              <a:rPr lang="en-GB" sz="2100"/>
              <a:t>Classical Sweet syndrome: more common in female adults aged 40-60 years</a:t>
            </a:r>
            <a:endParaRPr sz="2100"/>
          </a:p>
        </p:txBody>
      </p:sp>
      <p:sp>
        <p:nvSpPr>
          <p:cNvPr id="240" name="Google Shape;240;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41" name="Google Shape;241;p38"/>
          <p:cNvPicPr preferRelativeResize="0"/>
          <p:nvPr/>
        </p:nvPicPr>
        <p:blipFill>
          <a:blip r:embed="rId3">
            <a:alphaModFix/>
          </a:blip>
          <a:stretch>
            <a:fillRect/>
          </a:stretch>
        </p:blipFill>
        <p:spPr>
          <a:xfrm>
            <a:off x="6293800" y="1017725"/>
            <a:ext cx="2325026" cy="1743775"/>
          </a:xfrm>
          <a:prstGeom prst="rect">
            <a:avLst/>
          </a:prstGeom>
          <a:noFill/>
          <a:ln>
            <a:noFill/>
          </a:ln>
        </p:spPr>
      </p:pic>
      <p:pic>
        <p:nvPicPr>
          <p:cNvPr id="242" name="Google Shape;242;p38"/>
          <p:cNvPicPr preferRelativeResize="0"/>
          <p:nvPr/>
        </p:nvPicPr>
        <p:blipFill>
          <a:blip r:embed="rId4">
            <a:alphaModFix/>
          </a:blip>
          <a:stretch>
            <a:fillRect/>
          </a:stretch>
        </p:blipFill>
        <p:spPr>
          <a:xfrm>
            <a:off x="6327788" y="2970425"/>
            <a:ext cx="2257058" cy="169279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9"/>
          <p:cNvSpPr txBox="1"/>
          <p:nvPr>
            <p:ph type="title"/>
          </p:nvPr>
        </p:nvSpPr>
        <p:spPr>
          <a:xfrm>
            <a:off x="199550" y="1342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How to confirm the diagnosis?</a:t>
            </a:r>
            <a:endParaRPr/>
          </a:p>
        </p:txBody>
      </p:sp>
      <p:sp>
        <p:nvSpPr>
          <p:cNvPr id="248" name="Google Shape;248;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49" name="Google Shape;249;p39"/>
          <p:cNvPicPr preferRelativeResize="0"/>
          <p:nvPr/>
        </p:nvPicPr>
        <p:blipFill>
          <a:blip r:embed="rId3">
            <a:alphaModFix/>
          </a:blip>
          <a:stretch>
            <a:fillRect/>
          </a:stretch>
        </p:blipFill>
        <p:spPr>
          <a:xfrm>
            <a:off x="5411775" y="1274800"/>
            <a:ext cx="3028650" cy="1392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How to confirm the diagnosis?</a:t>
            </a:r>
            <a:endParaRPr/>
          </a:p>
        </p:txBody>
      </p:sp>
      <p:sp>
        <p:nvSpPr>
          <p:cNvPr id="255" name="Google Shape;255;p40"/>
          <p:cNvSpPr txBox="1"/>
          <p:nvPr>
            <p:ph idx="1" type="body"/>
          </p:nvPr>
        </p:nvSpPr>
        <p:spPr>
          <a:xfrm>
            <a:off x="311700" y="1122575"/>
            <a:ext cx="5385000" cy="35406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GB" sz="2100"/>
              <a:t>Skin biopsy </a:t>
            </a:r>
            <a:endParaRPr sz="2100"/>
          </a:p>
          <a:p>
            <a:pPr indent="-361950" lvl="0" marL="457200" rtl="0" algn="l">
              <a:spcBef>
                <a:spcPts val="0"/>
              </a:spcBef>
              <a:spcAft>
                <a:spcPts val="0"/>
              </a:spcAft>
              <a:buSzPts val="2100"/>
              <a:buChar char="●"/>
            </a:pPr>
            <a:r>
              <a:rPr lang="en-GB" sz="2100"/>
              <a:t>Pathology findings</a:t>
            </a:r>
            <a:endParaRPr sz="2100"/>
          </a:p>
          <a:p>
            <a:pPr indent="-336550" lvl="1" marL="914400" rtl="0" algn="l">
              <a:spcBef>
                <a:spcPts val="0"/>
              </a:spcBef>
              <a:spcAft>
                <a:spcPts val="0"/>
              </a:spcAft>
              <a:buSzPts val="1700"/>
              <a:buChar char="○"/>
            </a:pPr>
            <a:r>
              <a:rPr lang="en-GB" sz="1700"/>
              <a:t>Prominent edema in the superficial dermis</a:t>
            </a:r>
            <a:endParaRPr sz="1700"/>
          </a:p>
          <a:p>
            <a:pPr indent="-336550" lvl="1" marL="914400" rtl="0" algn="l">
              <a:spcBef>
                <a:spcPts val="0"/>
              </a:spcBef>
              <a:spcAft>
                <a:spcPts val="0"/>
              </a:spcAft>
              <a:buSzPts val="1700"/>
              <a:buChar char="○"/>
            </a:pPr>
            <a:r>
              <a:rPr lang="en-GB" sz="1700" u="sng"/>
              <a:t>Dense infiltrate of neutrophils</a:t>
            </a:r>
            <a:r>
              <a:rPr lang="en-GB" sz="1700"/>
              <a:t> in the upper and mid-dermis with sparing of the epidermis </a:t>
            </a:r>
            <a:endParaRPr sz="1700"/>
          </a:p>
          <a:p>
            <a:pPr indent="-336550" lvl="1" marL="914400" rtl="0" algn="l">
              <a:spcBef>
                <a:spcPts val="0"/>
              </a:spcBef>
              <a:spcAft>
                <a:spcPts val="0"/>
              </a:spcAft>
              <a:buSzPts val="1700"/>
              <a:buChar char="○"/>
            </a:pPr>
            <a:r>
              <a:rPr lang="en-GB" sz="1700"/>
              <a:t>Leukocytoclasis</a:t>
            </a:r>
            <a:endParaRPr sz="1700"/>
          </a:p>
          <a:p>
            <a:pPr indent="-336550" lvl="1" marL="914400" rtl="0" algn="l">
              <a:spcBef>
                <a:spcPts val="0"/>
              </a:spcBef>
              <a:spcAft>
                <a:spcPts val="0"/>
              </a:spcAft>
              <a:buSzPts val="1700"/>
              <a:buChar char="○"/>
            </a:pPr>
            <a:r>
              <a:rPr lang="en-GB" sz="1700"/>
              <a:t>Endothelial swelling</a:t>
            </a:r>
            <a:endParaRPr sz="1700"/>
          </a:p>
          <a:p>
            <a:pPr indent="-336550" lvl="1" marL="914400" rtl="0" algn="l">
              <a:spcBef>
                <a:spcPts val="0"/>
              </a:spcBef>
              <a:spcAft>
                <a:spcPts val="0"/>
              </a:spcAft>
              <a:buSzPts val="1700"/>
              <a:buChar char="○"/>
            </a:pPr>
            <a:r>
              <a:rPr lang="en-GB" sz="1700" u="sng"/>
              <a:t>Absence of vasculitis</a:t>
            </a:r>
            <a:endParaRPr sz="1700" u="sng"/>
          </a:p>
        </p:txBody>
      </p:sp>
      <p:sp>
        <p:nvSpPr>
          <p:cNvPr id="256" name="Google Shape;256;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57" name="Google Shape;257;p40"/>
          <p:cNvPicPr preferRelativeResize="0"/>
          <p:nvPr/>
        </p:nvPicPr>
        <p:blipFill>
          <a:blip r:embed="rId3">
            <a:alphaModFix/>
          </a:blip>
          <a:stretch>
            <a:fillRect/>
          </a:stretch>
        </p:blipFill>
        <p:spPr>
          <a:xfrm>
            <a:off x="5765825" y="1405500"/>
            <a:ext cx="3066475" cy="2044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Diagnostic criteria</a:t>
            </a:r>
            <a:endParaRPr/>
          </a:p>
        </p:txBody>
      </p:sp>
      <p:sp>
        <p:nvSpPr>
          <p:cNvPr id="263" name="Google Shape;263;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64" name="Google Shape;264;p41"/>
          <p:cNvPicPr preferRelativeResize="0"/>
          <p:nvPr/>
        </p:nvPicPr>
        <p:blipFill>
          <a:blip r:embed="rId3">
            <a:alphaModFix/>
          </a:blip>
          <a:stretch>
            <a:fillRect/>
          </a:stretch>
        </p:blipFill>
        <p:spPr>
          <a:xfrm>
            <a:off x="660085" y="1017725"/>
            <a:ext cx="7898415" cy="4125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2"/>
          <p:cNvSpPr txBox="1"/>
          <p:nvPr>
            <p:ph type="title"/>
          </p:nvPr>
        </p:nvSpPr>
        <p:spPr>
          <a:xfrm>
            <a:off x="311700" y="9234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How will you manage this patient in A&amp;E?</a:t>
            </a:r>
            <a:endParaRPr/>
          </a:p>
        </p:txBody>
      </p:sp>
      <p:sp>
        <p:nvSpPr>
          <p:cNvPr id="270" name="Google Shape;270;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Q1. </a:t>
            </a:r>
            <a:r>
              <a:rPr lang="en-GB"/>
              <a:t>Interpret the CXR</a:t>
            </a:r>
            <a:endParaRPr/>
          </a:p>
        </p:txBody>
      </p:sp>
      <p:sp>
        <p:nvSpPr>
          <p:cNvPr id="73" name="Google Shape;73;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74" name="Google Shape;74;p16"/>
          <p:cNvPicPr preferRelativeResize="0"/>
          <p:nvPr/>
        </p:nvPicPr>
        <p:blipFill>
          <a:blip r:embed="rId3">
            <a:alphaModFix/>
          </a:blip>
          <a:stretch>
            <a:fillRect/>
          </a:stretch>
        </p:blipFill>
        <p:spPr>
          <a:xfrm>
            <a:off x="4978975" y="445026"/>
            <a:ext cx="3715300" cy="41269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a:t>
            </a:r>
            <a:r>
              <a:rPr lang="en-GB"/>
              <a:t>How will you manage this patient in A&amp;E?</a:t>
            </a:r>
            <a:endParaRPr/>
          </a:p>
        </p:txBody>
      </p:sp>
      <p:sp>
        <p:nvSpPr>
          <p:cNvPr id="276" name="Google Shape;276;p43"/>
          <p:cNvSpPr txBox="1"/>
          <p:nvPr>
            <p:ph idx="1" type="body"/>
          </p:nvPr>
        </p:nvSpPr>
        <p:spPr>
          <a:xfrm>
            <a:off x="311700" y="1293350"/>
            <a:ext cx="5235600" cy="33699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GB" sz="2100"/>
              <a:t>Pain control</a:t>
            </a:r>
            <a:endParaRPr sz="2100"/>
          </a:p>
          <a:p>
            <a:pPr indent="-361950" lvl="0" marL="457200" rtl="0" algn="l">
              <a:spcBef>
                <a:spcPts val="0"/>
              </a:spcBef>
              <a:spcAft>
                <a:spcPts val="0"/>
              </a:spcAft>
              <a:buSzPts val="2100"/>
              <a:buChar char="●"/>
            </a:pPr>
            <a:r>
              <a:rPr lang="en-GB" sz="2100"/>
              <a:t>Urgent referral to dermatologist for diagnosis and treatment</a:t>
            </a:r>
            <a:endParaRPr sz="1700"/>
          </a:p>
        </p:txBody>
      </p:sp>
      <p:sp>
        <p:nvSpPr>
          <p:cNvPr id="277" name="Google Shape;277;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278" name="Google Shape;278;p43"/>
          <p:cNvPicPr preferRelativeResize="0"/>
          <p:nvPr/>
        </p:nvPicPr>
        <p:blipFill>
          <a:blip r:embed="rId3">
            <a:alphaModFix/>
          </a:blip>
          <a:stretch>
            <a:fillRect/>
          </a:stretch>
        </p:blipFill>
        <p:spPr>
          <a:xfrm>
            <a:off x="5602400" y="1805600"/>
            <a:ext cx="3142499" cy="176523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4"/>
          <p:cNvSpPr txBox="1"/>
          <p:nvPr>
            <p:ph type="title"/>
          </p:nvPr>
        </p:nvSpPr>
        <p:spPr>
          <a:xfrm>
            <a:off x="229475" y="1237475"/>
            <a:ext cx="8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 What hematological disorder is most frequently associated?</a:t>
            </a:r>
            <a:endParaRPr/>
          </a:p>
        </p:txBody>
      </p:sp>
      <p:sp>
        <p:nvSpPr>
          <p:cNvPr id="284" name="Google Shape;284;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5"/>
          <p:cNvSpPr txBox="1"/>
          <p:nvPr>
            <p:ph type="title"/>
          </p:nvPr>
        </p:nvSpPr>
        <p:spPr>
          <a:xfrm>
            <a:off x="239025" y="574225"/>
            <a:ext cx="8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 What hematological disorder is most frequently associated?</a:t>
            </a:r>
            <a:endParaRPr/>
          </a:p>
        </p:txBody>
      </p:sp>
      <p:sp>
        <p:nvSpPr>
          <p:cNvPr id="290" name="Google Shape;290;p45"/>
          <p:cNvSpPr txBox="1"/>
          <p:nvPr>
            <p:ph idx="1" type="body"/>
          </p:nvPr>
        </p:nvSpPr>
        <p:spPr>
          <a:xfrm>
            <a:off x="311700" y="1293350"/>
            <a:ext cx="6801900" cy="33699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GB" sz="2100"/>
              <a:t>Acute myelogenous leukemia (AML)</a:t>
            </a:r>
            <a:endParaRPr sz="2100"/>
          </a:p>
          <a:p>
            <a:pPr indent="-330200" lvl="1" marL="914400" rtl="0" algn="l">
              <a:spcBef>
                <a:spcPts val="0"/>
              </a:spcBef>
              <a:spcAft>
                <a:spcPts val="0"/>
              </a:spcAft>
              <a:buSzPts val="1600"/>
              <a:buChar char="○"/>
            </a:pPr>
            <a:r>
              <a:rPr lang="en-GB" sz="1600"/>
              <a:t>AML is the malignancy most frequently associated with Sweet syndrome. In the review, </a:t>
            </a:r>
            <a:r>
              <a:rPr b="1" lang="en-GB" sz="1600"/>
              <a:t>AML </a:t>
            </a:r>
            <a:r>
              <a:rPr lang="en-GB" sz="1600"/>
              <a:t>accounted for 42 percent of the hematologic malignancies and </a:t>
            </a:r>
            <a:r>
              <a:rPr b="1" lang="en-GB" sz="1600"/>
              <a:t>myeloproliferative disorders</a:t>
            </a:r>
            <a:r>
              <a:rPr lang="en-GB" sz="1600"/>
              <a:t> constituted the second most common category of malignancy (22 percent)</a:t>
            </a:r>
            <a:endParaRPr sz="1200"/>
          </a:p>
        </p:txBody>
      </p:sp>
      <p:sp>
        <p:nvSpPr>
          <p:cNvPr id="291" name="Google Shape;291;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292" name="Google Shape;292;p45"/>
          <p:cNvSpPr txBox="1"/>
          <p:nvPr/>
        </p:nvSpPr>
        <p:spPr>
          <a:xfrm>
            <a:off x="5801400" y="3730525"/>
            <a:ext cx="3000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222222"/>
                </a:solidFill>
                <a:highlight>
                  <a:srgbClr val="FFFFFF"/>
                </a:highlight>
              </a:rPr>
              <a:t>Cohen PR, Talpaz M, Kurzrock R. Malignancy-associated Sweet's syndrome: review of the world literature. Journal of clinical Oncology. 1988 Dec;6(12):1887-97.</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6"/>
          <p:cNvSpPr txBox="1"/>
          <p:nvPr>
            <p:ph type="title"/>
          </p:nvPr>
        </p:nvSpPr>
        <p:spPr>
          <a:xfrm>
            <a:off x="311700" y="445025"/>
            <a:ext cx="8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Q5. What is the first line treatment?</a:t>
            </a:r>
            <a:endParaRPr/>
          </a:p>
        </p:txBody>
      </p:sp>
      <p:sp>
        <p:nvSpPr>
          <p:cNvPr id="298" name="Google Shape;298;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7"/>
          <p:cNvSpPr txBox="1"/>
          <p:nvPr>
            <p:ph type="title"/>
          </p:nvPr>
        </p:nvSpPr>
        <p:spPr>
          <a:xfrm>
            <a:off x="255175" y="598425"/>
            <a:ext cx="8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Q5. What is the first line treatment?</a:t>
            </a:r>
            <a:endParaRPr/>
          </a:p>
        </p:txBody>
      </p:sp>
      <p:sp>
        <p:nvSpPr>
          <p:cNvPr id="304" name="Google Shape;304;p47"/>
          <p:cNvSpPr txBox="1"/>
          <p:nvPr>
            <p:ph idx="1" type="body"/>
          </p:nvPr>
        </p:nvSpPr>
        <p:spPr>
          <a:xfrm>
            <a:off x="311700" y="1293350"/>
            <a:ext cx="7646700" cy="33699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GB" sz="2100"/>
              <a:t>Systemic glucocorticoid therapy </a:t>
            </a:r>
            <a:endParaRPr sz="2100"/>
          </a:p>
          <a:p>
            <a:pPr indent="-361950" lvl="0" marL="457200" rtl="0" algn="l">
              <a:spcBef>
                <a:spcPts val="0"/>
              </a:spcBef>
              <a:spcAft>
                <a:spcPts val="0"/>
              </a:spcAft>
              <a:buSzPts val="2100"/>
              <a:buChar char="●"/>
            </a:pPr>
            <a:r>
              <a:rPr lang="en-GB" sz="2100"/>
              <a:t>It have been considered the 'gold standard' for the treatment of patients with Sweet's syndrome and usually results in dramatic clinical improvement.</a:t>
            </a:r>
            <a:endParaRPr sz="2100"/>
          </a:p>
        </p:txBody>
      </p:sp>
      <p:sp>
        <p:nvSpPr>
          <p:cNvPr id="305" name="Google Shape;305;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306" name="Google Shape;306;p47"/>
          <p:cNvSpPr txBox="1"/>
          <p:nvPr/>
        </p:nvSpPr>
        <p:spPr>
          <a:xfrm>
            <a:off x="5838775" y="393237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222222"/>
                </a:solidFill>
                <a:highlight>
                  <a:srgbClr val="FFFFFF"/>
                </a:highlight>
              </a:rPr>
              <a:t>Cohen PR, Kurzrock R. Sweet’s syndrome: a review of current treatment options. American journal of clinical dermatology. 2002 Apr;3:117-31.</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Case 4</a:t>
            </a:r>
            <a:endParaRPr/>
          </a:p>
        </p:txBody>
      </p:sp>
      <p:sp>
        <p:nvSpPr>
          <p:cNvPr id="312" name="Google Shape;312;p48"/>
          <p:cNvSpPr txBox="1"/>
          <p:nvPr>
            <p:ph idx="1" type="body"/>
          </p:nvPr>
        </p:nvSpPr>
        <p:spPr>
          <a:xfrm>
            <a:off x="311700" y="1152475"/>
            <a:ext cx="53742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a:t>64/F, GPH, Street cleaner</a:t>
            </a:r>
            <a:endParaRPr/>
          </a:p>
          <a:p>
            <a:pPr indent="0" lvl="0" marL="0" rtl="0" algn="l">
              <a:spcBef>
                <a:spcPts val="1200"/>
              </a:spcBef>
              <a:spcAft>
                <a:spcPts val="0"/>
              </a:spcAft>
              <a:buNone/>
            </a:pPr>
            <a:r>
              <a:rPr lang="en-GB"/>
              <a:t>Brought to A&amp;E in 8/2024, found unresponsive on street</a:t>
            </a:r>
            <a:endParaRPr/>
          </a:p>
          <a:p>
            <a:pPr indent="0" lvl="0" marL="0" rtl="0" algn="l">
              <a:spcBef>
                <a:spcPts val="1200"/>
              </a:spcBef>
              <a:spcAft>
                <a:spcPts val="0"/>
              </a:spcAft>
              <a:buNone/>
            </a:pPr>
            <a:r>
              <a:rPr lang="en-GB"/>
              <a:t>Vitals:</a:t>
            </a:r>
            <a:endParaRPr/>
          </a:p>
          <a:p>
            <a:pPr indent="-342900" lvl="0" marL="457200" rtl="0" algn="l">
              <a:spcBef>
                <a:spcPts val="1200"/>
              </a:spcBef>
              <a:spcAft>
                <a:spcPts val="0"/>
              </a:spcAft>
              <a:buSzPts val="1800"/>
              <a:buChar char="●"/>
            </a:pPr>
            <a:r>
              <a:rPr lang="en-GB"/>
              <a:t>Temp </a:t>
            </a:r>
            <a:r>
              <a:rPr b="1" lang="en-GB">
                <a:solidFill>
                  <a:srgbClr val="FF0000"/>
                </a:solidFill>
              </a:rPr>
              <a:t>42 </a:t>
            </a:r>
            <a:r>
              <a:rPr b="1" lang="en-GB">
                <a:solidFill>
                  <a:srgbClr val="FF0000"/>
                </a:solidFill>
              </a:rPr>
              <a:t>℃</a:t>
            </a:r>
            <a:r>
              <a:rPr lang="en-GB"/>
              <a:t> (tympanic)</a:t>
            </a:r>
            <a:endParaRPr/>
          </a:p>
          <a:p>
            <a:pPr indent="-342900" lvl="0" marL="457200" rtl="0" algn="l">
              <a:spcBef>
                <a:spcPts val="0"/>
              </a:spcBef>
              <a:spcAft>
                <a:spcPts val="0"/>
              </a:spcAft>
              <a:buSzPts val="1800"/>
              <a:buChar char="●"/>
            </a:pPr>
            <a:r>
              <a:rPr lang="en-GB"/>
              <a:t>GCS E1V1M1 on arrival</a:t>
            </a:r>
            <a:endParaRPr/>
          </a:p>
          <a:p>
            <a:pPr indent="-342900" lvl="0" marL="457200" rtl="0" algn="l">
              <a:spcBef>
                <a:spcPts val="0"/>
              </a:spcBef>
              <a:spcAft>
                <a:spcPts val="0"/>
              </a:spcAft>
              <a:buSzPts val="1800"/>
              <a:buChar char="●"/>
            </a:pPr>
            <a:r>
              <a:rPr lang="en-GB"/>
              <a:t>BP 92/49, P 154 sinus tachycardia </a:t>
            </a:r>
            <a:endParaRPr/>
          </a:p>
          <a:p>
            <a:pPr indent="-342900" lvl="0" marL="457200" rtl="0" algn="l">
              <a:spcBef>
                <a:spcPts val="0"/>
              </a:spcBef>
              <a:spcAft>
                <a:spcPts val="0"/>
              </a:spcAft>
              <a:buSzPts val="1800"/>
              <a:buChar char="●"/>
            </a:pPr>
            <a:r>
              <a:rPr lang="en-GB"/>
              <a:t>SpO2 86% via non-rebreathing mask</a:t>
            </a:r>
            <a:endParaRPr/>
          </a:p>
          <a:p>
            <a:pPr indent="0" lvl="0" marL="0" rtl="0" algn="l">
              <a:spcBef>
                <a:spcPts val="1200"/>
              </a:spcBef>
              <a:spcAft>
                <a:spcPts val="1200"/>
              </a:spcAft>
              <a:buNone/>
            </a:pPr>
            <a:r>
              <a:t/>
            </a:r>
            <a:endParaRPr/>
          </a:p>
        </p:txBody>
      </p:sp>
      <p:sp>
        <p:nvSpPr>
          <p:cNvPr id="313" name="Google Shape;313;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314" name="Google Shape;314;p48"/>
          <p:cNvPicPr preferRelativeResize="0"/>
          <p:nvPr/>
        </p:nvPicPr>
        <p:blipFill>
          <a:blip r:embed="rId3">
            <a:alphaModFix/>
          </a:blip>
          <a:stretch>
            <a:fillRect/>
          </a:stretch>
        </p:blipFill>
        <p:spPr>
          <a:xfrm>
            <a:off x="5779425" y="1701075"/>
            <a:ext cx="3052877" cy="21331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9"/>
          <p:cNvSpPr txBox="1"/>
          <p:nvPr>
            <p:ph type="title"/>
          </p:nvPr>
        </p:nvSpPr>
        <p:spPr>
          <a:xfrm>
            <a:off x="50025" y="803875"/>
            <a:ext cx="8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Q1. </a:t>
            </a:r>
            <a:r>
              <a:rPr lang="en-GB"/>
              <a:t>What immediate management will you do? </a:t>
            </a:r>
            <a:endParaRPr/>
          </a:p>
        </p:txBody>
      </p:sp>
      <p:sp>
        <p:nvSpPr>
          <p:cNvPr id="320" name="Google Shape;320;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0"/>
          <p:cNvSpPr txBox="1"/>
          <p:nvPr>
            <p:ph type="title"/>
          </p:nvPr>
        </p:nvSpPr>
        <p:spPr>
          <a:xfrm>
            <a:off x="103500" y="623450"/>
            <a:ext cx="8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Q1. What immediate management will you do? </a:t>
            </a:r>
            <a:endParaRPr/>
          </a:p>
        </p:txBody>
      </p:sp>
      <p:sp>
        <p:nvSpPr>
          <p:cNvPr id="326" name="Google Shape;326;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327" name="Google Shape;327;p50"/>
          <p:cNvSpPr txBox="1"/>
          <p:nvPr>
            <p:ph idx="1" type="body"/>
          </p:nvPr>
        </p:nvSpPr>
        <p:spPr>
          <a:xfrm>
            <a:off x="401425" y="1442875"/>
            <a:ext cx="7642800" cy="33699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GB" sz="2100"/>
              <a:t>Airway protection with endotracheal intubation and mechanical ventilation </a:t>
            </a:r>
            <a:endParaRPr sz="21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1"/>
          <p:cNvSpPr txBox="1"/>
          <p:nvPr>
            <p:ph type="title"/>
          </p:nvPr>
        </p:nvSpPr>
        <p:spPr>
          <a:xfrm>
            <a:off x="118475" y="714175"/>
            <a:ext cx="6979200" cy="86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What are the differential diagnoses other than heat stroke? Name 4</a:t>
            </a:r>
            <a:endParaRPr/>
          </a:p>
        </p:txBody>
      </p:sp>
      <p:sp>
        <p:nvSpPr>
          <p:cNvPr id="333" name="Google Shape;333;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2"/>
          <p:cNvSpPr txBox="1"/>
          <p:nvPr>
            <p:ph type="title"/>
          </p:nvPr>
        </p:nvSpPr>
        <p:spPr>
          <a:xfrm>
            <a:off x="155850" y="467475"/>
            <a:ext cx="7418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a:t>
            </a:r>
            <a:r>
              <a:rPr lang="en-GB"/>
              <a:t>What are the differential diagnoses </a:t>
            </a:r>
            <a:r>
              <a:rPr lang="en-GB"/>
              <a:t>other than heat stroke</a:t>
            </a:r>
            <a:r>
              <a:rPr lang="en-GB"/>
              <a:t>? Name 4</a:t>
            </a:r>
            <a:endParaRPr/>
          </a:p>
        </p:txBody>
      </p:sp>
      <p:sp>
        <p:nvSpPr>
          <p:cNvPr id="339" name="Google Shape;339;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340" name="Google Shape;340;p52"/>
          <p:cNvSpPr txBox="1"/>
          <p:nvPr>
            <p:ph idx="1" type="body"/>
          </p:nvPr>
        </p:nvSpPr>
        <p:spPr>
          <a:xfrm>
            <a:off x="311700" y="1489725"/>
            <a:ext cx="4535700" cy="33699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GB" sz="2100"/>
              <a:t>Infection: meningitis, encephalitis, sepsis </a:t>
            </a:r>
            <a:endParaRPr sz="2100"/>
          </a:p>
          <a:p>
            <a:pPr indent="-361950" lvl="0" marL="457200" rtl="0" algn="l">
              <a:spcBef>
                <a:spcPts val="0"/>
              </a:spcBef>
              <a:spcAft>
                <a:spcPts val="0"/>
              </a:spcAft>
              <a:buSzPts val="2100"/>
              <a:buChar char="●"/>
            </a:pPr>
            <a:r>
              <a:rPr lang="en-GB" sz="2100"/>
              <a:t>Drug cause: serotonin syndrome, neuroleptic malignant syndrome, sympathomimetic toxidrome </a:t>
            </a:r>
            <a:endParaRPr sz="2100"/>
          </a:p>
          <a:p>
            <a:pPr indent="-361950" lvl="0" marL="457200" rtl="0" algn="l">
              <a:spcBef>
                <a:spcPts val="0"/>
              </a:spcBef>
              <a:spcAft>
                <a:spcPts val="0"/>
              </a:spcAft>
              <a:buSzPts val="2100"/>
              <a:buChar char="●"/>
            </a:pPr>
            <a:r>
              <a:rPr lang="en-GB" sz="2100"/>
              <a:t>Endocrine: thyrotoxicosis, pheochromocytoma</a:t>
            </a:r>
            <a:endParaRPr sz="2100"/>
          </a:p>
          <a:p>
            <a:pPr indent="-361950" lvl="0" marL="457200" rtl="0" algn="l">
              <a:spcBef>
                <a:spcPts val="0"/>
              </a:spcBef>
              <a:spcAft>
                <a:spcPts val="0"/>
              </a:spcAft>
              <a:buSzPts val="2100"/>
              <a:buChar char="●"/>
            </a:pPr>
            <a:r>
              <a:rPr lang="en-GB" sz="2100"/>
              <a:t>Oncologic: lymphoma, leukemia </a:t>
            </a:r>
            <a:endParaRPr sz="2100"/>
          </a:p>
        </p:txBody>
      </p:sp>
      <p:pic>
        <p:nvPicPr>
          <p:cNvPr id="341" name="Google Shape;341;p52"/>
          <p:cNvPicPr preferRelativeResize="0"/>
          <p:nvPr/>
        </p:nvPicPr>
        <p:blipFill>
          <a:blip r:embed="rId3">
            <a:alphaModFix/>
          </a:blip>
          <a:stretch>
            <a:fillRect/>
          </a:stretch>
        </p:blipFill>
        <p:spPr>
          <a:xfrm>
            <a:off x="4847400" y="1429876"/>
            <a:ext cx="4296600" cy="2433455"/>
          </a:xfrm>
          <a:prstGeom prst="rect">
            <a:avLst/>
          </a:prstGeom>
          <a:noFill/>
          <a:ln>
            <a:noFill/>
          </a:ln>
        </p:spPr>
      </p:pic>
      <p:sp>
        <p:nvSpPr>
          <p:cNvPr id="342" name="Google Shape;342;p52"/>
          <p:cNvSpPr txBox="1"/>
          <p:nvPr/>
        </p:nvSpPr>
        <p:spPr>
          <a:xfrm>
            <a:off x="7535825" y="3917425"/>
            <a:ext cx="14055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2"/>
                </a:solidFill>
              </a:rPr>
              <a:t>Uptodate</a:t>
            </a:r>
            <a:endParaRPr sz="15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Q1. Interpret the CXR</a:t>
            </a:r>
            <a:endParaRPr/>
          </a:p>
        </p:txBody>
      </p:sp>
      <p:sp>
        <p:nvSpPr>
          <p:cNvPr id="80" name="Google Shape;80;p17"/>
          <p:cNvSpPr txBox="1"/>
          <p:nvPr>
            <p:ph idx="1" type="body"/>
          </p:nvPr>
        </p:nvSpPr>
        <p:spPr>
          <a:xfrm>
            <a:off x="311700" y="1152475"/>
            <a:ext cx="4403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Right middle zone mass with air-fluid level</a:t>
            </a:r>
            <a:endParaRPr/>
          </a:p>
          <a:p>
            <a:pPr indent="-342900" lvl="0" marL="457200" rtl="0" algn="l">
              <a:spcBef>
                <a:spcPts val="0"/>
              </a:spcBef>
              <a:spcAft>
                <a:spcPts val="0"/>
              </a:spcAft>
              <a:buSzPts val="1800"/>
              <a:buChar char="●"/>
            </a:pPr>
            <a:r>
              <a:rPr lang="en-GB"/>
              <a:t>Numerous cavitary nodules over the left lung</a:t>
            </a:r>
            <a:endParaRPr/>
          </a:p>
          <a:p>
            <a:pPr indent="0" lvl="0" marL="0" rtl="0" algn="l">
              <a:spcBef>
                <a:spcPts val="1200"/>
              </a:spcBef>
              <a:spcAft>
                <a:spcPts val="1200"/>
              </a:spcAft>
              <a:buNone/>
            </a:pPr>
            <a:r>
              <a:t/>
            </a:r>
            <a:endParaRPr/>
          </a:p>
        </p:txBody>
      </p:sp>
      <p:sp>
        <p:nvSpPr>
          <p:cNvPr id="81" name="Google Shape;8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82" name="Google Shape;82;p17"/>
          <p:cNvPicPr preferRelativeResize="0"/>
          <p:nvPr/>
        </p:nvPicPr>
        <p:blipFill>
          <a:blip r:embed="rId3">
            <a:alphaModFix/>
          </a:blip>
          <a:stretch>
            <a:fillRect/>
          </a:stretch>
        </p:blipFill>
        <p:spPr>
          <a:xfrm>
            <a:off x="4978975" y="445026"/>
            <a:ext cx="3715300" cy="41269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3"/>
          <p:cNvSpPr txBox="1"/>
          <p:nvPr>
            <p:ph type="title"/>
          </p:nvPr>
        </p:nvSpPr>
        <p:spPr>
          <a:xfrm>
            <a:off x="66150" y="676800"/>
            <a:ext cx="8832300" cy="908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a:t>
            </a:r>
            <a:r>
              <a:rPr lang="en-GB"/>
              <a:t>A colleague suggest using succinylcholine as muscle relaxant. Do you agree?</a:t>
            </a:r>
            <a:endParaRPr/>
          </a:p>
        </p:txBody>
      </p:sp>
      <p:sp>
        <p:nvSpPr>
          <p:cNvPr id="348" name="Google Shape;348;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4"/>
          <p:cNvSpPr txBox="1"/>
          <p:nvPr>
            <p:ph type="title"/>
          </p:nvPr>
        </p:nvSpPr>
        <p:spPr>
          <a:xfrm>
            <a:off x="118475" y="460000"/>
            <a:ext cx="6639900" cy="908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A colleague suggest using succinylcholine as muscle relaxant. Do you agree?</a:t>
            </a:r>
            <a:endParaRPr/>
          </a:p>
        </p:txBody>
      </p:sp>
      <p:sp>
        <p:nvSpPr>
          <p:cNvPr id="354" name="Google Shape;354;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355" name="Google Shape;355;p54"/>
          <p:cNvSpPr txBox="1"/>
          <p:nvPr/>
        </p:nvSpPr>
        <p:spPr>
          <a:xfrm>
            <a:off x="418650" y="1465300"/>
            <a:ext cx="7588200" cy="157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solidFill>
                  <a:schemeClr val="dk1"/>
                </a:solidFill>
                <a:latin typeface="Average"/>
                <a:ea typeface="Average"/>
                <a:cs typeface="Average"/>
                <a:sym typeface="Average"/>
              </a:rPr>
              <a:t>No, </a:t>
            </a:r>
            <a:r>
              <a:rPr lang="en-GB" sz="1800">
                <a:solidFill>
                  <a:schemeClr val="dk1"/>
                </a:solidFill>
                <a:latin typeface="Average"/>
                <a:ea typeface="Average"/>
                <a:cs typeface="Average"/>
                <a:sym typeface="Average"/>
              </a:rPr>
              <a:t>succinylcholine should be </a:t>
            </a:r>
            <a:r>
              <a:rPr b="1" lang="en-GB" sz="1800">
                <a:solidFill>
                  <a:schemeClr val="dk1"/>
                </a:solidFill>
                <a:latin typeface="Average"/>
                <a:ea typeface="Average"/>
                <a:cs typeface="Average"/>
                <a:sym typeface="Average"/>
              </a:rPr>
              <a:t>avoided </a:t>
            </a:r>
            <a:endParaRPr b="1" sz="1800">
              <a:solidFill>
                <a:schemeClr val="dk1"/>
              </a:solidFill>
              <a:latin typeface="Average"/>
              <a:ea typeface="Average"/>
              <a:cs typeface="Average"/>
              <a:sym typeface="Average"/>
            </a:endParaRPr>
          </a:p>
          <a:p>
            <a:pPr indent="-342900" lvl="0" marL="457200" rtl="0" algn="l">
              <a:lnSpc>
                <a:spcPct val="115000"/>
              </a:lnSpc>
              <a:spcBef>
                <a:spcPts val="120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May confuse matters later regarding the possibility of malignant hyperthermia.</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May worsen hyperkalemia </a:t>
            </a:r>
            <a:endParaRPr sz="1800">
              <a:solidFill>
                <a:schemeClr val="dk1"/>
              </a:solidFill>
              <a:latin typeface="Average"/>
              <a:ea typeface="Average"/>
              <a:cs typeface="Average"/>
              <a:sym typeface="Average"/>
            </a:endParaRPr>
          </a:p>
        </p:txBody>
      </p:sp>
      <p:pic>
        <p:nvPicPr>
          <p:cNvPr id="356" name="Google Shape;356;p54"/>
          <p:cNvPicPr preferRelativeResize="0"/>
          <p:nvPr/>
        </p:nvPicPr>
        <p:blipFill>
          <a:blip r:embed="rId3">
            <a:alphaModFix/>
          </a:blip>
          <a:stretch>
            <a:fillRect/>
          </a:stretch>
        </p:blipFill>
        <p:spPr>
          <a:xfrm>
            <a:off x="4571999" y="2454337"/>
            <a:ext cx="4101374" cy="265481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5"/>
          <p:cNvSpPr txBox="1"/>
          <p:nvPr>
            <p:ph type="title"/>
          </p:nvPr>
        </p:nvSpPr>
        <p:spPr>
          <a:xfrm>
            <a:off x="118475" y="583125"/>
            <a:ext cx="7140600" cy="1031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 </a:t>
            </a:r>
            <a:r>
              <a:rPr lang="en-GB"/>
              <a:t>What is the temperature target and cooling rate in exertional heat stroke?</a:t>
            </a:r>
            <a:endParaRPr/>
          </a:p>
        </p:txBody>
      </p:sp>
      <p:sp>
        <p:nvSpPr>
          <p:cNvPr id="362" name="Google Shape;362;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6"/>
          <p:cNvSpPr txBox="1"/>
          <p:nvPr>
            <p:ph type="title"/>
          </p:nvPr>
        </p:nvSpPr>
        <p:spPr>
          <a:xfrm>
            <a:off x="53900" y="376050"/>
            <a:ext cx="8832300" cy="829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 What is the temperature target and cooling rate in exertional heat stroke?</a:t>
            </a:r>
            <a:endParaRPr/>
          </a:p>
        </p:txBody>
      </p:sp>
      <p:sp>
        <p:nvSpPr>
          <p:cNvPr id="368" name="Google Shape;368;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369" name="Google Shape;369;p56"/>
          <p:cNvSpPr txBox="1"/>
          <p:nvPr/>
        </p:nvSpPr>
        <p:spPr>
          <a:xfrm>
            <a:off x="242225" y="1320550"/>
            <a:ext cx="4521900" cy="311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500">
                <a:solidFill>
                  <a:schemeClr val="dk1"/>
                </a:solidFill>
                <a:latin typeface="Average"/>
                <a:ea typeface="Average"/>
                <a:cs typeface="Average"/>
                <a:sym typeface="Average"/>
              </a:rPr>
              <a:t>In the absence of a specifically defined end-point temperature for safe cessation of cooling, </a:t>
            </a:r>
            <a:r>
              <a:rPr b="1" lang="en-GB" sz="1500">
                <a:solidFill>
                  <a:srgbClr val="CC0000"/>
                </a:solidFill>
                <a:latin typeface="Average"/>
                <a:ea typeface="Average"/>
                <a:cs typeface="Average"/>
                <a:sym typeface="Average"/>
              </a:rPr>
              <a:t>common practice dictates a target temperature below 39°C (preferably 38.5° to 38.0°C)</a:t>
            </a:r>
            <a:r>
              <a:rPr lang="en-GB" sz="1500">
                <a:solidFill>
                  <a:srgbClr val="CC0000"/>
                </a:solidFill>
                <a:latin typeface="Average"/>
                <a:ea typeface="Average"/>
                <a:cs typeface="Average"/>
                <a:sym typeface="Average"/>
              </a:rPr>
              <a:t> </a:t>
            </a:r>
            <a:r>
              <a:rPr lang="en-GB" sz="1500">
                <a:solidFill>
                  <a:schemeClr val="dk1"/>
                </a:solidFill>
                <a:latin typeface="Average"/>
                <a:ea typeface="Average"/>
                <a:cs typeface="Average"/>
                <a:sym typeface="Average"/>
              </a:rPr>
              <a:t>to lessen the risk of clinical deterioration. </a:t>
            </a:r>
            <a:endParaRPr sz="1500">
              <a:solidFill>
                <a:schemeClr val="dk1"/>
              </a:solidFill>
              <a:latin typeface="Average"/>
              <a:ea typeface="Average"/>
              <a:cs typeface="Average"/>
              <a:sym typeface="Average"/>
            </a:endParaRPr>
          </a:p>
          <a:p>
            <a:pPr indent="0" lvl="0" marL="0" rtl="0" algn="l">
              <a:lnSpc>
                <a:spcPct val="115000"/>
              </a:lnSpc>
              <a:spcBef>
                <a:spcPts val="1200"/>
              </a:spcBef>
              <a:spcAft>
                <a:spcPts val="0"/>
              </a:spcAft>
              <a:buNone/>
            </a:pPr>
            <a:r>
              <a:rPr lang="en-GB" sz="1500">
                <a:solidFill>
                  <a:schemeClr val="dk1"/>
                </a:solidFill>
                <a:latin typeface="Average"/>
                <a:ea typeface="Average"/>
                <a:cs typeface="Average"/>
                <a:sym typeface="Average"/>
              </a:rPr>
              <a:t>For exertional heatstroke, a </a:t>
            </a:r>
            <a:r>
              <a:rPr b="1" lang="en-GB" sz="1500">
                <a:solidFill>
                  <a:schemeClr val="dk1"/>
                </a:solidFill>
                <a:latin typeface="Average"/>
                <a:ea typeface="Average"/>
                <a:cs typeface="Average"/>
                <a:sym typeface="Average"/>
              </a:rPr>
              <a:t>cooling rate faster than 0.10°C per minute</a:t>
            </a:r>
            <a:r>
              <a:rPr lang="en-GB" sz="1500">
                <a:solidFill>
                  <a:schemeClr val="dk1"/>
                </a:solidFill>
                <a:latin typeface="Average"/>
                <a:ea typeface="Average"/>
                <a:cs typeface="Average"/>
                <a:sym typeface="Average"/>
              </a:rPr>
              <a:t> is safe and is desirable for improving the prognosis. </a:t>
            </a:r>
            <a:endParaRPr sz="1500">
              <a:solidFill>
                <a:schemeClr val="dk1"/>
              </a:solidFill>
              <a:latin typeface="Average"/>
              <a:ea typeface="Average"/>
              <a:cs typeface="Average"/>
              <a:sym typeface="Average"/>
            </a:endParaRPr>
          </a:p>
          <a:p>
            <a:pPr indent="0" lvl="0" marL="0" rtl="0" algn="l">
              <a:lnSpc>
                <a:spcPct val="115000"/>
              </a:lnSpc>
              <a:spcBef>
                <a:spcPts val="1200"/>
              </a:spcBef>
              <a:spcAft>
                <a:spcPts val="1200"/>
              </a:spcAft>
              <a:buNone/>
            </a:pPr>
            <a:r>
              <a:rPr lang="en-GB" sz="1500">
                <a:solidFill>
                  <a:schemeClr val="dk1"/>
                </a:solidFill>
                <a:latin typeface="Average"/>
                <a:ea typeface="Average"/>
                <a:cs typeface="Average"/>
                <a:sym typeface="Average"/>
              </a:rPr>
              <a:t>Cold water immersion (CWI): achieving a cooling rate of 0.20° to 0.35°C per minute</a:t>
            </a:r>
            <a:endParaRPr sz="1100"/>
          </a:p>
        </p:txBody>
      </p:sp>
      <p:sp>
        <p:nvSpPr>
          <p:cNvPr id="370" name="Google Shape;370;p56"/>
          <p:cNvSpPr txBox="1"/>
          <p:nvPr/>
        </p:nvSpPr>
        <p:spPr>
          <a:xfrm>
            <a:off x="317275" y="44336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rgbClr val="222222"/>
                </a:solidFill>
                <a:highlight>
                  <a:srgbClr val="FFFFFF"/>
                </a:highlight>
              </a:rPr>
              <a:t>Epstein Y, Yanovich R. Heatstroke. New England Journal of Medicine. 2019 Jun 20;380(25):2449-59.</a:t>
            </a:r>
            <a:endParaRPr sz="1200"/>
          </a:p>
        </p:txBody>
      </p:sp>
      <p:sp>
        <p:nvSpPr>
          <p:cNvPr id="371" name="Google Shape;371;p56"/>
          <p:cNvSpPr txBox="1"/>
          <p:nvPr/>
        </p:nvSpPr>
        <p:spPr>
          <a:xfrm>
            <a:off x="4770925" y="1052450"/>
            <a:ext cx="4294200" cy="163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500">
                <a:solidFill>
                  <a:schemeClr val="dk1"/>
                </a:solidFill>
                <a:latin typeface="Average"/>
                <a:ea typeface="Average"/>
                <a:cs typeface="Average"/>
                <a:sym typeface="Average"/>
              </a:rPr>
              <a:t>Uptodate:</a:t>
            </a:r>
            <a:endParaRPr sz="1500">
              <a:solidFill>
                <a:schemeClr val="dk1"/>
              </a:solidFill>
              <a:latin typeface="Average"/>
              <a:ea typeface="Average"/>
              <a:cs typeface="Average"/>
              <a:sym typeface="Average"/>
            </a:endParaRPr>
          </a:p>
          <a:p>
            <a:pPr indent="-323850" lvl="0" marL="457200" rtl="0" algn="l">
              <a:lnSpc>
                <a:spcPct val="115000"/>
              </a:lnSpc>
              <a:spcBef>
                <a:spcPts val="1200"/>
              </a:spcBef>
              <a:spcAft>
                <a:spcPts val="0"/>
              </a:spcAft>
              <a:buClr>
                <a:schemeClr val="dk1"/>
              </a:buClr>
              <a:buSzPts val="1500"/>
              <a:buFont typeface="Average"/>
              <a:buChar char="●"/>
            </a:pPr>
            <a:r>
              <a:rPr lang="en-GB" sz="1500">
                <a:solidFill>
                  <a:schemeClr val="dk1"/>
                </a:solidFill>
                <a:latin typeface="Average"/>
                <a:ea typeface="Average"/>
                <a:cs typeface="Average"/>
                <a:sym typeface="Average"/>
              </a:rPr>
              <a:t>Complete within </a:t>
            </a:r>
            <a:r>
              <a:rPr b="1" lang="en-GB" sz="1500">
                <a:solidFill>
                  <a:srgbClr val="CC0000"/>
                </a:solidFill>
                <a:latin typeface="Average"/>
                <a:ea typeface="Average"/>
                <a:cs typeface="Average"/>
                <a:sym typeface="Average"/>
              </a:rPr>
              <a:t>30 minutes</a:t>
            </a:r>
            <a:r>
              <a:rPr lang="en-GB" sz="1500">
                <a:solidFill>
                  <a:schemeClr val="dk1"/>
                </a:solidFill>
                <a:latin typeface="Average"/>
                <a:ea typeface="Average"/>
                <a:cs typeface="Average"/>
                <a:sym typeface="Average"/>
              </a:rPr>
              <a:t> of presentation, if possible</a:t>
            </a:r>
            <a:endParaRPr sz="1500">
              <a:solidFill>
                <a:schemeClr val="dk1"/>
              </a:solidFill>
              <a:latin typeface="Average"/>
              <a:ea typeface="Average"/>
              <a:cs typeface="Average"/>
              <a:sym typeface="Average"/>
            </a:endParaRPr>
          </a:p>
          <a:p>
            <a:pPr indent="-323850" lvl="0" marL="457200" rtl="0" algn="l">
              <a:lnSpc>
                <a:spcPct val="115000"/>
              </a:lnSpc>
              <a:spcBef>
                <a:spcPts val="0"/>
              </a:spcBef>
              <a:spcAft>
                <a:spcPts val="0"/>
              </a:spcAft>
              <a:buClr>
                <a:schemeClr val="dk1"/>
              </a:buClr>
              <a:buSzPts val="1500"/>
              <a:buFont typeface="Average"/>
              <a:buChar char="●"/>
            </a:pPr>
            <a:r>
              <a:rPr lang="en-GB" sz="1500">
                <a:solidFill>
                  <a:schemeClr val="dk1"/>
                </a:solidFill>
                <a:latin typeface="Average"/>
                <a:ea typeface="Average"/>
                <a:cs typeface="Average"/>
                <a:sym typeface="Average"/>
              </a:rPr>
              <a:t>Cease cooling when rectal temperature reaches </a:t>
            </a:r>
            <a:r>
              <a:rPr b="1" lang="en-GB" sz="1500">
                <a:solidFill>
                  <a:srgbClr val="CC0000"/>
                </a:solidFill>
                <a:latin typeface="Average"/>
                <a:ea typeface="Average"/>
                <a:cs typeface="Average"/>
                <a:sym typeface="Average"/>
              </a:rPr>
              <a:t>approximately 103°F (39.4°C)</a:t>
            </a:r>
            <a:endParaRPr b="1" sz="1500">
              <a:solidFill>
                <a:srgbClr val="980000"/>
              </a:solidFill>
              <a:latin typeface="Average"/>
              <a:ea typeface="Average"/>
              <a:cs typeface="Average"/>
              <a:sym typeface="Average"/>
            </a:endParaRPr>
          </a:p>
        </p:txBody>
      </p:sp>
      <p:sp>
        <p:nvSpPr>
          <p:cNvPr id="372" name="Google Shape;372;p56"/>
          <p:cNvSpPr txBox="1"/>
          <p:nvPr/>
        </p:nvSpPr>
        <p:spPr>
          <a:xfrm>
            <a:off x="4939825" y="3065513"/>
            <a:ext cx="39564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chemeClr val="dk1"/>
                </a:solidFill>
                <a:latin typeface="Average"/>
                <a:ea typeface="Average"/>
                <a:cs typeface="Average"/>
                <a:sym typeface="Average"/>
              </a:rPr>
              <a:t>Cooling rates </a:t>
            </a:r>
            <a:r>
              <a:rPr b="1" lang="en-GB" sz="1500">
                <a:solidFill>
                  <a:srgbClr val="CC0000"/>
                </a:solidFill>
                <a:latin typeface="Average"/>
                <a:ea typeface="Average"/>
                <a:cs typeface="Average"/>
                <a:sym typeface="Average"/>
              </a:rPr>
              <a:t>&gt;0.15 °C/min</a:t>
            </a:r>
            <a:r>
              <a:rPr lang="en-GB" sz="1500">
                <a:solidFill>
                  <a:schemeClr val="dk1"/>
                </a:solidFill>
                <a:latin typeface="Average"/>
                <a:ea typeface="Average"/>
                <a:cs typeface="Average"/>
                <a:sym typeface="Average"/>
              </a:rPr>
              <a:t> for EHS patients were significantly associated with surviving EHS without medical complications.</a:t>
            </a:r>
            <a:endParaRPr/>
          </a:p>
        </p:txBody>
      </p:sp>
      <p:sp>
        <p:nvSpPr>
          <p:cNvPr id="373" name="Google Shape;373;p56"/>
          <p:cNvSpPr txBox="1"/>
          <p:nvPr/>
        </p:nvSpPr>
        <p:spPr>
          <a:xfrm>
            <a:off x="5006225" y="4164250"/>
            <a:ext cx="3827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222222"/>
                </a:solidFill>
                <a:highlight>
                  <a:srgbClr val="FFFFFF"/>
                </a:highlight>
              </a:rPr>
              <a:t>Filep EM, Murata Y, Endres BD, Kim G, Stearns RL, Casa DJ. Exertional heat stroke, modality cooling rate, and survival outcomes: a systematic review. Medicina. 2020 Nov 5;56(11):589.</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7"/>
          <p:cNvSpPr txBox="1"/>
          <p:nvPr>
            <p:ph type="title"/>
          </p:nvPr>
        </p:nvSpPr>
        <p:spPr>
          <a:xfrm>
            <a:off x="118475" y="583125"/>
            <a:ext cx="8832300" cy="829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Q5. Should</a:t>
            </a:r>
            <a:r>
              <a:rPr lang="en-GB"/>
              <a:t> we use antipyretics such as paracetamol for temperature control in exertional heat stroke?</a:t>
            </a:r>
            <a:endParaRPr/>
          </a:p>
        </p:txBody>
      </p:sp>
      <p:sp>
        <p:nvSpPr>
          <p:cNvPr id="379" name="Google Shape;379;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8"/>
          <p:cNvSpPr txBox="1"/>
          <p:nvPr>
            <p:ph type="title"/>
          </p:nvPr>
        </p:nvSpPr>
        <p:spPr>
          <a:xfrm>
            <a:off x="118475" y="583125"/>
            <a:ext cx="8832300" cy="829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Q5. Should we use antipyretics such as paracetamol for temperature control in exertional heat stroke?</a:t>
            </a:r>
            <a:endParaRPr/>
          </a:p>
        </p:txBody>
      </p:sp>
      <p:sp>
        <p:nvSpPr>
          <p:cNvPr id="385" name="Google Shape;385;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386" name="Google Shape;386;p58"/>
          <p:cNvSpPr txBox="1"/>
          <p:nvPr/>
        </p:nvSpPr>
        <p:spPr>
          <a:xfrm>
            <a:off x="837300" y="1614825"/>
            <a:ext cx="7329600" cy="23736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Antipyretics, for example, paracetamol and aspirin, </a:t>
            </a:r>
            <a:r>
              <a:rPr b="1" lang="en-GB" sz="1800" u="sng">
                <a:solidFill>
                  <a:srgbClr val="980000"/>
                </a:solidFill>
                <a:latin typeface="Average"/>
                <a:ea typeface="Average"/>
                <a:cs typeface="Average"/>
                <a:sym typeface="Average"/>
              </a:rPr>
              <a:t>should not</a:t>
            </a:r>
            <a:r>
              <a:rPr b="1" lang="en-GB" sz="1800" u="sng">
                <a:solidFill>
                  <a:schemeClr val="dk1"/>
                </a:solidFill>
                <a:latin typeface="Average"/>
                <a:ea typeface="Average"/>
                <a:cs typeface="Average"/>
                <a:sym typeface="Average"/>
              </a:rPr>
              <a:t> </a:t>
            </a:r>
            <a:r>
              <a:rPr lang="en-GB" sz="1800">
                <a:solidFill>
                  <a:schemeClr val="dk1"/>
                </a:solidFill>
                <a:latin typeface="Average"/>
                <a:ea typeface="Average"/>
                <a:cs typeface="Average"/>
                <a:sym typeface="Average"/>
              </a:rPr>
              <a:t>be routinely used to reduce the hyperthermia </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Because the mechanism is excessive heat generation rather than hypothalamic-induced heat retention. (for exertional heat stroke) </a:t>
            </a:r>
            <a:endParaRPr sz="1800">
              <a:solidFill>
                <a:schemeClr val="dk1"/>
              </a:solidFill>
              <a:latin typeface="Average"/>
              <a:ea typeface="Average"/>
              <a:cs typeface="Average"/>
              <a:sym typeface="Average"/>
            </a:endParaRPr>
          </a:p>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The risk for known adverse effects (e.g., hepatotoxicity, acute kidney injury, bleeding), which may be particularly evident in patients with heat stroke due to their high risk for organ dysfunction</a:t>
            </a:r>
            <a:endParaRPr sz="1800">
              <a:solidFill>
                <a:schemeClr val="dk1"/>
              </a:solidFill>
              <a:latin typeface="Average"/>
              <a:ea typeface="Average"/>
              <a:cs typeface="Average"/>
              <a:sym typeface="Average"/>
            </a:endParaRPr>
          </a:p>
        </p:txBody>
      </p:sp>
      <p:sp>
        <p:nvSpPr>
          <p:cNvPr id="387" name="Google Shape;387;p58"/>
          <p:cNvSpPr txBox="1"/>
          <p:nvPr/>
        </p:nvSpPr>
        <p:spPr>
          <a:xfrm>
            <a:off x="3988825" y="4303750"/>
            <a:ext cx="4425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222222"/>
                </a:solidFill>
                <a:highlight>
                  <a:srgbClr val="FFFFFF"/>
                </a:highlight>
              </a:rPr>
              <a:t>Barletta JF, Palmieri TL, Toomey SA, AlShamsi F, Stearns RL, Patanwala AE, Siparsky NF, Badjatia N, Schultz B, Breighner CM, Bruno E. Society of Critical Care Medicine Guidelines for the Treatment of Heat Stroke. Critical care medicine. 2025 Feb 21;53(2):e490-500.</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Case 5</a:t>
            </a:r>
            <a:endParaRPr/>
          </a:p>
        </p:txBody>
      </p:sp>
      <p:sp>
        <p:nvSpPr>
          <p:cNvPr id="393" name="Google Shape;393;p59"/>
          <p:cNvSpPr txBox="1"/>
          <p:nvPr>
            <p:ph idx="1" type="body"/>
          </p:nvPr>
        </p:nvSpPr>
        <p:spPr>
          <a:xfrm>
            <a:off x="311700" y="956925"/>
            <a:ext cx="3837600" cy="361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A 70-year-old man c/o bilateral groin pain after riding a horse, with no prior history of falling.</a:t>
            </a:r>
            <a:endParaRPr/>
          </a:p>
          <a:p>
            <a:pPr indent="0" lvl="0" marL="0" rtl="0" algn="l">
              <a:spcBef>
                <a:spcPts val="1200"/>
              </a:spcBef>
              <a:spcAft>
                <a:spcPts val="0"/>
              </a:spcAft>
              <a:buNone/>
            </a:pPr>
            <a:r>
              <a:rPr lang="en-GB"/>
              <a:t>Vitals:</a:t>
            </a:r>
            <a:endParaRPr/>
          </a:p>
          <a:p>
            <a:pPr indent="-342900" lvl="0" marL="457200" rtl="0" algn="l">
              <a:spcBef>
                <a:spcPts val="1200"/>
              </a:spcBef>
              <a:spcAft>
                <a:spcPts val="0"/>
              </a:spcAft>
              <a:buSzPts val="1800"/>
              <a:buChar char="●"/>
            </a:pPr>
            <a:r>
              <a:rPr lang="en-GB"/>
              <a:t>GCS E4V5M6</a:t>
            </a:r>
            <a:endParaRPr/>
          </a:p>
          <a:p>
            <a:pPr indent="-342900" lvl="0" marL="457200" rtl="0" algn="l">
              <a:spcBef>
                <a:spcPts val="0"/>
              </a:spcBef>
              <a:spcAft>
                <a:spcPts val="0"/>
              </a:spcAft>
              <a:buSzPts val="1800"/>
              <a:buChar char="●"/>
            </a:pPr>
            <a:r>
              <a:rPr lang="en-GB"/>
              <a:t>BP 120/74 P110, SpO2 98% RA Temp 36</a:t>
            </a:r>
            <a:endParaRPr/>
          </a:p>
          <a:p>
            <a:pPr indent="0" lvl="0" marL="0" rtl="0" algn="l">
              <a:spcBef>
                <a:spcPts val="1200"/>
              </a:spcBef>
              <a:spcAft>
                <a:spcPts val="1200"/>
              </a:spcAft>
              <a:buNone/>
            </a:pPr>
            <a:r>
              <a:rPr lang="en-GB"/>
              <a:t>Xray of pelvis was performed</a:t>
            </a:r>
            <a:endParaRPr/>
          </a:p>
        </p:txBody>
      </p:sp>
      <p:sp>
        <p:nvSpPr>
          <p:cNvPr id="394" name="Google Shape;394;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395" name="Google Shape;395;p59"/>
          <p:cNvPicPr preferRelativeResize="0"/>
          <p:nvPr/>
        </p:nvPicPr>
        <p:blipFill>
          <a:blip r:embed="rId3">
            <a:alphaModFix/>
          </a:blip>
          <a:stretch>
            <a:fillRect/>
          </a:stretch>
        </p:blipFill>
        <p:spPr>
          <a:xfrm>
            <a:off x="4772650" y="1172050"/>
            <a:ext cx="3565300" cy="28857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0"/>
          <p:cNvSpPr txBox="1"/>
          <p:nvPr>
            <p:ph type="title"/>
          </p:nvPr>
        </p:nvSpPr>
        <p:spPr>
          <a:xfrm>
            <a:off x="162175" y="6618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Q1. Interpret the xray</a:t>
            </a:r>
            <a:endParaRPr/>
          </a:p>
        </p:txBody>
      </p:sp>
      <p:sp>
        <p:nvSpPr>
          <p:cNvPr id="401" name="Google Shape;401;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402" name="Google Shape;402;p60"/>
          <p:cNvPicPr preferRelativeResize="0"/>
          <p:nvPr/>
        </p:nvPicPr>
        <p:blipFill>
          <a:blip r:embed="rId3">
            <a:alphaModFix/>
          </a:blip>
          <a:stretch>
            <a:fillRect/>
          </a:stretch>
        </p:blipFill>
        <p:spPr>
          <a:xfrm>
            <a:off x="601550" y="1284200"/>
            <a:ext cx="4048125" cy="3276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Q1. Interpret the xray</a:t>
            </a:r>
            <a:endParaRPr/>
          </a:p>
        </p:txBody>
      </p:sp>
      <p:sp>
        <p:nvSpPr>
          <p:cNvPr id="408" name="Google Shape;408;p61"/>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The most striking feature is abnormal widening of the pubic bone suggestive of pelvic symphysis diastasis. </a:t>
            </a:r>
            <a:r>
              <a:rPr lang="en-GB" sz="1200"/>
              <a:t>(A width of &gt;10 mm is considered diagnostic.)</a:t>
            </a:r>
            <a:endParaRPr sz="1200"/>
          </a:p>
          <a:p>
            <a:pPr indent="-342900" lvl="0" marL="457200" rtl="0" algn="l">
              <a:spcBef>
                <a:spcPts val="0"/>
              </a:spcBef>
              <a:spcAft>
                <a:spcPts val="0"/>
              </a:spcAft>
              <a:buSzPts val="1800"/>
              <a:buChar char="●"/>
            </a:pPr>
            <a:r>
              <a:rPr lang="en-GB"/>
              <a:t>The left sacroiliac joint appears disrupted. </a:t>
            </a:r>
            <a:endParaRPr/>
          </a:p>
          <a:p>
            <a:pPr indent="-342900" lvl="0" marL="457200" rtl="0" algn="l">
              <a:spcBef>
                <a:spcPts val="0"/>
              </a:spcBef>
              <a:spcAft>
                <a:spcPts val="0"/>
              </a:spcAft>
              <a:buSzPts val="1800"/>
              <a:buChar char="●"/>
            </a:pPr>
            <a:r>
              <a:rPr lang="en-GB"/>
              <a:t>Evidence of right hip screws.</a:t>
            </a:r>
            <a:endParaRPr/>
          </a:p>
        </p:txBody>
      </p:sp>
      <p:sp>
        <p:nvSpPr>
          <p:cNvPr id="409" name="Google Shape;409;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410" name="Google Shape;410;p61"/>
          <p:cNvPicPr preferRelativeResize="0"/>
          <p:nvPr/>
        </p:nvPicPr>
        <p:blipFill>
          <a:blip r:embed="rId3">
            <a:alphaModFix/>
          </a:blip>
          <a:stretch>
            <a:fillRect/>
          </a:stretch>
        </p:blipFill>
        <p:spPr>
          <a:xfrm>
            <a:off x="4784175" y="1292275"/>
            <a:ext cx="4048125" cy="3276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2"/>
          <p:cNvSpPr txBox="1"/>
          <p:nvPr>
            <p:ph type="title"/>
          </p:nvPr>
        </p:nvSpPr>
        <p:spPr>
          <a:xfrm>
            <a:off x="0" y="628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a:t>
            </a:r>
            <a:r>
              <a:rPr lang="en-GB"/>
              <a:t>What is your next immediate step of management?</a:t>
            </a:r>
            <a:endParaRPr/>
          </a:p>
        </p:txBody>
      </p:sp>
      <p:sp>
        <p:nvSpPr>
          <p:cNvPr id="416" name="Google Shape;416;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417" name="Google Shape;417;p62"/>
          <p:cNvPicPr preferRelativeResize="0"/>
          <p:nvPr/>
        </p:nvPicPr>
        <p:blipFill>
          <a:blip r:embed="rId3">
            <a:alphaModFix/>
          </a:blip>
          <a:stretch>
            <a:fillRect/>
          </a:stretch>
        </p:blipFill>
        <p:spPr>
          <a:xfrm>
            <a:off x="811475" y="1429550"/>
            <a:ext cx="4048125" cy="3276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a:t>
            </a:r>
            <a:endParaRPr/>
          </a:p>
        </p:txBody>
      </p:sp>
      <p:sp>
        <p:nvSpPr>
          <p:cNvPr id="88" name="Google Shape;88;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100"/>
              <a:t>Blood culture shows Aerobic, gram-negative (“safety pin” appearance) motile saprophytic bacillus.</a:t>
            </a:r>
            <a:endParaRPr sz="2100"/>
          </a:p>
          <a:p>
            <a:pPr indent="0" lvl="0" marL="0" rtl="0" algn="l">
              <a:spcBef>
                <a:spcPts val="1200"/>
              </a:spcBef>
              <a:spcAft>
                <a:spcPts val="1200"/>
              </a:spcAft>
              <a:buNone/>
            </a:pPr>
            <a:r>
              <a:rPr lang="en-GB" sz="2100"/>
              <a:t>What organism can it be and is endemic in South East Asia?</a:t>
            </a:r>
            <a:endParaRPr sz="2100"/>
          </a:p>
        </p:txBody>
      </p:sp>
      <p:sp>
        <p:nvSpPr>
          <p:cNvPr id="89" name="Google Shape;8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90" name="Google Shape;90;p18"/>
          <p:cNvPicPr preferRelativeResize="0"/>
          <p:nvPr/>
        </p:nvPicPr>
        <p:blipFill rotWithShape="1">
          <a:blip r:embed="rId3">
            <a:alphaModFix/>
          </a:blip>
          <a:srcRect b="4879" l="0" r="0" t="0"/>
          <a:stretch/>
        </p:blipFill>
        <p:spPr>
          <a:xfrm>
            <a:off x="4223750" y="2781075"/>
            <a:ext cx="4797399" cy="183162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a:t>
            </a:r>
            <a:r>
              <a:rPr lang="en-GB"/>
              <a:t>What is your next immediate step of management?</a:t>
            </a:r>
            <a:endParaRPr/>
          </a:p>
        </p:txBody>
      </p:sp>
      <p:sp>
        <p:nvSpPr>
          <p:cNvPr id="423" name="Google Shape;423;p63"/>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Pelvic</a:t>
            </a:r>
            <a:r>
              <a:rPr lang="en-GB"/>
              <a:t> binder</a:t>
            </a:r>
            <a:endParaRPr/>
          </a:p>
          <a:p>
            <a:pPr indent="-342900" lvl="0" marL="457200" rtl="0" algn="l">
              <a:spcBef>
                <a:spcPts val="0"/>
              </a:spcBef>
              <a:spcAft>
                <a:spcPts val="0"/>
              </a:spcAft>
              <a:buSzPts val="1800"/>
              <a:buChar char="●"/>
            </a:pPr>
            <a:r>
              <a:rPr lang="en-GB"/>
              <a:t>A</a:t>
            </a:r>
            <a:r>
              <a:rPr lang="en-GB"/>
              <a:t>pply at the level of the greater trochanter</a:t>
            </a:r>
            <a:endParaRPr/>
          </a:p>
        </p:txBody>
      </p:sp>
      <p:sp>
        <p:nvSpPr>
          <p:cNvPr id="424" name="Google Shape;424;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425" name="Google Shape;425;p63"/>
          <p:cNvPicPr preferRelativeResize="0"/>
          <p:nvPr/>
        </p:nvPicPr>
        <p:blipFill>
          <a:blip r:embed="rId3">
            <a:alphaModFix/>
          </a:blip>
          <a:stretch>
            <a:fillRect/>
          </a:stretch>
        </p:blipFill>
        <p:spPr>
          <a:xfrm>
            <a:off x="7581500" y="1017725"/>
            <a:ext cx="1562500" cy="1207100"/>
          </a:xfrm>
          <a:prstGeom prst="rect">
            <a:avLst/>
          </a:prstGeom>
          <a:noFill/>
          <a:ln>
            <a:noFill/>
          </a:ln>
        </p:spPr>
      </p:pic>
      <p:pic>
        <p:nvPicPr>
          <p:cNvPr id="426" name="Google Shape;426;p63"/>
          <p:cNvPicPr preferRelativeResize="0"/>
          <p:nvPr/>
        </p:nvPicPr>
        <p:blipFill>
          <a:blip r:embed="rId4">
            <a:alphaModFix/>
          </a:blip>
          <a:stretch>
            <a:fillRect/>
          </a:stretch>
        </p:blipFill>
        <p:spPr>
          <a:xfrm>
            <a:off x="6174925" y="1089313"/>
            <a:ext cx="1207100" cy="1207100"/>
          </a:xfrm>
          <a:prstGeom prst="rect">
            <a:avLst/>
          </a:prstGeom>
          <a:noFill/>
          <a:ln>
            <a:noFill/>
          </a:ln>
        </p:spPr>
      </p:pic>
      <p:pic>
        <p:nvPicPr>
          <p:cNvPr id="427" name="Google Shape;427;p63"/>
          <p:cNvPicPr preferRelativeResize="0"/>
          <p:nvPr/>
        </p:nvPicPr>
        <p:blipFill>
          <a:blip r:embed="rId5">
            <a:alphaModFix/>
          </a:blip>
          <a:stretch>
            <a:fillRect/>
          </a:stretch>
        </p:blipFill>
        <p:spPr>
          <a:xfrm>
            <a:off x="5175725" y="2368000"/>
            <a:ext cx="2679812" cy="2696617"/>
          </a:xfrm>
          <a:prstGeom prst="rect">
            <a:avLst/>
          </a:prstGeom>
          <a:noFill/>
          <a:ln>
            <a:noFill/>
          </a:ln>
        </p:spPr>
      </p:pic>
      <p:pic>
        <p:nvPicPr>
          <p:cNvPr id="428" name="Google Shape;428;p63"/>
          <p:cNvPicPr preferRelativeResize="0"/>
          <p:nvPr/>
        </p:nvPicPr>
        <p:blipFill>
          <a:blip r:embed="rId6">
            <a:alphaModFix/>
          </a:blip>
          <a:stretch>
            <a:fillRect/>
          </a:stretch>
        </p:blipFill>
        <p:spPr>
          <a:xfrm>
            <a:off x="1427925" y="2422100"/>
            <a:ext cx="3205150" cy="25943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a:t>
            </a:r>
            <a:r>
              <a:rPr lang="en-GB"/>
              <a:t>What are the classification scheme</a:t>
            </a:r>
            <a:r>
              <a:rPr lang="en-GB"/>
              <a:t>?</a:t>
            </a:r>
            <a:endParaRPr/>
          </a:p>
        </p:txBody>
      </p:sp>
      <p:sp>
        <p:nvSpPr>
          <p:cNvPr id="434" name="Google Shape;434;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435" name="Google Shape;435;p64"/>
          <p:cNvPicPr preferRelativeResize="0"/>
          <p:nvPr/>
        </p:nvPicPr>
        <p:blipFill>
          <a:blip r:embed="rId3">
            <a:alphaModFix/>
          </a:blip>
          <a:stretch>
            <a:fillRect/>
          </a:stretch>
        </p:blipFill>
        <p:spPr>
          <a:xfrm>
            <a:off x="1037575" y="1259975"/>
            <a:ext cx="4048125" cy="3276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What are the classification scheme?</a:t>
            </a:r>
            <a:endParaRPr/>
          </a:p>
        </p:txBody>
      </p:sp>
      <p:sp>
        <p:nvSpPr>
          <p:cNvPr id="441" name="Google Shape;441;p65"/>
          <p:cNvSpPr txBox="1"/>
          <p:nvPr>
            <p:ph idx="1" type="body"/>
          </p:nvPr>
        </p:nvSpPr>
        <p:spPr>
          <a:xfrm>
            <a:off x="311700" y="9356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Tile classification</a:t>
            </a:r>
            <a:endParaRPr/>
          </a:p>
          <a:p>
            <a:pPr indent="-317500" lvl="1" marL="914400" rtl="0" algn="l">
              <a:spcBef>
                <a:spcPts val="0"/>
              </a:spcBef>
              <a:spcAft>
                <a:spcPts val="0"/>
              </a:spcAft>
              <a:buSzPts val="1400"/>
              <a:buChar char="○"/>
            </a:pPr>
            <a:r>
              <a:rPr lang="en-GB"/>
              <a:t>Tile A</a:t>
            </a:r>
            <a:endParaRPr/>
          </a:p>
          <a:p>
            <a:pPr indent="-317500" lvl="2" marL="1371600" rtl="0" algn="l">
              <a:spcBef>
                <a:spcPts val="0"/>
              </a:spcBef>
              <a:spcAft>
                <a:spcPts val="0"/>
              </a:spcAft>
              <a:buSzPts val="1400"/>
              <a:buChar char="■"/>
            </a:pPr>
            <a:r>
              <a:rPr lang="en-GB"/>
              <a:t>Stable</a:t>
            </a:r>
            <a:endParaRPr/>
          </a:p>
          <a:p>
            <a:pPr indent="-317500" lvl="1" marL="914400" rtl="0" algn="l">
              <a:spcBef>
                <a:spcPts val="0"/>
              </a:spcBef>
              <a:spcAft>
                <a:spcPts val="0"/>
              </a:spcAft>
              <a:buSzPts val="1400"/>
              <a:buChar char="○"/>
            </a:pPr>
            <a:r>
              <a:rPr lang="en-GB"/>
              <a:t>Tile B</a:t>
            </a:r>
            <a:endParaRPr/>
          </a:p>
          <a:p>
            <a:pPr indent="-317500" lvl="2" marL="1371600" rtl="0" algn="l">
              <a:spcBef>
                <a:spcPts val="0"/>
              </a:spcBef>
              <a:spcAft>
                <a:spcPts val="0"/>
              </a:spcAft>
              <a:buSzPts val="1400"/>
              <a:buChar char="■"/>
            </a:pPr>
            <a:r>
              <a:rPr lang="en-GB"/>
              <a:t>Rotationally unstable, vertically stable</a:t>
            </a:r>
            <a:endParaRPr/>
          </a:p>
          <a:p>
            <a:pPr indent="-317500" lvl="1" marL="914400" rtl="0" algn="l">
              <a:spcBef>
                <a:spcPts val="0"/>
              </a:spcBef>
              <a:spcAft>
                <a:spcPts val="0"/>
              </a:spcAft>
              <a:buSzPts val="1400"/>
              <a:buChar char="○"/>
            </a:pPr>
            <a:r>
              <a:rPr lang="en-GB"/>
              <a:t>Tile C</a:t>
            </a:r>
            <a:endParaRPr/>
          </a:p>
          <a:p>
            <a:pPr indent="-317500" lvl="2" marL="1371600" rtl="0" algn="l">
              <a:spcBef>
                <a:spcPts val="0"/>
              </a:spcBef>
              <a:spcAft>
                <a:spcPts val="0"/>
              </a:spcAft>
              <a:buSzPts val="1400"/>
              <a:buChar char="■"/>
            </a:pPr>
            <a:r>
              <a:rPr lang="en-GB"/>
              <a:t>Rotationally and vertically unstable</a:t>
            </a:r>
            <a:endParaRPr/>
          </a:p>
        </p:txBody>
      </p:sp>
      <p:sp>
        <p:nvSpPr>
          <p:cNvPr id="442" name="Google Shape;442;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443" name="Google Shape;443;p65"/>
          <p:cNvPicPr preferRelativeResize="0"/>
          <p:nvPr/>
        </p:nvPicPr>
        <p:blipFill>
          <a:blip r:embed="rId3">
            <a:alphaModFix/>
          </a:blip>
          <a:stretch>
            <a:fillRect/>
          </a:stretch>
        </p:blipFill>
        <p:spPr>
          <a:xfrm>
            <a:off x="463050" y="3050997"/>
            <a:ext cx="3224725" cy="2092500"/>
          </a:xfrm>
          <a:prstGeom prst="rect">
            <a:avLst/>
          </a:prstGeom>
          <a:noFill/>
          <a:ln>
            <a:noFill/>
          </a:ln>
        </p:spPr>
      </p:pic>
      <p:sp>
        <p:nvSpPr>
          <p:cNvPr id="444" name="Google Shape;444;p65"/>
          <p:cNvSpPr txBox="1"/>
          <p:nvPr>
            <p:ph idx="1" type="body"/>
          </p:nvPr>
        </p:nvSpPr>
        <p:spPr>
          <a:xfrm>
            <a:off x="4452375" y="1171150"/>
            <a:ext cx="4260300" cy="2033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Young-Burgess Classification</a:t>
            </a:r>
            <a:endParaRPr/>
          </a:p>
          <a:p>
            <a:pPr indent="-330200" lvl="1" marL="914400" rtl="0" algn="l">
              <a:spcBef>
                <a:spcPts val="0"/>
              </a:spcBef>
              <a:spcAft>
                <a:spcPts val="0"/>
              </a:spcAft>
              <a:buSzPts val="1600"/>
              <a:buChar char="○"/>
            </a:pPr>
            <a:r>
              <a:rPr lang="en-GB" sz="1600"/>
              <a:t>Anterior Posterior Compression (APC)</a:t>
            </a:r>
            <a:endParaRPr sz="1600"/>
          </a:p>
          <a:p>
            <a:pPr indent="-330200" lvl="1" marL="914400" rtl="0" algn="l">
              <a:spcBef>
                <a:spcPts val="0"/>
              </a:spcBef>
              <a:spcAft>
                <a:spcPts val="0"/>
              </a:spcAft>
              <a:buSzPts val="1600"/>
              <a:buChar char="○"/>
            </a:pPr>
            <a:r>
              <a:rPr lang="en-GB" sz="1600"/>
              <a:t>Lateral compression</a:t>
            </a:r>
            <a:endParaRPr sz="1600"/>
          </a:p>
          <a:p>
            <a:pPr indent="-330200" lvl="1" marL="914400" rtl="0" algn="l">
              <a:spcBef>
                <a:spcPts val="0"/>
              </a:spcBef>
              <a:spcAft>
                <a:spcPts val="0"/>
              </a:spcAft>
              <a:buSzPts val="1600"/>
              <a:buChar char="○"/>
            </a:pPr>
            <a:r>
              <a:rPr lang="en-GB" sz="1600"/>
              <a:t>Vertical shear</a:t>
            </a:r>
            <a:endParaRPr sz="1600"/>
          </a:p>
        </p:txBody>
      </p:sp>
      <p:pic>
        <p:nvPicPr>
          <p:cNvPr id="445" name="Google Shape;445;p65"/>
          <p:cNvPicPr preferRelativeResize="0"/>
          <p:nvPr/>
        </p:nvPicPr>
        <p:blipFill>
          <a:blip r:embed="rId4">
            <a:alphaModFix/>
          </a:blip>
          <a:stretch>
            <a:fillRect/>
          </a:stretch>
        </p:blipFill>
        <p:spPr>
          <a:xfrm>
            <a:off x="5060825" y="2799825"/>
            <a:ext cx="2911962" cy="218726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6"/>
          <p:cNvSpPr txBox="1"/>
          <p:nvPr>
            <p:ph type="title"/>
          </p:nvPr>
        </p:nvSpPr>
        <p:spPr>
          <a:xfrm>
            <a:off x="139750" y="8636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 Give 3 complications associated with this injury.</a:t>
            </a:r>
            <a:endParaRPr/>
          </a:p>
        </p:txBody>
      </p:sp>
      <p:sp>
        <p:nvSpPr>
          <p:cNvPr id="451" name="Google Shape;451;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 </a:t>
            </a:r>
            <a:r>
              <a:rPr lang="en-GB"/>
              <a:t>Give 3 complications associated with this injury.</a:t>
            </a:r>
            <a:endParaRPr/>
          </a:p>
        </p:txBody>
      </p:sp>
      <p:sp>
        <p:nvSpPr>
          <p:cNvPr id="457" name="Google Shape;457;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458" name="Google Shape;458;p67"/>
          <p:cNvSpPr txBox="1"/>
          <p:nvPr/>
        </p:nvSpPr>
        <p:spPr>
          <a:xfrm>
            <a:off x="1831625" y="45604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rgbClr val="222222"/>
                </a:solidFill>
                <a:highlight>
                  <a:srgbClr val="FFFFFF"/>
                </a:highlight>
              </a:rPr>
              <a:t>Saleh MH, Elashmawy A, Hazime M, Wallace B, Saad MA. Comprehensive Orthopedic Management of an Open-Book Pelvic Fracture: A Multidisciplinary Approach in Trauma Care. Cureus. 2024 Jul 2;16(7):e63669.</a:t>
            </a:r>
            <a:endParaRPr sz="1000"/>
          </a:p>
        </p:txBody>
      </p:sp>
      <p:graphicFrame>
        <p:nvGraphicFramePr>
          <p:cNvPr id="459" name="Google Shape;459;p67"/>
          <p:cNvGraphicFramePr/>
          <p:nvPr/>
        </p:nvGraphicFramePr>
        <p:xfrm>
          <a:off x="139175" y="961275"/>
          <a:ext cx="3000000" cy="3000000"/>
        </p:xfrm>
        <a:graphic>
          <a:graphicData uri="http://schemas.openxmlformats.org/drawingml/2006/table">
            <a:tbl>
              <a:tblPr>
                <a:noFill/>
                <a:tableStyleId>{BCC7B0FB-4731-48BB-A727-88BE079406E4}</a:tableStyleId>
              </a:tblPr>
              <a:tblGrid>
                <a:gridCol w="1698025"/>
                <a:gridCol w="4533200"/>
              </a:tblGrid>
              <a:tr h="371100">
                <a:tc>
                  <a:txBody>
                    <a:bodyPr/>
                    <a:lstStyle/>
                    <a:p>
                      <a:pPr indent="0" lvl="0" marL="0" marR="0" rtl="0" algn="ctr">
                        <a:lnSpc>
                          <a:spcPct val="100000"/>
                        </a:lnSpc>
                        <a:spcBef>
                          <a:spcPts val="0"/>
                        </a:spcBef>
                        <a:spcAft>
                          <a:spcPts val="0"/>
                        </a:spcAft>
                        <a:buClr>
                          <a:srgbClr val="000000"/>
                        </a:buClr>
                        <a:buSzPts val="1500"/>
                        <a:buFont typeface="Arial"/>
                        <a:buNone/>
                      </a:pPr>
                      <a:r>
                        <a:rPr b="1" lang="en-GB">
                          <a:solidFill>
                            <a:srgbClr val="134F5C"/>
                          </a:solidFill>
                          <a:latin typeface="Roboto"/>
                          <a:ea typeface="Roboto"/>
                          <a:cs typeface="Roboto"/>
                          <a:sym typeface="Roboto"/>
                        </a:rPr>
                        <a:t>Hemorrhage</a:t>
                      </a:r>
                      <a:endParaRPr b="1" u="none" cap="none" strike="noStrike">
                        <a:solidFill>
                          <a:srgbClr val="134F5C"/>
                        </a:solidFill>
                        <a:latin typeface="Roboto"/>
                        <a:ea typeface="Roboto"/>
                        <a:cs typeface="Roboto"/>
                        <a:sym typeface="Robo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a:solidFill>
                            <a:srgbClr val="0B5394"/>
                          </a:solidFill>
                        </a:rPr>
                        <a:t>Originate from the sacral venous plexus or internal iliac artery rupture</a:t>
                      </a:r>
                      <a:endParaRPr b="1" u="none" cap="none" strike="noStrike">
                        <a:solidFill>
                          <a:srgbClr val="0B5394"/>
                        </a:solidFill>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r h="371100">
                <a:tc>
                  <a:txBody>
                    <a:bodyPr/>
                    <a:lstStyle/>
                    <a:p>
                      <a:pPr indent="0" lvl="0" marL="0" marR="0" rtl="0" algn="ctr">
                        <a:lnSpc>
                          <a:spcPct val="100000"/>
                        </a:lnSpc>
                        <a:spcBef>
                          <a:spcPts val="0"/>
                        </a:spcBef>
                        <a:spcAft>
                          <a:spcPts val="0"/>
                        </a:spcAft>
                        <a:buClr>
                          <a:srgbClr val="000000"/>
                        </a:buClr>
                        <a:buSzPts val="1500"/>
                        <a:buFont typeface="Arial"/>
                        <a:buNone/>
                      </a:pPr>
                      <a:r>
                        <a:rPr b="1" lang="en-GB">
                          <a:solidFill>
                            <a:srgbClr val="134F5C"/>
                          </a:solidFill>
                          <a:latin typeface="Roboto"/>
                          <a:ea typeface="Roboto"/>
                          <a:cs typeface="Roboto"/>
                          <a:sym typeface="Roboto"/>
                        </a:rPr>
                        <a:t>Urological injury</a:t>
                      </a:r>
                      <a:endParaRPr b="1" u="none" cap="none" strike="noStrike">
                        <a:solidFill>
                          <a:srgbClr val="134F5C"/>
                        </a:solidFill>
                        <a:latin typeface="Roboto"/>
                        <a:ea typeface="Roboto"/>
                        <a:cs typeface="Roboto"/>
                        <a:sym typeface="Robo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a:solidFill>
                            <a:srgbClr val="0B5394"/>
                          </a:solidFill>
                        </a:rPr>
                        <a:t>Urethral laceration, bladder rupture</a:t>
                      </a:r>
                      <a:endParaRPr b="1" u="none" cap="none" strike="noStrike">
                        <a:solidFill>
                          <a:srgbClr val="0B5394"/>
                        </a:solidFill>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r h="371100">
                <a:tc>
                  <a:txBody>
                    <a:bodyPr/>
                    <a:lstStyle/>
                    <a:p>
                      <a:pPr indent="0" lvl="0" marL="0" marR="0" rtl="0" algn="ctr">
                        <a:lnSpc>
                          <a:spcPct val="100000"/>
                        </a:lnSpc>
                        <a:spcBef>
                          <a:spcPts val="0"/>
                        </a:spcBef>
                        <a:spcAft>
                          <a:spcPts val="0"/>
                        </a:spcAft>
                        <a:buClr>
                          <a:srgbClr val="000000"/>
                        </a:buClr>
                        <a:buSzPts val="1500"/>
                        <a:buFont typeface="Arial"/>
                        <a:buNone/>
                      </a:pPr>
                      <a:r>
                        <a:rPr b="1" lang="en-GB">
                          <a:solidFill>
                            <a:srgbClr val="134F5C"/>
                          </a:solidFill>
                          <a:latin typeface="Roboto"/>
                          <a:ea typeface="Roboto"/>
                          <a:cs typeface="Roboto"/>
                          <a:sym typeface="Roboto"/>
                        </a:rPr>
                        <a:t>Gynecological injury</a:t>
                      </a:r>
                      <a:endParaRPr b="1">
                        <a:solidFill>
                          <a:srgbClr val="134F5C"/>
                        </a:solidFill>
                        <a:latin typeface="Roboto"/>
                        <a:ea typeface="Roboto"/>
                        <a:cs typeface="Roboto"/>
                        <a:sym typeface="Robo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a:solidFill>
                            <a:srgbClr val="0B5394"/>
                          </a:solidFill>
                        </a:rPr>
                        <a:t>Vaginal laceration, uterine injury. If the patient is pregnant --&gt; high risk of fetal loss</a:t>
                      </a:r>
                      <a:endParaRPr b="1">
                        <a:solidFill>
                          <a:srgbClr val="0B5394"/>
                        </a:solidFill>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r h="371100">
                <a:tc>
                  <a:txBody>
                    <a:bodyPr/>
                    <a:lstStyle/>
                    <a:p>
                      <a:pPr indent="0" lvl="0" marL="0" marR="0" rtl="0" algn="ctr">
                        <a:lnSpc>
                          <a:spcPct val="100000"/>
                        </a:lnSpc>
                        <a:spcBef>
                          <a:spcPts val="0"/>
                        </a:spcBef>
                        <a:spcAft>
                          <a:spcPts val="0"/>
                        </a:spcAft>
                        <a:buClr>
                          <a:srgbClr val="000000"/>
                        </a:buClr>
                        <a:buSzPts val="1100"/>
                        <a:buFont typeface="Arial"/>
                        <a:buNone/>
                      </a:pPr>
                      <a:r>
                        <a:rPr b="1" lang="en-GB">
                          <a:solidFill>
                            <a:srgbClr val="134F5C"/>
                          </a:solidFill>
                          <a:latin typeface="Roboto"/>
                          <a:ea typeface="Roboto"/>
                          <a:cs typeface="Roboto"/>
                          <a:sym typeface="Roboto"/>
                        </a:rPr>
                        <a:t>Rectal injuries</a:t>
                      </a:r>
                      <a:endParaRPr sz="1300" u="none" cap="none" strike="noStrike"/>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a:solidFill>
                            <a:srgbClr val="0B5394"/>
                          </a:solidFill>
                        </a:rPr>
                        <a:t>PR: blood</a:t>
                      </a:r>
                      <a:endParaRPr sz="1300" u="none" cap="none" strike="noStrike"/>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r h="371100">
                <a:tc>
                  <a:txBody>
                    <a:bodyPr/>
                    <a:lstStyle/>
                    <a:p>
                      <a:pPr indent="0" lvl="0" marL="0" marR="0" rtl="0" algn="ctr">
                        <a:lnSpc>
                          <a:spcPct val="100000"/>
                        </a:lnSpc>
                        <a:spcBef>
                          <a:spcPts val="0"/>
                        </a:spcBef>
                        <a:spcAft>
                          <a:spcPts val="0"/>
                        </a:spcAft>
                        <a:buClr>
                          <a:srgbClr val="000000"/>
                        </a:buClr>
                        <a:buSzPts val="1500"/>
                        <a:buFont typeface="Arial"/>
                        <a:buNone/>
                      </a:pPr>
                      <a:r>
                        <a:rPr b="1" lang="en-GB">
                          <a:solidFill>
                            <a:srgbClr val="134F5C"/>
                          </a:solidFill>
                          <a:latin typeface="Roboto"/>
                          <a:ea typeface="Roboto"/>
                          <a:cs typeface="Roboto"/>
                          <a:sym typeface="Roboto"/>
                        </a:rPr>
                        <a:t>Nerve injury</a:t>
                      </a:r>
                      <a:endParaRPr b="1" u="none" cap="none" strike="noStrike">
                        <a:solidFill>
                          <a:srgbClr val="134F5C"/>
                        </a:solidFill>
                        <a:latin typeface="Roboto"/>
                        <a:ea typeface="Roboto"/>
                        <a:cs typeface="Roboto"/>
                        <a:sym typeface="Robo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a:solidFill>
                            <a:srgbClr val="0B5394"/>
                          </a:solidFill>
                        </a:rPr>
                        <a:t>Lumbosacral plexus particularly the sciatic nerve, femoral nerve, and obturator nerve</a:t>
                      </a:r>
                      <a:endParaRPr b="1">
                        <a:solidFill>
                          <a:srgbClr val="0B5394"/>
                        </a:solidFill>
                      </a:endParaRPr>
                    </a:p>
                  </a:txBody>
                  <a:tcPr marT="91425" marB="91425" marR="91425" marL="9142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FEFEF"/>
                    </a:solidFill>
                  </a:tcPr>
                </a:tc>
              </a:tr>
              <a:tr h="371100">
                <a:tc gridSpan="2">
                  <a:txBody>
                    <a:bodyPr/>
                    <a:lstStyle/>
                    <a:p>
                      <a:pPr indent="0" lvl="0" marL="0" rtl="0" algn="ctr">
                        <a:spcBef>
                          <a:spcPts val="0"/>
                        </a:spcBef>
                        <a:spcAft>
                          <a:spcPts val="0"/>
                        </a:spcAft>
                        <a:buNone/>
                      </a:pPr>
                      <a:r>
                        <a:rPr b="1" lang="en-GB">
                          <a:solidFill>
                            <a:srgbClr val="134F5C"/>
                          </a:solidFill>
                          <a:latin typeface="Roboto"/>
                          <a:ea typeface="Roboto"/>
                          <a:cs typeface="Roboto"/>
                          <a:sym typeface="Roboto"/>
                        </a:rPr>
                        <a:t>DVT, PE</a:t>
                      </a:r>
                      <a:endParaRPr b="1">
                        <a:solidFill>
                          <a:srgbClr val="134F5C"/>
                        </a:solidFill>
                        <a:latin typeface="Roboto"/>
                        <a:ea typeface="Roboto"/>
                        <a:cs typeface="Roboto"/>
                        <a:sym typeface="Robo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2CC"/>
                    </a:solidFill>
                  </a:tcPr>
                </a:tc>
                <a:tc hMerge="1"/>
              </a:tr>
              <a:tr h="192450">
                <a:tc gridSpan="2">
                  <a:txBody>
                    <a:bodyPr/>
                    <a:lstStyle/>
                    <a:p>
                      <a:pPr indent="0" lvl="0" marL="0" rtl="0" algn="ctr">
                        <a:spcBef>
                          <a:spcPts val="0"/>
                        </a:spcBef>
                        <a:spcAft>
                          <a:spcPts val="0"/>
                        </a:spcAft>
                        <a:buNone/>
                      </a:pPr>
                      <a:r>
                        <a:rPr b="1" lang="en-GB">
                          <a:solidFill>
                            <a:srgbClr val="134F5C"/>
                          </a:solidFill>
                          <a:latin typeface="Roboto"/>
                          <a:ea typeface="Roboto"/>
                          <a:cs typeface="Roboto"/>
                          <a:sym typeface="Roboto"/>
                        </a:rPr>
                        <a:t>Infections</a:t>
                      </a:r>
                      <a:endParaRPr b="1">
                        <a:solidFill>
                          <a:srgbClr val="134F5C"/>
                        </a:solidFill>
                        <a:latin typeface="Roboto"/>
                        <a:ea typeface="Roboto"/>
                        <a:cs typeface="Roboto"/>
                        <a:sym typeface="Robo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FF2CC"/>
                    </a:solidFill>
                  </a:tcPr>
                </a:tc>
                <a:tc hMerge="1"/>
              </a:tr>
            </a:tbl>
          </a:graphicData>
        </a:graphic>
      </p:graphicFrame>
      <p:pic>
        <p:nvPicPr>
          <p:cNvPr id="460" name="Google Shape;460;p67"/>
          <p:cNvPicPr preferRelativeResize="0"/>
          <p:nvPr/>
        </p:nvPicPr>
        <p:blipFill>
          <a:blip r:embed="rId3">
            <a:alphaModFix/>
          </a:blip>
          <a:stretch>
            <a:fillRect/>
          </a:stretch>
        </p:blipFill>
        <p:spPr>
          <a:xfrm>
            <a:off x="6401374" y="1732975"/>
            <a:ext cx="2742625" cy="1326000"/>
          </a:xfrm>
          <a:prstGeom prst="rect">
            <a:avLst/>
          </a:prstGeom>
          <a:noFill/>
          <a:ln>
            <a:noFill/>
          </a:ln>
        </p:spPr>
      </p:pic>
      <p:sp>
        <p:nvSpPr>
          <p:cNvPr id="461" name="Google Shape;461;p67"/>
          <p:cNvSpPr txBox="1"/>
          <p:nvPr/>
        </p:nvSpPr>
        <p:spPr>
          <a:xfrm>
            <a:off x="6691025" y="3156200"/>
            <a:ext cx="239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rgbClr val="222222"/>
                </a:solidFill>
                <a:highlight>
                  <a:srgbClr val="FFFFFF"/>
                </a:highlight>
              </a:rPr>
              <a:t>Min BW, Lee KJ, Kim GW, Kwon D. Complications of Pelvic Ring Injury. Journal of the Korean Fracture Society. 2013 Oct 1;26(4):348-53.</a:t>
            </a:r>
            <a:endParaRPr sz="10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CT </a:t>
            </a:r>
            <a:endParaRPr/>
          </a:p>
        </p:txBody>
      </p:sp>
      <p:sp>
        <p:nvSpPr>
          <p:cNvPr id="467" name="Google Shape;467;p68"/>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Diastasis of pubic symphysis. Haematoma with active contrast extravasation at the paravesical region.</a:t>
            </a:r>
            <a:endParaRPr/>
          </a:p>
        </p:txBody>
      </p:sp>
      <p:sp>
        <p:nvSpPr>
          <p:cNvPr id="468" name="Google Shape;468;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469" name="Google Shape;469;p68"/>
          <p:cNvPicPr preferRelativeResize="0"/>
          <p:nvPr/>
        </p:nvPicPr>
        <p:blipFill>
          <a:blip r:embed="rId3">
            <a:alphaModFix/>
          </a:blip>
          <a:stretch>
            <a:fillRect/>
          </a:stretch>
        </p:blipFill>
        <p:spPr>
          <a:xfrm>
            <a:off x="4572000" y="2464100"/>
            <a:ext cx="3204651" cy="2310481"/>
          </a:xfrm>
          <a:prstGeom prst="rect">
            <a:avLst/>
          </a:prstGeom>
          <a:noFill/>
          <a:ln>
            <a:noFill/>
          </a:ln>
        </p:spPr>
      </p:pic>
      <p:pic>
        <p:nvPicPr>
          <p:cNvPr id="470" name="Google Shape;470;p68"/>
          <p:cNvPicPr preferRelativeResize="0"/>
          <p:nvPr/>
        </p:nvPicPr>
        <p:blipFill>
          <a:blip r:embed="rId4">
            <a:alphaModFix/>
          </a:blip>
          <a:stretch>
            <a:fillRect/>
          </a:stretch>
        </p:blipFill>
        <p:spPr>
          <a:xfrm>
            <a:off x="311701" y="2420725"/>
            <a:ext cx="3204651" cy="24684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9"/>
          <p:cNvSpPr txBox="1"/>
          <p:nvPr>
            <p:ph type="title"/>
          </p:nvPr>
        </p:nvSpPr>
        <p:spPr>
          <a:xfrm>
            <a:off x="139750" y="8636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Q5. W</a:t>
            </a:r>
            <a:r>
              <a:rPr lang="en-GB"/>
              <a:t>hat are the further management?</a:t>
            </a:r>
            <a:endParaRPr/>
          </a:p>
        </p:txBody>
      </p:sp>
      <p:sp>
        <p:nvSpPr>
          <p:cNvPr id="476" name="Google Shape;476;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0"/>
          <p:cNvSpPr txBox="1"/>
          <p:nvPr>
            <p:ph type="title"/>
          </p:nvPr>
        </p:nvSpPr>
        <p:spPr>
          <a:xfrm>
            <a:off x="139750" y="8636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Q5. What are the further management?</a:t>
            </a:r>
            <a:endParaRPr/>
          </a:p>
        </p:txBody>
      </p:sp>
      <p:sp>
        <p:nvSpPr>
          <p:cNvPr id="482" name="Google Shape;482;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483" name="Google Shape;483;p70"/>
          <p:cNvSpPr txBox="1"/>
          <p:nvPr/>
        </p:nvSpPr>
        <p:spPr>
          <a:xfrm>
            <a:off x="650425" y="1353175"/>
            <a:ext cx="4500600" cy="14175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Three-in-one protocol</a:t>
            </a:r>
            <a:endParaRPr sz="1800">
              <a:solidFill>
                <a:schemeClr val="dk1"/>
              </a:solidFill>
              <a:latin typeface="Average"/>
              <a:ea typeface="Average"/>
              <a:cs typeface="Average"/>
              <a:sym typeface="Average"/>
            </a:endParaRPr>
          </a:p>
          <a:p>
            <a:pPr indent="-342900" lvl="1" marL="9144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E</a:t>
            </a:r>
            <a:r>
              <a:rPr lang="en-GB" sz="1800">
                <a:solidFill>
                  <a:schemeClr val="dk1"/>
                </a:solidFill>
                <a:latin typeface="Average"/>
                <a:ea typeface="Average"/>
                <a:cs typeface="Average"/>
                <a:sym typeface="Average"/>
              </a:rPr>
              <a:t>xternal pelvic fixation</a:t>
            </a:r>
            <a:endParaRPr sz="1800">
              <a:solidFill>
                <a:schemeClr val="dk1"/>
              </a:solidFill>
              <a:latin typeface="Average"/>
              <a:ea typeface="Average"/>
              <a:cs typeface="Average"/>
              <a:sym typeface="Average"/>
            </a:endParaRPr>
          </a:p>
          <a:p>
            <a:pPr indent="-342900" lvl="1" marL="9144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R</a:t>
            </a:r>
            <a:r>
              <a:rPr lang="en-GB" sz="1800">
                <a:solidFill>
                  <a:schemeClr val="dk1"/>
                </a:solidFill>
                <a:latin typeface="Average"/>
                <a:ea typeface="Average"/>
                <a:cs typeface="Average"/>
                <a:sym typeface="Average"/>
              </a:rPr>
              <a:t>etroperitoneal pelvic packing</a:t>
            </a:r>
            <a:endParaRPr sz="1800">
              <a:solidFill>
                <a:schemeClr val="dk1"/>
              </a:solidFill>
              <a:latin typeface="Average"/>
              <a:ea typeface="Average"/>
              <a:cs typeface="Average"/>
              <a:sym typeface="Average"/>
            </a:endParaRPr>
          </a:p>
          <a:p>
            <a:pPr indent="-342900" lvl="1" marL="914400" rtl="0" algn="l">
              <a:lnSpc>
                <a:spcPct val="115000"/>
              </a:lnSpc>
              <a:spcBef>
                <a:spcPts val="0"/>
              </a:spcBef>
              <a:spcAft>
                <a:spcPts val="0"/>
              </a:spcAft>
              <a:buClr>
                <a:schemeClr val="dk1"/>
              </a:buClr>
              <a:buSzPts val="1800"/>
              <a:buFont typeface="Average"/>
              <a:buChar char="○"/>
            </a:pPr>
            <a:r>
              <a:rPr lang="en-GB" sz="1800">
                <a:solidFill>
                  <a:schemeClr val="dk1"/>
                </a:solidFill>
                <a:latin typeface="Average"/>
                <a:ea typeface="Average"/>
                <a:cs typeface="Average"/>
                <a:sym typeface="Average"/>
              </a:rPr>
              <a:t>Angiography +/- embolization</a:t>
            </a:r>
            <a:endParaRPr/>
          </a:p>
        </p:txBody>
      </p:sp>
      <p:pic>
        <p:nvPicPr>
          <p:cNvPr id="484" name="Google Shape;484;p70"/>
          <p:cNvPicPr preferRelativeResize="0"/>
          <p:nvPr/>
        </p:nvPicPr>
        <p:blipFill>
          <a:blip r:embed="rId3">
            <a:alphaModFix/>
          </a:blip>
          <a:stretch>
            <a:fillRect/>
          </a:stretch>
        </p:blipFill>
        <p:spPr>
          <a:xfrm>
            <a:off x="5681775" y="348000"/>
            <a:ext cx="3394100" cy="3648650"/>
          </a:xfrm>
          <a:prstGeom prst="rect">
            <a:avLst/>
          </a:prstGeom>
          <a:noFill/>
          <a:ln>
            <a:noFill/>
          </a:ln>
        </p:spPr>
      </p:pic>
      <p:sp>
        <p:nvSpPr>
          <p:cNvPr id="485" name="Google Shape;485;p70"/>
          <p:cNvSpPr txBox="1"/>
          <p:nvPr/>
        </p:nvSpPr>
        <p:spPr>
          <a:xfrm>
            <a:off x="5610250" y="4066950"/>
            <a:ext cx="30501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solidFill>
                  <a:srgbClr val="222222"/>
                </a:solidFill>
                <a:highlight>
                  <a:srgbClr val="FFFFFF"/>
                </a:highlight>
              </a:rPr>
              <a:t>Cheng M, Lee KY, Chang AM, Ho HF, Chan LP, Lee KB, Kwok PC, Lee AC, Wong KY, Kam CW, Leung GK. Three-in-one protocol reduces mortality of patients with haemodynamically unstable pelvic fractures—a five year multi-centred review in Hong Kong. International Orthopaedics. 2018 Oct;42:2459-66.</a:t>
            </a:r>
            <a:endParaRPr sz="11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71"/>
          <p:cNvPicPr preferRelativeResize="0"/>
          <p:nvPr/>
        </p:nvPicPr>
        <p:blipFill>
          <a:blip r:embed="rId3">
            <a:alphaModFix/>
          </a:blip>
          <a:stretch>
            <a:fillRect/>
          </a:stretch>
        </p:blipFill>
        <p:spPr>
          <a:xfrm>
            <a:off x="2477300" y="726013"/>
            <a:ext cx="4344582" cy="3691475"/>
          </a:xfrm>
          <a:prstGeom prst="rect">
            <a:avLst/>
          </a:prstGeom>
          <a:noFill/>
          <a:ln>
            <a:noFill/>
          </a:ln>
        </p:spPr>
      </p:pic>
      <p:sp>
        <p:nvSpPr>
          <p:cNvPr id="491" name="Google Shape;491;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Q2. </a:t>
            </a:r>
            <a:endParaRPr/>
          </a:p>
        </p:txBody>
      </p:sp>
      <p:sp>
        <p:nvSpPr>
          <p:cNvPr id="96" name="Google Shape;96;p19"/>
          <p:cNvSpPr txBox="1"/>
          <p:nvPr>
            <p:ph idx="1" type="body"/>
          </p:nvPr>
        </p:nvSpPr>
        <p:spPr>
          <a:xfrm>
            <a:off x="49075" y="1099375"/>
            <a:ext cx="7106400" cy="3469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GB" sz="1865"/>
              <a:t>Blood culture shows Aerobic, gram-negative (“safety pin” appearance) motile saprophytic bacillus. What organism can it be and is endemic in South East Asia?</a:t>
            </a:r>
            <a:endParaRPr sz="1865"/>
          </a:p>
          <a:p>
            <a:pPr indent="0" lvl="0" marL="0" rtl="0" algn="l">
              <a:lnSpc>
                <a:spcPct val="95000"/>
              </a:lnSpc>
              <a:spcBef>
                <a:spcPts val="1200"/>
              </a:spcBef>
              <a:spcAft>
                <a:spcPts val="0"/>
              </a:spcAft>
              <a:buSzPts val="1018"/>
              <a:buNone/>
            </a:pPr>
            <a:r>
              <a:t/>
            </a:r>
            <a:endParaRPr sz="1865"/>
          </a:p>
          <a:p>
            <a:pPr indent="-347027" lvl="0" marL="457200" rtl="0" algn="l">
              <a:lnSpc>
                <a:spcPct val="95000"/>
              </a:lnSpc>
              <a:spcBef>
                <a:spcPts val="1200"/>
              </a:spcBef>
              <a:spcAft>
                <a:spcPts val="0"/>
              </a:spcAft>
              <a:buSzPts val="1865"/>
              <a:buChar char="●"/>
            </a:pPr>
            <a:r>
              <a:rPr lang="en-GB" sz="1865"/>
              <a:t>Burkholderia pseudomallei</a:t>
            </a:r>
            <a:endParaRPr sz="1865"/>
          </a:p>
          <a:p>
            <a:pPr indent="0" lvl="0" marL="0" rtl="0" algn="l">
              <a:lnSpc>
                <a:spcPct val="95000"/>
              </a:lnSpc>
              <a:spcBef>
                <a:spcPts val="1200"/>
              </a:spcBef>
              <a:spcAft>
                <a:spcPts val="0"/>
              </a:spcAft>
              <a:buSzPts val="1018"/>
              <a:buNone/>
            </a:pPr>
            <a:r>
              <a:t/>
            </a:r>
            <a:endParaRPr sz="1865"/>
          </a:p>
          <a:p>
            <a:pPr indent="-347027" lvl="0" marL="457200" rtl="0" algn="l">
              <a:lnSpc>
                <a:spcPct val="95000"/>
              </a:lnSpc>
              <a:spcBef>
                <a:spcPts val="1200"/>
              </a:spcBef>
              <a:spcAft>
                <a:spcPts val="0"/>
              </a:spcAft>
              <a:buSzPts val="1865"/>
              <a:buChar char="●"/>
            </a:pPr>
            <a:r>
              <a:rPr lang="en-GB" sz="1865"/>
              <a:t>Ddx of safety pin appearance</a:t>
            </a:r>
            <a:endParaRPr sz="1865"/>
          </a:p>
          <a:p>
            <a:pPr indent="-323532" lvl="1" marL="914400" rtl="0" algn="l">
              <a:lnSpc>
                <a:spcPct val="95000"/>
              </a:lnSpc>
              <a:spcBef>
                <a:spcPts val="0"/>
              </a:spcBef>
              <a:spcAft>
                <a:spcPts val="0"/>
              </a:spcAft>
              <a:buSzPts val="1495"/>
              <a:buChar char="○"/>
            </a:pPr>
            <a:r>
              <a:rPr lang="en-GB" sz="1495"/>
              <a:t>Yersinia pestis: gram-negative, aerobic, non-motile bacillus</a:t>
            </a:r>
            <a:endParaRPr sz="1495"/>
          </a:p>
          <a:p>
            <a:pPr indent="-323532" lvl="1" marL="914400" rtl="0" algn="l">
              <a:lnSpc>
                <a:spcPct val="95000"/>
              </a:lnSpc>
              <a:spcBef>
                <a:spcPts val="0"/>
              </a:spcBef>
              <a:spcAft>
                <a:spcPts val="0"/>
              </a:spcAft>
              <a:buSzPts val="1495"/>
              <a:buChar char="○"/>
            </a:pPr>
            <a:r>
              <a:rPr lang="en-GB" sz="1495"/>
              <a:t>Pasteurella multocida: gram-negative, aerobic, non-motile bacilli</a:t>
            </a:r>
            <a:endParaRPr sz="1495"/>
          </a:p>
          <a:p>
            <a:pPr indent="0" lvl="0" marL="0" rtl="0" algn="l">
              <a:lnSpc>
                <a:spcPct val="95000"/>
              </a:lnSpc>
              <a:spcBef>
                <a:spcPts val="1200"/>
              </a:spcBef>
              <a:spcAft>
                <a:spcPts val="1200"/>
              </a:spcAft>
              <a:buSzPts val="1018"/>
              <a:buNone/>
            </a:pPr>
            <a:r>
              <a:t/>
            </a:r>
            <a:endParaRPr sz="1865"/>
          </a:p>
        </p:txBody>
      </p:sp>
      <p:sp>
        <p:nvSpPr>
          <p:cNvPr id="97" name="Google Shape;9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98" name="Google Shape;98;p19"/>
          <p:cNvPicPr preferRelativeResize="0"/>
          <p:nvPr/>
        </p:nvPicPr>
        <p:blipFill>
          <a:blip r:embed="rId3">
            <a:alphaModFix/>
          </a:blip>
          <a:stretch>
            <a:fillRect/>
          </a:stretch>
        </p:blipFill>
        <p:spPr>
          <a:xfrm>
            <a:off x="4829375" y="2013100"/>
            <a:ext cx="3829576" cy="1537050"/>
          </a:xfrm>
          <a:prstGeom prst="rect">
            <a:avLst/>
          </a:prstGeom>
          <a:noFill/>
          <a:ln>
            <a:noFill/>
          </a:ln>
        </p:spPr>
      </p:pic>
      <p:sp>
        <p:nvSpPr>
          <p:cNvPr id="99" name="Google Shape;99;p19"/>
          <p:cNvSpPr txBox="1"/>
          <p:nvPr/>
        </p:nvSpPr>
        <p:spPr>
          <a:xfrm>
            <a:off x="4785150" y="4309925"/>
            <a:ext cx="4236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rgbClr val="222222"/>
                </a:solidFill>
                <a:highlight>
                  <a:srgbClr val="FFFFFF"/>
                </a:highlight>
              </a:rPr>
              <a:t>Limmathurotsakul D, Golding N, Dance DA, Messina JP, Pigott DM, Moyes CL, Rolim DB, Bertherat E, Day NP, Peacock SJ, Hay SI. Predicted global distribution of Burkholderia pseudomallei and burden of melioidosis. Nature microbiology. 2016 Jan 11;1(1):1-5.</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274300" y="796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What urological manifestation does it associate?</a:t>
            </a:r>
            <a:endParaRPr/>
          </a:p>
        </p:txBody>
      </p:sp>
      <p:sp>
        <p:nvSpPr>
          <p:cNvPr id="105" name="Google Shape;10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Q3 What urological manifestation does it associate?</a:t>
            </a:r>
            <a:endParaRPr/>
          </a:p>
        </p:txBody>
      </p:sp>
      <p:sp>
        <p:nvSpPr>
          <p:cNvPr id="111" name="Google Shape;111;p21"/>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Prostatic abscess </a:t>
            </a:r>
            <a:endParaRPr/>
          </a:p>
          <a:p>
            <a:pPr indent="-342900" lvl="0" marL="457200" rtl="0" algn="l">
              <a:spcBef>
                <a:spcPts val="0"/>
              </a:spcBef>
              <a:spcAft>
                <a:spcPts val="0"/>
              </a:spcAft>
              <a:buSzPts val="1800"/>
              <a:buChar char="●"/>
            </a:pPr>
            <a:r>
              <a:rPr lang="en-GB"/>
              <a:t>In Australia, prostatic abscesses occur in approximately 18% of males</a:t>
            </a:r>
            <a:endParaRPr/>
          </a:p>
        </p:txBody>
      </p:sp>
      <p:sp>
        <p:nvSpPr>
          <p:cNvPr id="112" name="Google Shape;11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113" name="Google Shape;113;p21"/>
          <p:cNvPicPr preferRelativeResize="0"/>
          <p:nvPr/>
        </p:nvPicPr>
        <p:blipFill>
          <a:blip r:embed="rId3">
            <a:alphaModFix/>
          </a:blip>
          <a:stretch>
            <a:fillRect/>
          </a:stretch>
        </p:blipFill>
        <p:spPr>
          <a:xfrm>
            <a:off x="1050700" y="2640479"/>
            <a:ext cx="2980876" cy="1968499"/>
          </a:xfrm>
          <a:prstGeom prst="rect">
            <a:avLst/>
          </a:prstGeom>
          <a:noFill/>
          <a:ln>
            <a:noFill/>
          </a:ln>
        </p:spPr>
      </p:pic>
      <p:sp>
        <p:nvSpPr>
          <p:cNvPr id="114" name="Google Shape;114;p21"/>
          <p:cNvSpPr txBox="1"/>
          <p:nvPr/>
        </p:nvSpPr>
        <p:spPr>
          <a:xfrm>
            <a:off x="4572000" y="4201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solidFill>
                  <a:srgbClr val="222222"/>
                </a:solidFill>
                <a:highlight>
                  <a:srgbClr val="FFFFFF"/>
                </a:highlight>
              </a:rPr>
              <a:t>Currie BJ. Burkholderia pseudomallei and Burkholderia mallei: melioidosis and glanders. Mandell, Douglas and Bennett’s Principles and Practice of Infectious Diseases. 7th edn. Philadelphia: Churchill Livingstone Elsevier. 2010:2869-85.</a:t>
            </a:r>
            <a:endParaRPr sz="1000"/>
          </a:p>
        </p:txBody>
      </p:sp>
      <p:sp>
        <p:nvSpPr>
          <p:cNvPr id="115" name="Google Shape;115;p21"/>
          <p:cNvSpPr txBox="1"/>
          <p:nvPr/>
        </p:nvSpPr>
        <p:spPr>
          <a:xfrm>
            <a:off x="4506125" y="3265375"/>
            <a:ext cx="3000000" cy="13035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GB">
                <a:solidFill>
                  <a:schemeClr val="dk1"/>
                </a:solidFill>
              </a:rPr>
              <a:t>Melioidosis prostatic abscesses in a 31-year-old man who presented with fever and urinary retention.</a:t>
            </a:r>
            <a:endParaRPr>
              <a:solidFill>
                <a:schemeClr val="dk1"/>
              </a:solidFill>
            </a:endParaRPr>
          </a:p>
          <a:p>
            <a:pPr indent="0" lvl="0" marL="292100" rtl="0" algn="l">
              <a:lnSpc>
                <a:spcPct val="115000"/>
              </a:lnSpc>
              <a:spcBef>
                <a:spcPts val="1900"/>
              </a:spcBef>
              <a:spcAft>
                <a:spcPts val="0"/>
              </a:spcAft>
              <a:buNone/>
            </a:pPr>
            <a:r>
              <a:t/>
            </a:r>
            <a:endParaRPr sz="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259375" y="1013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Q4. What are the choice of antibiotics?</a:t>
            </a:r>
            <a:endParaRPr/>
          </a:p>
        </p:txBody>
      </p:sp>
      <p:sp>
        <p:nvSpPr>
          <p:cNvPr id="121" name="Google Shape;12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