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329" r:id="rId2"/>
    <p:sldId id="256" r:id="rId3"/>
    <p:sldId id="257" r:id="rId4"/>
    <p:sldId id="258" r:id="rId5"/>
    <p:sldId id="259" r:id="rId6"/>
    <p:sldId id="270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1" r:id="rId17"/>
    <p:sldId id="272" r:id="rId18"/>
    <p:sldId id="273" r:id="rId19"/>
    <p:sldId id="334" r:id="rId20"/>
    <p:sldId id="335" r:id="rId21"/>
    <p:sldId id="336" r:id="rId22"/>
    <p:sldId id="277" r:id="rId23"/>
    <p:sldId id="278" r:id="rId24"/>
    <p:sldId id="337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339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338" r:id="rId43"/>
    <p:sldId id="269" r:id="rId44"/>
    <p:sldId id="298" r:id="rId45"/>
    <p:sldId id="299" r:id="rId46"/>
    <p:sldId id="300" r:id="rId47"/>
    <p:sldId id="301" r:id="rId48"/>
    <p:sldId id="302" r:id="rId49"/>
    <p:sldId id="327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18" r:id="rId58"/>
    <p:sldId id="303" r:id="rId59"/>
    <p:sldId id="331" r:id="rId60"/>
    <p:sldId id="332" r:id="rId61"/>
    <p:sldId id="333" r:id="rId62"/>
    <p:sldId id="307" r:id="rId63"/>
    <p:sldId id="308" r:id="rId64"/>
    <p:sldId id="309" r:id="rId65"/>
    <p:sldId id="310" r:id="rId66"/>
    <p:sldId id="312" r:id="rId67"/>
    <p:sldId id="311" r:id="rId68"/>
    <p:sldId id="313" r:id="rId69"/>
    <p:sldId id="314" r:id="rId70"/>
    <p:sldId id="315" r:id="rId71"/>
    <p:sldId id="316" r:id="rId72"/>
    <p:sldId id="317" r:id="rId73"/>
    <p:sldId id="330" r:id="rId74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n Wah NG Dr, TKOH CONS(A&amp;E)" initials="HWNDTC" lastIdx="1" clrIdx="0">
    <p:extLst>
      <p:ext uri="{19B8F6BF-5375-455C-9EA6-DF929625EA0E}">
        <p15:presenceInfo xmlns:p15="http://schemas.microsoft.com/office/powerpoint/2012/main" userId="S-1-5-21-299502267-1580818891-1957994488-7179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73853" autoAdjust="0"/>
  </p:normalViewPr>
  <p:slideViewPr>
    <p:cSldViewPr snapToGrid="0">
      <p:cViewPr varScale="1">
        <p:scale>
          <a:sx n="82" d="100"/>
          <a:sy n="82" d="100"/>
        </p:scale>
        <p:origin x="144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F2890-0EA6-4407-BD28-2190F346B697}" type="datetimeFigureOut">
              <a:rPr lang="zh-HK" altLang="en-US" smtClean="0"/>
              <a:t>05/08/25</a:t>
            </a:fld>
            <a:endParaRPr lang="zh-HK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D86A5-0CCF-4E91-AF56-C7E0B0D3DA70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14726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D86A5-0CCF-4E91-AF56-C7E0B0D3DA70}" type="slidenum">
              <a:rPr lang="zh-HK" altLang="en-US" smtClean="0"/>
              <a:t>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94280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70ae23b48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70ae23b48e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3618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70ae23b48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70ae23b48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793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70ae23b48e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70ae23b48e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0141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70ae23b48e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70ae23b48e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94706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4582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D86A5-0CCF-4E91-AF56-C7E0B0D3DA70}" type="slidenum">
              <a:rPr lang="zh-HK" altLang="en-US" smtClean="0"/>
              <a:t>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50566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ED86A5-0CCF-4E91-AF56-C7E0B0D3DA70}" type="slidenum">
              <a:rPr lang="zh-HK" altLang="en-US" smtClean="0"/>
              <a:t>13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83321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D86A5-0CCF-4E91-AF56-C7E0B0D3DA70}" type="slidenum">
              <a:rPr lang="zh-HK" altLang="en-US" smtClean="0"/>
              <a:t>15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92263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683E9-818B-4C9E-88AA-B3E67A65A5A3}" type="slidenum">
              <a:rPr lang="en-HK" smtClean="0"/>
              <a:t>45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196246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20A0C-C8BB-4B3F-9664-1460948CA308}" type="slidenum">
              <a:rPr lang="zh-HK" altLang="en-US" smtClean="0"/>
              <a:t>48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23043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70ae23b48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70ae23b48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5587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70ae23b48e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70ae23b48e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4056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70ae23b48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70ae23b48e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7332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19FFF-F7AA-4740-9068-2A3430A0C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4F7B81-3913-4A44-AD52-A9AD63AAB6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HK"/>
              <a:t>Click to edit Master subtitle style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7C26C-9402-4A78-8C11-7B4D0C0E3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0ADA-F745-4D7F-AC23-0FBE020B2BF1}" type="datetimeFigureOut">
              <a:rPr lang="zh-HK" altLang="en-US" smtClean="0"/>
              <a:t>05/08/25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61895-EDFB-4674-B387-C3F958AD2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4826F-42ED-4F3E-8AEF-4F26B93F4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583E3-8C27-4BAA-A347-5CBF99B8EA8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40330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5AA2A-11F8-48CC-A33B-7F8946307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1D75CF-1078-4A2B-A903-CCD02B00C7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624CD-FDE7-4F47-B640-AAAEE8373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0ADA-F745-4D7F-AC23-0FBE020B2BF1}" type="datetimeFigureOut">
              <a:rPr lang="zh-HK" altLang="en-US" smtClean="0"/>
              <a:t>05/08/25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4578F-5BDB-47C1-A50D-AF8BB332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18D3-A46D-49B3-8C39-404187CF4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583E3-8C27-4BAA-A347-5CBF99B8EA8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80417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1EA68A-5F46-41F2-82DC-AD63E30832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18E7BD-9FA9-4DB1-A1D4-6BEAE08951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5F009-0C74-4381-884D-D811BDFA4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0ADA-F745-4D7F-AC23-0FBE020B2BF1}" type="datetimeFigureOut">
              <a:rPr lang="zh-HK" altLang="en-US" smtClean="0"/>
              <a:t>05/08/25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A7A44-DFBD-4441-BD74-6BD13A01F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9DFF6-D699-4517-9D98-BD6F51D18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583E3-8C27-4BAA-A347-5CBF99B8EA8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51550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tx1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DC418B-BAAE-4323-A0E8-F9190B314D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48829"/>
            <a:ext cx="3932915" cy="50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85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D101F-11DA-4DBF-984F-ED7CC0225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30120-C978-46C7-B7C4-9AD1AB361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B6BB7-0D4D-49E6-9FE6-B111FE642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0ADA-F745-4D7F-AC23-0FBE020B2BF1}" type="datetimeFigureOut">
              <a:rPr lang="zh-HK" altLang="en-US" smtClean="0"/>
              <a:t>05/08/25</a:t>
            </a:fld>
            <a:endParaRPr lang="zh-HK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5F42F-69BD-4BB7-8D13-E31CE61C9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BC55A-E530-4B1B-93BD-7D42F3A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583E3-8C27-4BAA-A347-5CBF99B8EA82}" type="slidenum">
              <a:rPr lang="zh-HK" altLang="en-US" smtClean="0"/>
              <a:t>‹#›</a:t>
            </a:fld>
            <a:endParaRPr lang="zh-HK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160EEA-6120-4370-A2E2-54174F8C59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902" y="6216611"/>
            <a:ext cx="4267796" cy="5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30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EBED1-F9CA-449E-80C3-B8C0E92C5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259EC-197F-4B9A-A547-E1AA7D653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CEEF2-D5D8-4EA4-8BF1-68BEE7B5F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0ADA-F745-4D7F-AC23-0FBE020B2BF1}" type="datetimeFigureOut">
              <a:rPr lang="zh-HK" altLang="en-US" smtClean="0"/>
              <a:t>05/08/25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71646-8168-44A1-86D4-F27BB048D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4D8B7-1AB1-4523-80DF-6A9C45A00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583E3-8C27-4BAA-A347-5CBF99B8EA8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13587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4BDEE-34FE-4C66-B911-139250EA5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683D3-7BC3-4FB6-81B6-10DAC55AA1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5935B5-5920-4C38-B864-E186F6EF5B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5A1F0-3340-4064-ACE7-FC2961AD7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0ADA-F745-4D7F-AC23-0FBE020B2BF1}" type="datetimeFigureOut">
              <a:rPr lang="zh-HK" altLang="en-US" smtClean="0"/>
              <a:t>05/08/25</a:t>
            </a:fld>
            <a:endParaRPr lang="zh-HK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C4F78-B5AF-47D1-8878-3AD8F7AB6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D415C6-C1AB-46C0-BEF5-20873C28D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583E3-8C27-4BAA-A347-5CBF99B8EA8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84342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9A3EE-96C8-4F08-8312-4F2110415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DEBEA8-1FF6-4783-8404-058F04732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B03E4C-B520-46A1-8E9B-E862FE250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4B3938-D34A-406C-A3FB-A24E34FDB8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443B7E-EA48-4AF5-99AC-AF8710BA31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C1E055-B873-4248-9A71-E107AF77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0ADA-F745-4D7F-AC23-0FBE020B2BF1}" type="datetimeFigureOut">
              <a:rPr lang="zh-HK" altLang="en-US" smtClean="0"/>
              <a:t>05/08/25</a:t>
            </a:fld>
            <a:endParaRPr lang="zh-HK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84030D-9549-4F07-83B2-04FF72BC2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DE664E-2AC3-416B-A7C2-48357658F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583E3-8C27-4BAA-A347-5CBF99B8EA8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75875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4C68B-6C5C-4974-A4C8-ECFAD9969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553B3E-86D3-4BCB-9C42-D5F596EDB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0ADA-F745-4D7F-AC23-0FBE020B2BF1}" type="datetimeFigureOut">
              <a:rPr lang="zh-HK" altLang="en-US" smtClean="0"/>
              <a:t>05/08/25</a:t>
            </a:fld>
            <a:endParaRPr lang="zh-HK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723DEB-EE5B-41D1-9847-57730235D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E9A776-3DC6-4C14-B865-9C5B4B573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583E3-8C27-4BAA-A347-5CBF99B8EA8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50824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D96359-5F06-49F8-8224-440F7A7F4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0ADA-F745-4D7F-AC23-0FBE020B2BF1}" type="datetimeFigureOut">
              <a:rPr lang="zh-HK" altLang="en-US" smtClean="0"/>
              <a:t>05/08/25</a:t>
            </a:fld>
            <a:endParaRPr lang="zh-HK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B0586F-CE7D-4A22-BE12-F1F218F7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6295B0-D757-46B9-BBFF-18CD3136D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583E3-8C27-4BAA-A347-5CBF99B8EA8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68847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B26ED-CADB-4687-B312-0E4ECF3B0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15EF5-E463-4304-9D5F-0E6A7A560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3567C-CF40-46F0-AF65-1C937B765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B8576D-1E80-4FD1-A697-2CF1619F7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0ADA-F745-4D7F-AC23-0FBE020B2BF1}" type="datetimeFigureOut">
              <a:rPr lang="zh-HK" altLang="en-US" smtClean="0"/>
              <a:t>05/08/25</a:t>
            </a:fld>
            <a:endParaRPr lang="zh-HK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CD3AD9-3E60-4CB6-8272-CA4487E0C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82EAE8-D0BD-4BF3-9214-DE062FBF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583E3-8C27-4BAA-A347-5CBF99B8EA8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91318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F1FEA-203F-4A28-B656-CD82DA778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CB2ADE-53AC-4648-AFE1-AE8286614E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96157C-A8BC-4132-891A-7F0BB5AC4E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92A6E9-720A-4770-ABEE-1895673D0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E0ADA-F745-4D7F-AC23-0FBE020B2BF1}" type="datetimeFigureOut">
              <a:rPr lang="zh-HK" altLang="en-US" smtClean="0"/>
              <a:t>05/08/25</a:t>
            </a:fld>
            <a:endParaRPr lang="zh-HK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D202E1-854E-477D-A5BC-6D3893553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D156F-D018-49AD-A895-49F934240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583E3-8C27-4BAA-A347-5CBF99B8EA8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37988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247981-F157-4E03-A63D-51936BB0E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136DBC-F7C7-43F0-8C56-F0C1AFA48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CFB86-470A-48F8-B827-9454A291B9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E0ADA-F745-4D7F-AC23-0FBE020B2BF1}" type="datetimeFigureOut">
              <a:rPr lang="zh-HK" altLang="en-US" smtClean="0"/>
              <a:t>05/08/25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EEF49-6ED1-436F-B2F2-D754DF5B8F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6A3D9-17C8-4847-B2EE-556D4A606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583E3-8C27-4BAA-A347-5CBF99B8EA8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6399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48/6w0xk9sd0p3cs9g90c8rt4f00000gn/T/com.microsoft.Word/WebArchiveCopyPasteTempFiles/1-s2.0-B9780444640291000126-f12-01-9780444640291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https://litfl.com/wp-content/uploads/2024/12/CT-Case-071-5.pn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https://litfl.com/wp-content/uploads/2024/12/CT-Case-071-6.png" TargetMode="Externa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0814DC1-A00F-EC45-A067-FF261B44A0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2431605"/>
            <a:ext cx="12192000" cy="4426395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0028A078-0443-2A40-A47B-3BD0030B4C43}"/>
              </a:ext>
            </a:extLst>
          </p:cNvPr>
          <p:cNvSpPr txBox="1">
            <a:spLocks/>
          </p:cNvSpPr>
          <p:nvPr/>
        </p:nvSpPr>
        <p:spPr>
          <a:xfrm>
            <a:off x="1524000" y="648871"/>
            <a:ext cx="9144000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zh-HK" sz="6000" b="1" dirty="0"/>
              <a:t>OSCE Questions</a:t>
            </a:r>
          </a:p>
          <a:p>
            <a:pPr algn="ctr"/>
            <a:endParaRPr kumimoji="1" lang="en-US" altLang="zh-HK" sz="4800" b="1" dirty="0"/>
          </a:p>
          <a:p>
            <a:pPr algn="ctr"/>
            <a:r>
              <a:rPr kumimoji="1" lang="en-US" altLang="zh-HK" sz="4800" dirty="0"/>
              <a:t>Presented by TKOH</a:t>
            </a:r>
            <a:endParaRPr kumimoji="1" lang="zh-HK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371351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1873A-3D22-47EC-91E9-77B4BA310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3906"/>
            <a:ext cx="5268686" cy="2390775"/>
          </a:xfrm>
        </p:spPr>
        <p:txBody>
          <a:bodyPr>
            <a:normAutofit/>
          </a:bodyPr>
          <a:lstStyle/>
          <a:p>
            <a:r>
              <a:rPr lang="en-US" altLang="zh-HK" dirty="0"/>
              <a:t>Traumatic </a:t>
            </a:r>
            <a:r>
              <a:rPr lang="en-US" altLang="zh-HK" dirty="0" err="1"/>
              <a:t>hyphema</a:t>
            </a:r>
            <a:endParaRPr lang="zh-HK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EE60C2-6E2A-41F7-861B-38991B94A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0" y="1825626"/>
            <a:ext cx="5359400" cy="4588986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E1CFE1C4-B2A3-664B-9DF0-1E9DC532839C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000" dirty="0"/>
              <a:t>Q4. On eye examination, what is the diagnosis? (0.5 </a:t>
            </a:r>
            <a:r>
              <a:rPr lang="en-US" altLang="zh-HK" sz="4000" dirty="0" err="1"/>
              <a:t>pt</a:t>
            </a:r>
            <a:r>
              <a:rPr lang="en-US" altLang="zh-HK" sz="4000" dirty="0"/>
              <a:t>)</a:t>
            </a:r>
            <a:endParaRPr kumimoji="1" lang="zh-HK" altLang="en-US" sz="4000" dirty="0"/>
          </a:p>
        </p:txBody>
      </p:sp>
    </p:spTree>
    <p:extLst>
      <p:ext uri="{BB962C8B-B14F-4D97-AF65-F5344CB8AC3E}">
        <p14:creationId xmlns:p14="http://schemas.microsoft.com/office/powerpoint/2010/main" val="97116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72A9D985-D304-1B44-9360-5D3D43007F36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000" dirty="0"/>
              <a:t>Q5. Please name 4 important management in the ED (0.5 </a:t>
            </a:r>
            <a:r>
              <a:rPr lang="en-US" altLang="zh-HK" sz="4000" dirty="0" err="1"/>
              <a:t>pt</a:t>
            </a:r>
            <a:r>
              <a:rPr lang="en-US" altLang="zh-HK" sz="4000" dirty="0"/>
              <a:t> each)</a:t>
            </a:r>
            <a:endParaRPr kumimoji="1" lang="zh-HK" alt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CA89D-11EB-43AF-B51E-AAEED2643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7950"/>
            <a:ext cx="11179444" cy="4351338"/>
          </a:xfrm>
        </p:spPr>
        <p:txBody>
          <a:bodyPr>
            <a:normAutofit lnSpcReduction="10000"/>
          </a:bodyPr>
          <a:lstStyle/>
          <a:p>
            <a:r>
              <a:rPr lang="en-US" altLang="zh-HK" dirty="0"/>
              <a:t>Upright position</a:t>
            </a:r>
          </a:p>
          <a:p>
            <a:r>
              <a:rPr lang="en-US" altLang="zh-HK" dirty="0"/>
              <a:t>Apply eye shield</a:t>
            </a:r>
          </a:p>
          <a:p>
            <a:r>
              <a:rPr lang="en-US" altLang="zh-HK" dirty="0"/>
              <a:t>Check drug Hx: avoid / reverse agents that may cause bleeding diathesis</a:t>
            </a:r>
          </a:p>
          <a:p>
            <a:r>
              <a:rPr lang="en-US" altLang="zh-HK" dirty="0"/>
              <a:t>Consult Ophthalmologist</a:t>
            </a:r>
          </a:p>
          <a:p>
            <a:endParaRPr lang="en-US" altLang="zh-HK" dirty="0"/>
          </a:p>
          <a:p>
            <a:r>
              <a:rPr lang="en-US" altLang="zh-HK" dirty="0"/>
              <a:t>Oral analgesia</a:t>
            </a:r>
          </a:p>
          <a:p>
            <a:r>
              <a:rPr lang="en-US" altLang="zh-HK" dirty="0"/>
              <a:t>Topical cycloplegics</a:t>
            </a:r>
          </a:p>
          <a:p>
            <a:r>
              <a:rPr lang="en-US" altLang="zh-HK" dirty="0"/>
              <a:t>Consider antiemetics</a:t>
            </a:r>
          </a:p>
          <a:p>
            <a:r>
              <a:rPr lang="en-US" altLang="zh-HK" dirty="0"/>
              <a:t>Identify and treat associated injuries</a:t>
            </a:r>
          </a:p>
          <a:p>
            <a:endParaRPr lang="en-US" altLang="zh-HK" dirty="0"/>
          </a:p>
          <a:p>
            <a:endParaRPr lang="en-US" altLang="zh-HK" dirty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94603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2836CC9E-CC86-C641-9BCF-4777BC078F88}"/>
              </a:ext>
            </a:extLst>
          </p:cNvPr>
          <p:cNvSpPr txBox="1">
            <a:spLocks/>
          </p:cNvSpPr>
          <p:nvPr/>
        </p:nvSpPr>
        <p:spPr>
          <a:xfrm>
            <a:off x="838200" y="365127"/>
            <a:ext cx="10515600" cy="2982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000" dirty="0"/>
              <a:t>Q6. Another patient with similar pattern of injury.</a:t>
            </a:r>
          </a:p>
          <a:p>
            <a:endParaRPr lang="en-US" altLang="zh-HK" sz="4000" dirty="0"/>
          </a:p>
          <a:p>
            <a:r>
              <a:rPr lang="en-US" altLang="zh-HK" sz="2800" dirty="0"/>
              <a:t>What view was ordered? (0.5 </a:t>
            </a:r>
            <a:r>
              <a:rPr lang="en-US" altLang="zh-HK" sz="2800" dirty="0" err="1"/>
              <a:t>pt</a:t>
            </a:r>
            <a:r>
              <a:rPr lang="en-US" altLang="zh-HK" sz="2800" dirty="0"/>
              <a:t>)</a:t>
            </a:r>
          </a:p>
          <a:p>
            <a:endParaRPr lang="en-US" altLang="zh-HK" sz="2800" dirty="0"/>
          </a:p>
          <a:p>
            <a:r>
              <a:rPr lang="en-US" altLang="zh-HK" sz="2800" dirty="0"/>
              <a:t>Name 3 abnormal X ray findings</a:t>
            </a:r>
          </a:p>
          <a:p>
            <a:r>
              <a:rPr lang="en-US" altLang="zh-HK" sz="2800" dirty="0"/>
              <a:t>(1.5 pts)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7DEB2CF6-0C8C-8743-96A0-B63E7180E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222" y="1422400"/>
            <a:ext cx="5962988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90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0E3702-66E4-405E-B815-619B4F8CA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62" y="3492570"/>
            <a:ext cx="4631313" cy="30573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6CFB1F-828F-4D6E-A7DE-1ACB50D52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1174" y="393698"/>
            <a:ext cx="6569838" cy="5621614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297F3E3-06B2-47E3-85AD-14452F03B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5662" y="393698"/>
            <a:ext cx="4735512" cy="3759847"/>
          </a:xfrm>
        </p:spPr>
        <p:txBody>
          <a:bodyPr>
            <a:noAutofit/>
          </a:bodyPr>
          <a:lstStyle/>
          <a:p>
            <a:r>
              <a:rPr lang="en-US" altLang="zh-HK" sz="2800" u="sng" dirty="0"/>
              <a:t>Occipitomental; OM view or Waters view </a:t>
            </a:r>
          </a:p>
          <a:p>
            <a:r>
              <a:rPr lang="en-US" altLang="zh-HK" sz="2800" dirty="0">
                <a:latin typeface="+mj-lt"/>
              </a:rPr>
              <a:t>An angled PA SXR with the patient gazing slightly upwards</a:t>
            </a:r>
          </a:p>
          <a:p>
            <a:r>
              <a:rPr lang="en-US" altLang="zh-HK" sz="2800" dirty="0">
                <a:latin typeface="+mj-lt"/>
              </a:rPr>
              <a:t>Better visualized the maxillary sinuses, facial bones, and orbital margin</a:t>
            </a:r>
            <a:endParaRPr lang="zh-HK" altLang="en-US" sz="28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13213C-C5BA-40D4-B018-94A7F38A99EC}"/>
              </a:ext>
            </a:extLst>
          </p:cNvPr>
          <p:cNvSpPr txBox="1"/>
          <p:nvPr/>
        </p:nvSpPr>
        <p:spPr>
          <a:xfrm>
            <a:off x="7696525" y="6015312"/>
            <a:ext cx="4214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HK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https://www.radiologymasterclass.co.uk</a:t>
            </a:r>
            <a:endParaRPr lang="zh-HK" alt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67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7033C40-8203-4520-80E8-62EAB4AB7BAB}"/>
              </a:ext>
            </a:extLst>
          </p:cNvPr>
          <p:cNvSpPr txBox="1">
            <a:spLocks/>
          </p:cNvSpPr>
          <p:nvPr/>
        </p:nvSpPr>
        <p:spPr>
          <a:xfrm>
            <a:off x="838200" y="2929179"/>
            <a:ext cx="10515600" cy="2599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HK" dirty="0"/>
          </a:p>
          <a:p>
            <a:r>
              <a:rPr lang="en-US" altLang="zh-HK" dirty="0"/>
              <a:t>Orbit floor blow out fracture</a:t>
            </a:r>
          </a:p>
          <a:p>
            <a:r>
              <a:rPr lang="en-US" altLang="zh-HK" dirty="0"/>
              <a:t>Inferior rectus muscle </a:t>
            </a:r>
            <a:r>
              <a:rPr lang="en-US" altLang="zh-HK" baseline="30000" dirty="0"/>
              <a:t>(2)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E46AAA1A-A803-3549-BAEC-374563A92A0F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25640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000" dirty="0"/>
              <a:t>Q7. What was the site and pattern of injury? (0.5 </a:t>
            </a:r>
            <a:r>
              <a:rPr lang="en-US" altLang="zh-HK" sz="4000" dirty="0" err="1"/>
              <a:t>pt</a:t>
            </a:r>
            <a:r>
              <a:rPr lang="en-US" altLang="zh-HK" sz="4000" dirty="0"/>
              <a:t>) Which muscle is commonly being affected in such condition if patient also complained of diplopia? (0.5 </a:t>
            </a:r>
            <a:r>
              <a:rPr lang="en-US" altLang="zh-HK" sz="4000" dirty="0" err="1"/>
              <a:t>pt</a:t>
            </a:r>
            <a:r>
              <a:rPr lang="en-US" altLang="zh-HK" sz="4000" dirty="0"/>
              <a:t>)</a:t>
            </a:r>
            <a:endParaRPr lang="zh-HK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5107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6D5CB-5A21-45C5-B00B-76007826D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HK" sz="4000" dirty="0"/>
              <a:t>Reference</a:t>
            </a:r>
            <a:endParaRPr lang="zh-HK" alt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5B7FD-CC7E-4D32-A9C2-1E4CC16E0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HK" dirty="0"/>
              <a:t>Pearls of Orbital Trauma Management. Semin </a:t>
            </a:r>
            <a:r>
              <a:rPr lang="en-US" altLang="zh-HK" dirty="0" err="1"/>
              <a:t>Plast</a:t>
            </a:r>
            <a:r>
              <a:rPr lang="en-US" altLang="zh-HK" dirty="0"/>
              <a:t> Surg. 2010 Nov;24(4):398–410. </a:t>
            </a:r>
          </a:p>
          <a:p>
            <a:pPr marL="514350" indent="-514350">
              <a:buFont typeface="+mj-lt"/>
              <a:buAutoNum type="arabicPeriod"/>
            </a:pPr>
            <a:endParaRPr lang="en-US" altLang="zh-HK" dirty="0"/>
          </a:p>
          <a:p>
            <a:pPr marL="514350" indent="-514350">
              <a:buFont typeface="+mj-lt"/>
              <a:buAutoNum type="arabicPeriod"/>
            </a:pPr>
            <a:r>
              <a:rPr lang="en-US" altLang="zh-HK" dirty="0"/>
              <a:t>Orbital fractures: a review. Clin </a:t>
            </a:r>
            <a:r>
              <a:rPr lang="en-US" altLang="zh-HK" dirty="0" err="1"/>
              <a:t>Ophthalmol</a:t>
            </a:r>
            <a:r>
              <a:rPr lang="en-US" altLang="zh-HK" dirty="0"/>
              <a:t>. 2011 Jan 12;5:95–100.</a:t>
            </a:r>
          </a:p>
          <a:p>
            <a:pPr marL="514350" indent="-514350">
              <a:buFont typeface="+mj-lt"/>
              <a:buAutoNum type="arabicPeriod"/>
            </a:pPr>
            <a:endParaRPr lang="en-US" altLang="zh-HK" dirty="0"/>
          </a:p>
          <a:p>
            <a:pPr marL="514350" indent="-514350">
              <a:buFont typeface="+mj-lt"/>
              <a:buAutoNum type="arabicPeriod"/>
            </a:pPr>
            <a:r>
              <a:rPr lang="en-US" altLang="zh-HK" dirty="0"/>
              <a:t>Management of Traumatic </a:t>
            </a:r>
            <a:r>
              <a:rPr lang="en-US" altLang="zh-HK" dirty="0" err="1"/>
              <a:t>Hyphema</a:t>
            </a:r>
            <a:r>
              <a:rPr lang="en-US" altLang="zh-HK" dirty="0"/>
              <a:t> and Prevention of Its Complications. Cureus. 2021 Jun 20;13</a:t>
            </a:r>
          </a:p>
        </p:txBody>
      </p:sp>
    </p:spTree>
    <p:extLst>
      <p:ext uri="{BB962C8B-B14F-4D97-AF65-F5344CB8AC3E}">
        <p14:creationId xmlns:p14="http://schemas.microsoft.com/office/powerpoint/2010/main" val="4204306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B10BEF-B762-BB43-A9A0-EBB96BB1D1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zh-HK" b="1" dirty="0"/>
              <a:t>Question B</a:t>
            </a:r>
            <a:endParaRPr kumimoji="1" lang="zh-HK" altLang="en-US" b="1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5F9F6F0-4946-344A-8B98-0702C559F6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28361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7DB057-C24D-CF49-AFE3-BDC90396E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HK" sz="4000" dirty="0"/>
              <a:t>Case scenario</a:t>
            </a:r>
            <a:endParaRPr kumimoji="1" lang="zh-HK" altLang="en-US" sz="4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1D4E4F2-79BC-8D44-83F4-522315469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HK" dirty="0"/>
              <a:t>A 42 year old female presented with headache for 5 days</a:t>
            </a:r>
          </a:p>
          <a:p>
            <a:r>
              <a:rPr kumimoji="1" lang="en-US" altLang="zh-HK" dirty="0"/>
              <a:t>She also complained of left side weakness and expressive dysphasia for 8 hours</a:t>
            </a:r>
          </a:p>
          <a:p>
            <a:r>
              <a:rPr kumimoji="1" lang="en-US" altLang="zh-HK" dirty="0"/>
              <a:t>BP 150/90 mmHg P 90/min</a:t>
            </a:r>
          </a:p>
          <a:p>
            <a:r>
              <a:rPr kumimoji="1" lang="en-US" altLang="zh-HK" dirty="0"/>
              <a:t>Afebrile SpO2 100% RA</a:t>
            </a:r>
          </a:p>
          <a:p>
            <a:r>
              <a:rPr kumimoji="1" lang="en-US" altLang="zh-HK" dirty="0"/>
              <a:t>GCS E4V4M6</a:t>
            </a:r>
          </a:p>
          <a:p>
            <a:r>
              <a:rPr kumimoji="1" lang="en-US" altLang="zh-HK" dirty="0"/>
              <a:t>Power right side 5/5 left side 4/5</a:t>
            </a:r>
          </a:p>
        </p:txBody>
      </p:sp>
    </p:spTree>
    <p:extLst>
      <p:ext uri="{BB962C8B-B14F-4D97-AF65-F5344CB8AC3E}">
        <p14:creationId xmlns:p14="http://schemas.microsoft.com/office/powerpoint/2010/main" val="3171959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F5EB24-59E5-F741-BA76-4D9AB238B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HK" sz="4000" dirty="0"/>
              <a:t>Q1. List 4 differential diagnosis (2 pts)</a:t>
            </a:r>
            <a:endParaRPr kumimoji="1" lang="zh-HK" altLang="en-US" sz="4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1FCFC72-FF81-AB43-9E93-3B8B1D4C9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HK" dirty="0"/>
              <a:t>Stroke: ischemic, hemorrhagic, SAH</a:t>
            </a:r>
          </a:p>
          <a:p>
            <a:r>
              <a:rPr kumimoji="1" lang="en-US" altLang="zh-HK" dirty="0"/>
              <a:t>Brain tumor</a:t>
            </a:r>
          </a:p>
          <a:p>
            <a:r>
              <a:rPr kumimoji="1" lang="en-US" altLang="zh-HK" dirty="0"/>
              <a:t>Brain abscess</a:t>
            </a:r>
          </a:p>
          <a:p>
            <a:r>
              <a:rPr kumimoji="1" lang="en-US" altLang="zh-HK" dirty="0"/>
              <a:t>Migraine: hemiplegic migraine / status </a:t>
            </a:r>
            <a:r>
              <a:rPr kumimoji="1" lang="en-US" altLang="zh-HK" dirty="0" err="1"/>
              <a:t>migrainosus</a:t>
            </a:r>
            <a:endParaRPr kumimoji="1"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15987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C6EAFFB8-37E8-914E-8D5A-07E3FAB9F8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5520048" cy="4351338"/>
          </a:xfrm>
        </p:spPr>
        <p:txBody>
          <a:bodyPr/>
          <a:lstStyle/>
          <a:p>
            <a:endParaRPr kumimoji="1" lang="en-US" altLang="zh-HK" dirty="0"/>
          </a:p>
          <a:p>
            <a:r>
              <a:rPr kumimoji="1" lang="en-US" altLang="zh-HK" dirty="0"/>
              <a:t>A cord like </a:t>
            </a:r>
            <a:r>
              <a:rPr kumimoji="1" lang="en-US" altLang="zh-HK" dirty="0" err="1"/>
              <a:t>hyperattenuation</a:t>
            </a:r>
            <a:r>
              <a:rPr kumimoji="1" lang="en-US" altLang="zh-HK" dirty="0"/>
              <a:t> within the region of right transverse sinus</a:t>
            </a:r>
          </a:p>
          <a:p>
            <a:endParaRPr kumimoji="1" lang="en-US" altLang="zh-HK" dirty="0"/>
          </a:p>
          <a:p>
            <a:r>
              <a:rPr kumimoji="1" lang="en-US" altLang="zh-HK" dirty="0"/>
              <a:t>Cord sign</a:t>
            </a:r>
          </a:p>
          <a:p>
            <a:endParaRPr kumimoji="1" lang="zh-HK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C7C315F-E615-564C-A5CA-7E844B936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635" y="1252244"/>
            <a:ext cx="4919352" cy="5498099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A68C3717-61E3-4644-B580-C4ECF760362B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HK" sz="4000" dirty="0"/>
              <a:t>Q2. Name 1 abnormality in this CTB (0.5 </a:t>
            </a:r>
            <a:r>
              <a:rPr kumimoji="1" lang="en-US" altLang="zh-HK" sz="4000" dirty="0" err="1"/>
              <a:t>pt</a:t>
            </a:r>
            <a:r>
              <a:rPr kumimoji="1" lang="en-US" altLang="zh-HK" sz="4000" dirty="0"/>
              <a:t>) What is this sign called ? (0.5 </a:t>
            </a:r>
            <a:r>
              <a:rPr kumimoji="1" lang="en-US" altLang="zh-HK" sz="4000" dirty="0" err="1"/>
              <a:t>pt</a:t>
            </a:r>
            <a:r>
              <a:rPr kumimoji="1" lang="en-US" altLang="zh-HK" sz="4000" dirty="0"/>
              <a:t>)</a:t>
            </a:r>
            <a:endParaRPr kumimoji="1" lang="zh-HK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98051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F1648-456E-4B9E-864D-59392040E0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HK" b="1" dirty="0"/>
              <a:t>Question A</a:t>
            </a:r>
            <a:endParaRPr lang="zh-HK" alt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D2F12B-7123-4B5F-A0C0-D7F3906F57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77092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4">
            <a:extLst>
              <a:ext uri="{FF2B5EF4-FFF2-40B4-BE49-F238E27FC236}">
                <a16:creationId xmlns:a16="http://schemas.microsoft.com/office/drawing/2014/main" id="{A6A3FBB4-AE30-EF4D-9038-8CA5E76B4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634053" cy="4544177"/>
          </a:xfrm>
        </p:spPr>
        <p:txBody>
          <a:bodyPr>
            <a:noAutofit/>
          </a:bodyPr>
          <a:lstStyle/>
          <a:p>
            <a:r>
              <a:rPr kumimoji="1" lang="en-US" altLang="zh-HK" dirty="0"/>
              <a:t>Cerebral venous sinus thrombosis</a:t>
            </a:r>
          </a:p>
          <a:p>
            <a:endParaRPr kumimoji="1" lang="en-US" altLang="zh-HK" dirty="0"/>
          </a:p>
          <a:p>
            <a:r>
              <a:rPr kumimoji="1" lang="en-US" altLang="zh-HK" dirty="0"/>
              <a:t>Indirect signs: </a:t>
            </a:r>
          </a:p>
          <a:p>
            <a:pPr marL="457200" lvl="1" indent="0">
              <a:buNone/>
            </a:pPr>
            <a:r>
              <a:rPr kumimoji="1" lang="en-US" altLang="zh-HK" sz="2800" dirty="0"/>
              <a:t>Venous hemorrhage or infarct, especially in parasagittal and bi-thalamic regions, also temporal lobes</a:t>
            </a:r>
          </a:p>
          <a:p>
            <a:r>
              <a:rPr kumimoji="1" lang="en-US" altLang="zh-HK" dirty="0"/>
              <a:t>Direct signs: </a:t>
            </a:r>
          </a:p>
          <a:p>
            <a:pPr marL="457200" lvl="1" indent="0">
              <a:buNone/>
            </a:pPr>
            <a:r>
              <a:rPr kumimoji="1" lang="en-US" altLang="zh-HK" sz="2800" dirty="0"/>
              <a:t>Dense clot sign, cord sign</a:t>
            </a:r>
          </a:p>
        </p:txBody>
      </p:sp>
      <p:pic>
        <p:nvPicPr>
          <p:cNvPr id="5" name="image3.jpg" descr="Image result for dense delta sign">
            <a:extLst>
              <a:ext uri="{FF2B5EF4-FFF2-40B4-BE49-F238E27FC236}">
                <a16:creationId xmlns:a16="http://schemas.microsoft.com/office/drawing/2014/main" id="{990F2940-A545-1443-A9EE-5160DE182598}"/>
              </a:ext>
            </a:extLst>
          </p:cNvPr>
          <p:cNvPicPr>
            <a:picLocks/>
          </p:cNvPicPr>
          <p:nvPr/>
        </p:nvPicPr>
        <p:blipFill>
          <a:blip r:embed="rId2"/>
          <a:srcRect l="13458" t="-959" r="13942" b="959"/>
          <a:stretch>
            <a:fillRect/>
          </a:stretch>
        </p:blipFill>
        <p:spPr>
          <a:xfrm>
            <a:off x="8841674" y="4001294"/>
            <a:ext cx="2993571" cy="2713157"/>
          </a:xfrm>
          <a:prstGeom prst="rect">
            <a:avLst/>
          </a:prstGeom>
          <a:ln/>
        </p:spPr>
      </p:pic>
      <p:pic>
        <p:nvPicPr>
          <p:cNvPr id="6" name="image8.jpg" descr=".">
            <a:extLst>
              <a:ext uri="{FF2B5EF4-FFF2-40B4-BE49-F238E27FC236}">
                <a16:creationId xmlns:a16="http://schemas.microsoft.com/office/drawing/2014/main" id="{AD9AC417-BE07-5B4C-A09E-9AF45DB3F0BF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472253" y="1825626"/>
            <a:ext cx="4973933" cy="3324854"/>
          </a:xfrm>
          <a:prstGeom prst="rect">
            <a:avLst/>
          </a:prstGeom>
          <a:ln/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C49E4836-93A7-8040-8862-C2059168BA58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HK" sz="4000" dirty="0"/>
              <a:t>Q3. State the provisional diagnosis (1 </a:t>
            </a:r>
            <a:r>
              <a:rPr kumimoji="1" lang="en-US" altLang="zh-HK" sz="4000" dirty="0" err="1"/>
              <a:t>pt</a:t>
            </a:r>
            <a:r>
              <a:rPr kumimoji="1" lang="en-US" altLang="zh-HK" sz="4000" dirty="0"/>
              <a:t>) List other possible CTB findings of the diagnosis (2 pts)</a:t>
            </a:r>
            <a:endParaRPr kumimoji="1" lang="zh-HK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78368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/var/folders/48/6w0xk9sd0p3cs9g90c8rt4f00000gn/T/com.microsoft.Word/WebArchiveCopyPasteTempFiles/1-s2.0-B9780444640291000126-f12-01-9780444640291.jpg">
            <a:extLst>
              <a:ext uri="{FF2B5EF4-FFF2-40B4-BE49-F238E27FC236}">
                <a16:creationId xmlns:a16="http://schemas.microsoft.com/office/drawing/2014/main" id="{637C322F-1B95-6648-867C-527B35366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484" y="914400"/>
            <a:ext cx="10001033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017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7E1347A-7D6A-E046-BD92-35F6AB9FB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990" y="1859123"/>
            <a:ext cx="10515600" cy="4351338"/>
          </a:xfrm>
        </p:spPr>
        <p:txBody>
          <a:bodyPr>
            <a:normAutofit/>
          </a:bodyPr>
          <a:lstStyle/>
          <a:p>
            <a:r>
              <a:rPr kumimoji="1" lang="en-US" altLang="zh-HK" dirty="0"/>
              <a:t>CT venogram</a:t>
            </a:r>
          </a:p>
          <a:p>
            <a:r>
              <a:rPr kumimoji="1" lang="en-US" altLang="zh-HK" dirty="0"/>
              <a:t>MR venogram</a:t>
            </a:r>
            <a:endParaRPr kumimoji="1" lang="zh-HK" altLang="en-US" dirty="0"/>
          </a:p>
        </p:txBody>
      </p:sp>
      <p:pic>
        <p:nvPicPr>
          <p:cNvPr id="2049" name="圖片 5" descr="CT Case 071 5">
            <a:extLst>
              <a:ext uri="{FF2B5EF4-FFF2-40B4-BE49-F238E27FC236}">
                <a16:creationId xmlns:a16="http://schemas.microsoft.com/office/drawing/2014/main" id="{2BEBC234-61EB-254F-A7FC-F5F3470E8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935" y="1736406"/>
            <a:ext cx="3194366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899778-1E32-EE43-8235-2414D7780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4300" y="185912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HK" altLang="en-US"/>
          </a:p>
        </p:txBody>
      </p:sp>
      <p:pic>
        <p:nvPicPr>
          <p:cNvPr id="2051" name="圖片 3" descr="CT Case 071 6">
            <a:extLst>
              <a:ext uri="{FF2B5EF4-FFF2-40B4-BE49-F238E27FC236}">
                <a16:creationId xmlns:a16="http://schemas.microsoft.com/office/drawing/2014/main" id="{8FEC1AFD-5FE4-194A-A1A1-1EAB09B43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1736406"/>
            <a:ext cx="3255211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10.jpg" descr=".">
            <a:extLst>
              <a:ext uri="{FF2B5EF4-FFF2-40B4-BE49-F238E27FC236}">
                <a16:creationId xmlns:a16="http://schemas.microsoft.com/office/drawing/2014/main" id="{C676F656-F612-3E46-BF3F-7116FD6D9890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483662" y="3191939"/>
            <a:ext cx="4546214" cy="2864467"/>
          </a:xfrm>
          <a:prstGeom prst="rect">
            <a:avLst/>
          </a:prstGeom>
          <a:ln/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EA30FF86-EB88-5543-A113-241CF566CC98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HK" sz="4000" dirty="0"/>
              <a:t>Q4. Suggest 2 other imaging modalities to aid diagnosis (1 </a:t>
            </a:r>
            <a:r>
              <a:rPr kumimoji="1" lang="en-US" altLang="zh-HK" sz="4000" dirty="0" err="1"/>
              <a:t>pt</a:t>
            </a:r>
            <a:r>
              <a:rPr kumimoji="1" lang="en-US" altLang="zh-HK" sz="4000" dirty="0"/>
              <a:t>)</a:t>
            </a:r>
            <a:endParaRPr kumimoji="1" lang="zh-HK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76845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BB813D9C-3F5D-274E-AF60-1180C1FB6467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HK" sz="4000" dirty="0"/>
              <a:t>Q5. Briefly state the management plan (4 pts)</a:t>
            </a:r>
            <a:endParaRPr kumimoji="1" lang="zh-HK" altLang="en-US" sz="4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FBBFA1-6F5E-8942-8504-07125EC2A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zh-HK" dirty="0"/>
              <a:t>Resuscitation and ICP management</a:t>
            </a:r>
          </a:p>
          <a:p>
            <a:pPr marL="514350" indent="-514350">
              <a:buFont typeface="+mj-lt"/>
              <a:buAutoNum type="arabicPeriod"/>
            </a:pPr>
            <a:endParaRPr kumimoji="1" lang="en-US" altLang="zh-HK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zh-HK" dirty="0"/>
              <a:t>Anticoagulation: LMWH then oral anticoagulants</a:t>
            </a:r>
          </a:p>
          <a:p>
            <a:pPr marL="514350" indent="-514350">
              <a:buFont typeface="+mj-lt"/>
              <a:buAutoNum type="arabicPeriod"/>
            </a:pPr>
            <a:endParaRPr kumimoji="1" lang="en-US" altLang="zh-HK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zh-HK" dirty="0"/>
              <a:t>Catheter based endovascular therapy: if CI or deterioration after anticoagulation</a:t>
            </a:r>
          </a:p>
          <a:p>
            <a:pPr marL="514350" indent="-514350">
              <a:buFont typeface="+mj-lt"/>
              <a:buAutoNum type="arabicPeriod"/>
            </a:pPr>
            <a:endParaRPr kumimoji="1" lang="en-US" altLang="zh-HK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zh-HK" dirty="0"/>
              <a:t>Treat underlying causes and prevent complications</a:t>
            </a:r>
          </a:p>
          <a:p>
            <a:endParaRPr kumimoji="1"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75374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3854FC8-F251-724A-8E29-2BD761C4C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998"/>
            <a:ext cx="5704112" cy="4626987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zh-HK" sz="3000" dirty="0"/>
              <a:t>Yes, anticoagulant is </a:t>
            </a:r>
            <a:r>
              <a:rPr kumimoji="1" lang="en-US" altLang="zh-HK" sz="3000" b="1" dirty="0"/>
              <a:t>NOT</a:t>
            </a:r>
            <a:r>
              <a:rPr kumimoji="1" lang="en-US" altLang="zh-HK" sz="3000" dirty="0"/>
              <a:t> a contraindication in venous hemorrhage</a:t>
            </a:r>
          </a:p>
          <a:p>
            <a:endParaRPr kumimoji="1" lang="en-US" altLang="zh-HK" sz="3000" dirty="0"/>
          </a:p>
          <a:p>
            <a:r>
              <a:rPr kumimoji="1" lang="en-US" altLang="zh-HK" sz="3000" dirty="0"/>
              <a:t>Supported by studies, low rates of cerebral hemorrhage were shown after anticoagulant, no significant increase in morbidity or mortality even if new hemorrhage</a:t>
            </a:r>
          </a:p>
          <a:p>
            <a:pPr marL="0" indent="0">
              <a:buNone/>
            </a:pPr>
            <a:r>
              <a:rPr lang="en" altLang="zh-HK" sz="1300" i="1" dirty="0" err="1">
                <a:latin typeface="Times" pitchFamily="2" charset="0"/>
                <a:cs typeface="Arial" panose="020B0604020202020204" pitchFamily="34" charset="0"/>
              </a:rPr>
              <a:t>Einhäupl</a:t>
            </a:r>
            <a:r>
              <a:rPr lang="en" altLang="zh-HK" sz="1300" i="1" dirty="0">
                <a:latin typeface="Times" pitchFamily="2" charset="0"/>
                <a:cs typeface="Arial" panose="020B0604020202020204" pitchFamily="34" charset="0"/>
              </a:rPr>
              <a:t> KM, </a:t>
            </a:r>
            <a:r>
              <a:rPr lang="en" altLang="zh-HK" sz="1300" i="1" dirty="0" err="1">
                <a:latin typeface="Times" pitchFamily="2" charset="0"/>
                <a:cs typeface="Arial" panose="020B0604020202020204" pitchFamily="34" charset="0"/>
              </a:rPr>
              <a:t>Villringer</a:t>
            </a:r>
            <a:r>
              <a:rPr lang="en" altLang="zh-HK" sz="1300" i="1" dirty="0">
                <a:latin typeface="Times" pitchFamily="2" charset="0"/>
                <a:cs typeface="Arial" panose="020B0604020202020204" pitchFamily="34" charset="0"/>
              </a:rPr>
              <a:t> A, Meister W, </a:t>
            </a:r>
            <a:r>
              <a:rPr lang="en" altLang="zh-HK" sz="1300" i="1" dirty="0" err="1">
                <a:latin typeface="Times" pitchFamily="2" charset="0"/>
                <a:cs typeface="Arial" panose="020B0604020202020204" pitchFamily="34" charset="0"/>
              </a:rPr>
              <a:t>Mehraein</a:t>
            </a:r>
            <a:r>
              <a:rPr lang="en" altLang="zh-HK" sz="1300" i="1" dirty="0">
                <a:latin typeface="Times" pitchFamily="2" charset="0"/>
                <a:cs typeface="Arial" panose="020B0604020202020204" pitchFamily="34" charset="0"/>
              </a:rPr>
              <a:t> S, Garner C, </a:t>
            </a:r>
            <a:r>
              <a:rPr lang="en" altLang="zh-HK" sz="1300" i="1" dirty="0" err="1">
                <a:latin typeface="Times" pitchFamily="2" charset="0"/>
                <a:cs typeface="Arial" panose="020B0604020202020204" pitchFamily="34" charset="0"/>
              </a:rPr>
              <a:t>Pellkofer</a:t>
            </a:r>
            <a:r>
              <a:rPr lang="en" altLang="zh-HK" sz="1300" i="1" dirty="0">
                <a:latin typeface="Times" pitchFamily="2" charset="0"/>
                <a:cs typeface="Arial" panose="020B0604020202020204" pitchFamily="34" charset="0"/>
              </a:rPr>
              <a:t> M, Haberl RL, Pfister HW, </a:t>
            </a:r>
            <a:r>
              <a:rPr lang="en" altLang="zh-HK" sz="1300" i="1" dirty="0" err="1">
                <a:latin typeface="Times" pitchFamily="2" charset="0"/>
                <a:cs typeface="Arial" panose="020B0604020202020204" pitchFamily="34" charset="0"/>
              </a:rPr>
              <a:t>Schmiedek</a:t>
            </a:r>
            <a:r>
              <a:rPr lang="en" altLang="zh-HK" sz="1300" i="1" dirty="0">
                <a:latin typeface="Times" pitchFamily="2" charset="0"/>
                <a:cs typeface="Arial" panose="020B0604020202020204" pitchFamily="34" charset="0"/>
              </a:rPr>
              <a:t> P. Heparin treatment in sinus venous thrombosis. Lancet. 1991;338:597–600.</a:t>
            </a:r>
          </a:p>
          <a:p>
            <a:pPr marL="0" indent="0">
              <a:buNone/>
            </a:pPr>
            <a:r>
              <a:rPr lang="en" altLang="zh-HK" sz="1300" i="1" dirty="0" err="1">
                <a:latin typeface="Times" pitchFamily="2" charset="0"/>
                <a:cs typeface="Arial" panose="020B0604020202020204" pitchFamily="34" charset="0"/>
              </a:rPr>
              <a:t>Preter</a:t>
            </a:r>
            <a:r>
              <a:rPr lang="en" altLang="zh-HK" sz="1300" i="1" dirty="0">
                <a:latin typeface="Times" pitchFamily="2" charset="0"/>
                <a:cs typeface="Arial" panose="020B0604020202020204" pitchFamily="34" charset="0"/>
              </a:rPr>
              <a:t> M, </a:t>
            </a:r>
            <a:r>
              <a:rPr lang="en" altLang="zh-HK" sz="1300" i="1" dirty="0" err="1">
                <a:latin typeface="Times" pitchFamily="2" charset="0"/>
                <a:cs typeface="Arial" panose="020B0604020202020204" pitchFamily="34" charset="0"/>
              </a:rPr>
              <a:t>Tzourio</a:t>
            </a:r>
            <a:r>
              <a:rPr lang="en" altLang="zh-HK" sz="1300" i="1" dirty="0">
                <a:latin typeface="Times" pitchFamily="2" charset="0"/>
                <a:cs typeface="Arial" panose="020B0604020202020204" pitchFamily="34" charset="0"/>
              </a:rPr>
              <a:t> C, </a:t>
            </a:r>
            <a:r>
              <a:rPr lang="en" altLang="zh-HK" sz="1300" i="1" dirty="0" err="1">
                <a:latin typeface="Times" pitchFamily="2" charset="0"/>
                <a:cs typeface="Arial" panose="020B0604020202020204" pitchFamily="34" charset="0"/>
              </a:rPr>
              <a:t>Ameri</a:t>
            </a:r>
            <a:r>
              <a:rPr lang="en" altLang="zh-HK" sz="1300" i="1" dirty="0">
                <a:latin typeface="Times" pitchFamily="2" charset="0"/>
                <a:cs typeface="Arial" panose="020B0604020202020204" pitchFamily="34" charset="0"/>
              </a:rPr>
              <a:t> A, </a:t>
            </a:r>
            <a:r>
              <a:rPr lang="en" altLang="zh-HK" sz="1300" i="1" dirty="0" err="1">
                <a:latin typeface="Times" pitchFamily="2" charset="0"/>
                <a:cs typeface="Arial" panose="020B0604020202020204" pitchFamily="34" charset="0"/>
              </a:rPr>
              <a:t>Bousser</a:t>
            </a:r>
            <a:r>
              <a:rPr lang="en" altLang="zh-HK" sz="1300" i="1" dirty="0">
                <a:latin typeface="Times" pitchFamily="2" charset="0"/>
                <a:cs typeface="Arial" panose="020B0604020202020204" pitchFamily="34" charset="0"/>
              </a:rPr>
              <a:t> MG. Long-term prognosis in cerebral venous thrombosis: follow-up of 77 patients. Stroke. 1996;27:243–246.</a:t>
            </a:r>
            <a:endParaRPr kumimoji="1" lang="zh-HK" altLang="en-US" sz="1300" i="1" dirty="0">
              <a:latin typeface="Times" pitchFamily="2" charset="0"/>
              <a:cs typeface="Arial" panose="020B0604020202020204" pitchFamily="34" charset="0"/>
            </a:endParaRPr>
          </a:p>
        </p:txBody>
      </p:sp>
      <p:pic>
        <p:nvPicPr>
          <p:cNvPr id="5" name="image8.jpg" descr=".">
            <a:extLst>
              <a:ext uri="{FF2B5EF4-FFF2-40B4-BE49-F238E27FC236}">
                <a16:creationId xmlns:a16="http://schemas.microsoft.com/office/drawing/2014/main" id="{A96CFA9E-40C4-6547-B75D-0913C8B6D24D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42312" y="1825626"/>
            <a:ext cx="5364711" cy="3335310"/>
          </a:xfrm>
          <a:prstGeom prst="rect">
            <a:avLst/>
          </a:prstGeom>
          <a:ln/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F19663FE-BFB3-CF49-B74D-CB223CD0D9DF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HK" sz="4000" dirty="0"/>
              <a:t>Q6. If venous hemorrhage (indirect sign) is seen, should anticoagulant be given? (0.5 </a:t>
            </a:r>
            <a:r>
              <a:rPr kumimoji="1" lang="en-US" altLang="zh-HK" sz="4000" dirty="0" err="1"/>
              <a:t>pt</a:t>
            </a:r>
            <a:r>
              <a:rPr kumimoji="1" lang="en-US" altLang="zh-HK" sz="4000" dirty="0"/>
              <a:t>)</a:t>
            </a:r>
            <a:endParaRPr kumimoji="1" lang="zh-HK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01010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D98A162B-8013-754D-AB32-AA27870EC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320581" cy="392424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zh-HK" dirty="0"/>
              <a:t>CNS infection and tumor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HK" dirty="0"/>
              <a:t>Cerebral venous sinus thrombosis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HK" dirty="0"/>
              <a:t>Carotid or vertebral artery dissection: trauma, </a:t>
            </a:r>
            <a:r>
              <a:rPr kumimoji="1" lang="en-US" altLang="zh-HK" dirty="0" err="1"/>
              <a:t>marfan</a:t>
            </a:r>
            <a:r>
              <a:rPr kumimoji="1" lang="en-US" altLang="zh-HK" dirty="0"/>
              <a:t> syndrome, </a:t>
            </a:r>
            <a:r>
              <a:rPr kumimoji="1" lang="en-US" altLang="zh-HK" dirty="0" err="1"/>
              <a:t>ehlers</a:t>
            </a:r>
            <a:r>
              <a:rPr kumimoji="1" lang="en-US" altLang="zh-HK" dirty="0"/>
              <a:t> </a:t>
            </a:r>
            <a:r>
              <a:rPr kumimoji="1" lang="en-US" altLang="zh-HK" dirty="0" err="1"/>
              <a:t>danlos</a:t>
            </a:r>
            <a:r>
              <a:rPr kumimoji="1" lang="en-US" altLang="zh-HK" dirty="0"/>
              <a:t> syndrome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HK" dirty="0"/>
              <a:t>Vasculitis: </a:t>
            </a:r>
            <a:r>
              <a:rPr kumimoji="1" lang="en-US" altLang="zh-HK" dirty="0" err="1"/>
              <a:t>moya</a:t>
            </a:r>
            <a:r>
              <a:rPr kumimoji="1" lang="en-US" altLang="zh-HK" dirty="0"/>
              <a:t> </a:t>
            </a:r>
            <a:r>
              <a:rPr kumimoji="1" lang="en-US" altLang="zh-HK" dirty="0" err="1"/>
              <a:t>moya</a:t>
            </a:r>
            <a:r>
              <a:rPr kumimoji="1" lang="en-US" altLang="zh-HK" dirty="0"/>
              <a:t> disease, </a:t>
            </a:r>
            <a:r>
              <a:rPr kumimoji="1" lang="en-US" altLang="zh-HK" dirty="0" err="1"/>
              <a:t>takayasu</a:t>
            </a:r>
            <a:r>
              <a:rPr kumimoji="1" lang="en-US" altLang="zh-HK" dirty="0"/>
              <a:t> arteritis, </a:t>
            </a:r>
            <a:r>
              <a:rPr kumimoji="1" lang="en-US" altLang="zh-HK" dirty="0" err="1"/>
              <a:t>behcets</a:t>
            </a:r>
            <a:r>
              <a:rPr kumimoji="1" lang="en-US" altLang="zh-HK" dirty="0"/>
              <a:t> disease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HK" dirty="0"/>
              <a:t>Cardiac emboli: IE, prosthetic heart valve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HK" dirty="0"/>
              <a:t>Drugs: cocaine, amphetamine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D75EB4CD-DE00-9A49-BBE4-0CD50BD00E6E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HK" sz="4000" dirty="0"/>
              <a:t>Q7. Name 4 etiologies of young stroke (2 pts)</a:t>
            </a:r>
            <a:endParaRPr kumimoji="1" lang="zh-HK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69732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E55627E7-FC7D-DE41-9B32-D23BCA19FD9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3839" y="-1"/>
            <a:ext cx="5937662" cy="6698333"/>
          </a:xfrm>
        </p:spPr>
      </p:pic>
    </p:spTree>
    <p:extLst>
      <p:ext uri="{BB962C8B-B14F-4D97-AF65-F5344CB8AC3E}">
        <p14:creationId xmlns:p14="http://schemas.microsoft.com/office/powerpoint/2010/main" val="193788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0A8E69-CFB8-204A-9393-78A497884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HK" dirty="0"/>
              <a:t>Reference</a:t>
            </a:r>
            <a:endParaRPr kumimoji="1" lang="zh-HK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A1946FE-2101-2A4A-AC0D-77C00195D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" altLang="zh-HK" dirty="0"/>
              <a:t>AHA/ASA Journals: Diagnosis and Management of Cerebral Venous Thrombosis: A Scientific Statement From the American Heart Association</a:t>
            </a:r>
          </a:p>
          <a:p>
            <a:endParaRPr lang="en" altLang="zh-HK" dirty="0"/>
          </a:p>
          <a:p>
            <a:r>
              <a:rPr kumimoji="1" lang="en-US" altLang="zh-HK" dirty="0" err="1"/>
              <a:t>Radiopaedia</a:t>
            </a:r>
            <a:r>
              <a:rPr lang="en-US" altLang="zh-HK" dirty="0"/>
              <a:t>: </a:t>
            </a:r>
            <a:r>
              <a:rPr lang="en" altLang="zh-HK" dirty="0"/>
              <a:t>Dural venous sinus thrombosis</a:t>
            </a:r>
          </a:p>
        </p:txBody>
      </p:sp>
    </p:spTree>
    <p:extLst>
      <p:ext uri="{BB962C8B-B14F-4D97-AF65-F5344CB8AC3E}">
        <p14:creationId xmlns:p14="http://schemas.microsoft.com/office/powerpoint/2010/main" val="15654041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DF709-0177-45E8-97CD-70920BDBE9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HK" b="1" dirty="0"/>
              <a:t>Question C</a:t>
            </a:r>
            <a:endParaRPr lang="zh-HK" alt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9723B5-EA87-4B42-96C8-EFE32F5E33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63162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7A3402AC-FA88-034F-8DE5-5FCFB3386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HK" sz="4000" dirty="0"/>
              <a:t>Case scenario</a:t>
            </a:r>
            <a:endParaRPr kumimoji="1" lang="zh-HK" altLang="en-US" sz="4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9BE386-C1D2-8427-77FA-582C8C7D7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HK" dirty="0"/>
              <a:t>A 67-year-old woman fell from 2 meters, landing on her outstretched right hand</a:t>
            </a:r>
          </a:p>
          <a:p>
            <a:r>
              <a:rPr lang="en-HK" dirty="0"/>
              <a:t>She presented with right elbow pain and swelling</a:t>
            </a:r>
          </a:p>
          <a:p>
            <a:r>
              <a:rPr lang="en-HK" dirty="0"/>
              <a:t>Examination showed gross swelling of the right elbow with reduced range of movement</a:t>
            </a:r>
          </a:p>
          <a:p>
            <a:endParaRPr lang="en-HK" dirty="0"/>
          </a:p>
          <a:p>
            <a:r>
              <a:rPr lang="en-HK" dirty="0"/>
              <a:t>X-ray of the right elbow was taken</a:t>
            </a:r>
          </a:p>
          <a:p>
            <a:pPr marL="0" indent="0">
              <a:buNone/>
            </a:pPr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799578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8D647-2DB2-4A15-81FB-20300038B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HK" sz="4000" dirty="0"/>
              <a:t>Case scenario</a:t>
            </a:r>
            <a:endParaRPr lang="zh-HK" alt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8898E-929B-4318-867A-AEB73D07D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dirty="0"/>
              <a:t>M/26, good past health</a:t>
            </a:r>
          </a:p>
          <a:p>
            <a:r>
              <a:rPr lang="en-US" altLang="zh-HK" dirty="0"/>
              <a:t>AA case</a:t>
            </a:r>
          </a:p>
          <a:p>
            <a:r>
              <a:rPr lang="en-US" altLang="zh-HK" dirty="0"/>
              <a:t>Sustained a facial injury after being punched by someone</a:t>
            </a:r>
          </a:p>
          <a:p>
            <a:r>
              <a:rPr lang="en-US" altLang="zh-HK" dirty="0"/>
              <a:t>No LOC, nausea or vomiting</a:t>
            </a:r>
          </a:p>
          <a:p>
            <a:r>
              <a:rPr lang="en-US" altLang="zh-HK" dirty="0"/>
              <a:t>But left face swelling </a:t>
            </a:r>
          </a:p>
          <a:p>
            <a:r>
              <a:rPr lang="en-US" altLang="zh-HK" dirty="0"/>
              <a:t>Also expelled blood in nostril</a:t>
            </a:r>
          </a:p>
          <a:p>
            <a:endParaRPr lang="en-US" altLang="zh-HK" dirty="0"/>
          </a:p>
          <a:p>
            <a:r>
              <a:rPr lang="en-US" altLang="zh-HK" dirty="0"/>
              <a:t>CT was done for evaluation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4272765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2424F3-8136-C2D2-49BB-0C416DADD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530" y="1097169"/>
            <a:ext cx="3424042" cy="54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9F89BD-B525-BF5E-2A36-89E941AF6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97169"/>
            <a:ext cx="4529268" cy="5400000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23D86011-8036-C647-AEB7-CB65F562EC9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altLang="zh-HK" sz="4000" dirty="0"/>
              <a:t>Q1. Name 3 abnormal findings on the X-rays (3 pts)</a:t>
            </a:r>
          </a:p>
        </p:txBody>
      </p:sp>
    </p:spTree>
    <p:extLst>
      <p:ext uri="{BB962C8B-B14F-4D97-AF65-F5344CB8AC3E}">
        <p14:creationId xmlns:p14="http://schemas.microsoft.com/office/powerpoint/2010/main" val="463869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1FB6C-0BF0-73D2-B1FA-5A3E0456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160" y="467051"/>
            <a:ext cx="10515600" cy="4351338"/>
          </a:xfrm>
        </p:spPr>
        <p:txBody>
          <a:bodyPr>
            <a:norm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HK" sz="2800" dirty="0"/>
              <a:t>Posterior elbow dislocation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HK" sz="2800" dirty="0"/>
              <a:t>Radial head fracture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HK" sz="2800" dirty="0"/>
              <a:t>Coronoid process fracture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5A8B22-EAD9-CC1E-D382-28BC09972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277" y="395353"/>
            <a:ext cx="5141510" cy="612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2D17C4-0AB0-D214-E85D-D00AFAA1E816}"/>
              </a:ext>
            </a:extLst>
          </p:cNvPr>
          <p:cNvSpPr txBox="1"/>
          <p:nvPr/>
        </p:nvSpPr>
        <p:spPr>
          <a:xfrm>
            <a:off x="6289411" y="3493677"/>
            <a:ext cx="318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E19452-0C06-7DB4-BAD1-8BCAB9EC1684}"/>
              </a:ext>
            </a:extLst>
          </p:cNvPr>
          <p:cNvSpPr txBox="1"/>
          <p:nvPr/>
        </p:nvSpPr>
        <p:spPr>
          <a:xfrm>
            <a:off x="7371832" y="3493677"/>
            <a:ext cx="357808" cy="371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5DE94C-C590-EF33-42EE-475B892476FA}"/>
              </a:ext>
            </a:extLst>
          </p:cNvPr>
          <p:cNvSpPr txBox="1"/>
          <p:nvPr/>
        </p:nvSpPr>
        <p:spPr>
          <a:xfrm>
            <a:off x="8464826" y="4440343"/>
            <a:ext cx="390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5EB11E0D-1A65-A340-91D1-8E72F64B9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783" y="2153181"/>
            <a:ext cx="2739234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380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FB6F7AA-A59A-8D4C-8239-28E831396E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1968" y="1318684"/>
            <a:ext cx="5248418" cy="527502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HK" sz="3000" dirty="0"/>
              <a:t>Terrible triad of the elbow</a:t>
            </a:r>
          </a:p>
          <a:p>
            <a:endParaRPr lang="en-HK" sz="3000" i="1" dirty="0"/>
          </a:p>
          <a:p>
            <a:r>
              <a:rPr lang="en-US" sz="2600" i="1" dirty="0"/>
              <a:t>A traumatic injury pattern of the elbow characterized by </a:t>
            </a:r>
            <a:r>
              <a:rPr lang="en-US" sz="2600" b="1" i="1" dirty="0"/>
              <a:t>elbow dislocation</a:t>
            </a:r>
            <a:r>
              <a:rPr lang="en-US" sz="2600" i="1" dirty="0"/>
              <a:t>, </a:t>
            </a:r>
            <a:r>
              <a:rPr lang="en-US" sz="2600" b="1" i="1" dirty="0"/>
              <a:t>radial head or neck fracture</a:t>
            </a:r>
            <a:r>
              <a:rPr lang="en-US" sz="2600" i="1" dirty="0"/>
              <a:t>, and </a:t>
            </a:r>
            <a:r>
              <a:rPr lang="en-US" sz="2600" b="1" i="1" dirty="0"/>
              <a:t>ulnar coronoid process fracture</a:t>
            </a:r>
          </a:p>
          <a:p>
            <a:r>
              <a:rPr lang="en-US" sz="2600" i="1" dirty="0"/>
              <a:t>Mechanism: </a:t>
            </a:r>
          </a:p>
          <a:p>
            <a:pPr lvl="1"/>
            <a:r>
              <a:rPr lang="en-US" sz="2600" i="1" dirty="0"/>
              <a:t>fall on supinated forearm and extended arm that results in a combination of valgus, axial, and posterolateral rotatory forces </a:t>
            </a:r>
          </a:p>
          <a:p>
            <a:pPr lvl="1"/>
            <a:r>
              <a:rPr lang="en-US" sz="2600" i="1" dirty="0"/>
              <a:t>produces posterolateral dislocation </a:t>
            </a:r>
          </a:p>
          <a:p>
            <a:pPr lvl="1"/>
            <a:endParaRPr lang="en-US" dirty="0"/>
          </a:p>
          <a:p>
            <a:endParaRPr lang="en-HK" b="1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25BFD029-06A4-2240-9FEB-21E220597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303" y="1588291"/>
            <a:ext cx="6553697" cy="4735814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DF6F19A7-D61C-A44F-AB23-58CA12FEEE70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altLang="zh-HK" sz="4000" dirty="0"/>
              <a:t>Q2. What is this condition called? (1 </a:t>
            </a:r>
            <a:r>
              <a:rPr lang="en-HK" altLang="zh-HK" sz="4000" dirty="0" err="1"/>
              <a:t>pt</a:t>
            </a:r>
            <a:r>
              <a:rPr lang="en-HK" altLang="zh-HK" sz="4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0311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CB6A2-B3A6-E0A6-1DC6-7D6D9A173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912" y="1451185"/>
            <a:ext cx="11118888" cy="4508801"/>
          </a:xfrm>
        </p:spPr>
        <p:txBody>
          <a:bodyPr/>
          <a:lstStyle/>
          <a:p>
            <a:pPr lvl="1"/>
            <a:endParaRPr lang="en-HK" sz="2800" dirty="0"/>
          </a:p>
          <a:p>
            <a:pPr lvl="1"/>
            <a:r>
              <a:rPr lang="en-HK" sz="2800" dirty="0"/>
              <a:t>Medial collateral ligament</a:t>
            </a:r>
          </a:p>
          <a:p>
            <a:pPr lvl="1"/>
            <a:r>
              <a:rPr lang="en-HK" sz="2800" dirty="0"/>
              <a:t>Lateral collateral ligament</a:t>
            </a:r>
          </a:p>
          <a:p>
            <a:endParaRPr lang="en-HK" dirty="0"/>
          </a:p>
          <a:p>
            <a:pPr lvl="1"/>
            <a:endParaRPr lang="en-H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DEA1B2-B083-D646-5982-799C688D8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117" y="2914350"/>
            <a:ext cx="9203327" cy="3424753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26FE6F6C-FA0F-BF4B-B452-D06334BE3E7C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altLang="zh-HK" sz="4000" dirty="0"/>
              <a:t>Q3. Name 2 ligaments that are usually involved in this condition (2 pts)</a:t>
            </a:r>
            <a:endParaRPr kumimoji="1" lang="zh-HK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05982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3834D-7A16-4F0B-E06C-963E3CEB6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54" y="184150"/>
            <a:ext cx="11713892" cy="1325563"/>
          </a:xfrm>
        </p:spPr>
        <p:txBody>
          <a:bodyPr>
            <a:normAutofit fontScale="90000"/>
          </a:bodyPr>
          <a:lstStyle/>
          <a:p>
            <a:r>
              <a:rPr lang="en-HK" dirty="0"/>
              <a:t>Q4. If the patient also complains of wrist and forearm pain and swelling, what should you look for? (1 </a:t>
            </a:r>
            <a:r>
              <a:rPr lang="en-HK" dirty="0" err="1"/>
              <a:t>pt</a:t>
            </a:r>
            <a:r>
              <a:rPr lang="en-HK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976F2-6A88-EF70-FBA5-ED0F309B7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843" y="1837981"/>
            <a:ext cx="11508103" cy="4351338"/>
          </a:xfrm>
        </p:spPr>
        <p:txBody>
          <a:bodyPr/>
          <a:lstStyle/>
          <a:p>
            <a:r>
              <a:rPr lang="en-HK" dirty="0"/>
              <a:t>Essex-</a:t>
            </a:r>
            <a:r>
              <a:rPr lang="en-HK" dirty="0" err="1"/>
              <a:t>Lopresti</a:t>
            </a:r>
            <a:r>
              <a:rPr lang="en-HK" dirty="0"/>
              <a:t> injury, in the presence of ALL of the 3 following: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HK" altLang="zh-HK" i="1" dirty="0"/>
              <a:t>Fracture radial head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HK" i="1" dirty="0"/>
              <a:t>Distal radio-ulnar joint dislocation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HK" i="1" dirty="0"/>
              <a:t>Interosseous membrane rupture</a:t>
            </a:r>
          </a:p>
          <a:p>
            <a:r>
              <a:rPr lang="en-HK" i="1" dirty="0"/>
              <a:t>Terrible triad of the elbow and Essex-Lopresti injuries are rare injuries respectively, but there have been case reports of both in high energy trauma</a:t>
            </a:r>
          </a:p>
          <a:p>
            <a:endParaRPr lang="en-H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10B7D6-68B0-FE57-34C2-AE7854AE2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315" y="4460601"/>
            <a:ext cx="7921488" cy="172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7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764B3-FB87-3491-2E35-84ACA8D24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6443"/>
            <a:ext cx="10515600" cy="4360520"/>
          </a:xfrm>
        </p:spPr>
        <p:txBody>
          <a:bodyPr/>
          <a:lstStyle/>
          <a:p>
            <a:pPr marL="0" indent="0">
              <a:buNone/>
            </a:pPr>
            <a:endParaRPr lang="en-HK" dirty="0"/>
          </a:p>
          <a:p>
            <a:r>
              <a:rPr lang="en-HK" dirty="0"/>
              <a:t>Attempt closed reduction under procedural sedation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3B253A8E-878B-D848-9ED2-B43BD4DEAE9C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altLang="zh-HK" sz="4000" dirty="0"/>
              <a:t>Q5. What is your immediate management in the emergency room for this condition? (1 </a:t>
            </a:r>
            <a:r>
              <a:rPr lang="en-HK" altLang="zh-HK" sz="4000" dirty="0" err="1"/>
              <a:t>pt</a:t>
            </a:r>
            <a:r>
              <a:rPr lang="en-HK" altLang="zh-HK" sz="4000" dirty="0"/>
              <a:t>)</a:t>
            </a:r>
            <a:endParaRPr kumimoji="1" lang="zh-HK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50329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0271D-84F7-84BA-3A39-A80AE6263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</p:spPr>
        <p:txBody>
          <a:bodyPr/>
          <a:lstStyle/>
          <a:p>
            <a:endParaRPr lang="en-HK" dirty="0"/>
          </a:p>
          <a:p>
            <a:r>
              <a:rPr lang="en-HK" dirty="0"/>
              <a:t>Surgical repair</a:t>
            </a:r>
          </a:p>
          <a:p>
            <a:endParaRPr lang="en-HK" dirty="0"/>
          </a:p>
          <a:p>
            <a:pPr lvl="1"/>
            <a:r>
              <a:rPr lang="en-HK" i="1" dirty="0"/>
              <a:t>ORIF / radial head arthroplasty</a:t>
            </a:r>
          </a:p>
          <a:p>
            <a:pPr lvl="1"/>
            <a:r>
              <a:rPr lang="en-HK" i="1" dirty="0"/>
              <a:t>Coronoid ORIF</a:t>
            </a:r>
          </a:p>
          <a:p>
            <a:pPr lvl="1"/>
            <a:r>
              <a:rPr lang="en-HK" i="1" dirty="0"/>
              <a:t>LCL reconstruction</a:t>
            </a:r>
          </a:p>
          <a:p>
            <a:pPr lvl="1"/>
            <a:r>
              <a:rPr lang="en-HK" i="1" dirty="0"/>
              <a:t>MCL reconstruction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94AE81-0A29-A17B-EFE8-10B5F0B1C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948" y="1841295"/>
            <a:ext cx="6238496" cy="4320000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FDB69ADF-7992-844A-9A2B-F7AAACEAF475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altLang="zh-HK" sz="4000" dirty="0"/>
              <a:t>Q6. What is the definitive treatment for this condition? (1 </a:t>
            </a:r>
            <a:r>
              <a:rPr lang="en-HK" altLang="zh-HK" sz="4000" dirty="0" err="1"/>
              <a:t>pt</a:t>
            </a:r>
            <a:r>
              <a:rPr lang="en-HK" altLang="zh-HK" sz="4000" dirty="0"/>
              <a:t>)</a:t>
            </a:r>
            <a:endParaRPr kumimoji="1" lang="zh-HK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8831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36C51-1BC9-51CE-E45E-C88427EDF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3449"/>
            <a:ext cx="1097485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HK" dirty="0"/>
              <a:t>Any 3 of the followings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HK" sz="2800" dirty="0"/>
              <a:t>Post-traumatic arthritis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HK" sz="2800" dirty="0"/>
              <a:t>Joint instability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HK" sz="2800" dirty="0"/>
              <a:t>Failure of internal fixation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HK" sz="2800" dirty="0"/>
              <a:t>Post-traumatic stiffness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HK" sz="2800" dirty="0"/>
              <a:t>Heterotrophic ossification</a:t>
            </a:r>
          </a:p>
          <a:p>
            <a:pPr lvl="1"/>
            <a:endParaRPr lang="en-HK" sz="2800" dirty="0"/>
          </a:p>
          <a:p>
            <a:r>
              <a:rPr lang="en-HK" i="1" dirty="0"/>
              <a:t>Terrible triad of the elbow generally has a poor prognosis due to instability, stiffness and arthrosis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E561E5E9-E239-CF40-BAAC-C04C5E509D05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K" altLang="zh-HK" sz="4000" dirty="0"/>
              <a:t>Q7. Name 3 complications from this condition </a:t>
            </a:r>
            <a:br>
              <a:rPr lang="en-HK" altLang="zh-HK" sz="4000" dirty="0"/>
            </a:br>
            <a:r>
              <a:rPr lang="en-HK" altLang="zh-HK" sz="4000" dirty="0"/>
              <a:t>       (3 pts)</a:t>
            </a:r>
            <a:endParaRPr kumimoji="1" lang="zh-HK" altLang="en-US" sz="4000" dirty="0"/>
          </a:p>
        </p:txBody>
      </p:sp>
    </p:spTree>
    <p:extLst>
      <p:ext uri="{BB962C8B-B14F-4D97-AF65-F5344CB8AC3E}">
        <p14:creationId xmlns:p14="http://schemas.microsoft.com/office/powerpoint/2010/main" val="82717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55B7-7784-4EFC-A72B-811BC305F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HK" sz="400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ADD33-D0C4-8AB1-3A7F-162444B80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HK" dirty="0"/>
              <a:t>Batista C and Cohen M. “Terrible Triad of Elbow.” </a:t>
            </a:r>
            <a:r>
              <a:rPr lang="en-HK" dirty="0" err="1"/>
              <a:t>Orthobullets</a:t>
            </a:r>
            <a:r>
              <a:rPr lang="en-HK" dirty="0"/>
              <a:t>. Updated Jul 12, 2025. </a:t>
            </a:r>
            <a:r>
              <a:rPr lang="en-HK" i="1" dirty="0"/>
              <a:t>https://www.orthobullets.com/trauma/1021/terrible-triad-injury-of-elbow </a:t>
            </a:r>
          </a:p>
          <a:p>
            <a:pPr marL="514350" indent="-514350">
              <a:buFont typeface="+mj-lt"/>
              <a:buAutoNum type="arabicPeriod"/>
            </a:pPr>
            <a:endParaRPr lang="en-HK" dirty="0"/>
          </a:p>
          <a:p>
            <a:pPr marL="514350" indent="-514350">
              <a:buFont typeface="+mj-lt"/>
              <a:buAutoNum type="arabicPeriod"/>
            </a:pPr>
            <a:r>
              <a:rPr lang="en-HK" dirty="0"/>
              <a:t>Salazar LM, Ghali A, Gutierrez-Naranjo JM. An Unusual Terrible Triad Variant Associated with an Essex-Lopresti Injury. Case Rep </a:t>
            </a:r>
            <a:r>
              <a:rPr lang="en-HK" dirty="0" err="1"/>
              <a:t>Orthop</a:t>
            </a:r>
            <a:r>
              <a:rPr lang="en-HK" dirty="0"/>
              <a:t>. 2021 Sep 16;2021:8522303. </a:t>
            </a:r>
            <a:r>
              <a:rPr lang="en-HK" dirty="0" err="1"/>
              <a:t>doi</a:t>
            </a:r>
            <a:r>
              <a:rPr lang="en-HK" dirty="0"/>
              <a:t>: 10.1155/2021/8522303. PMID: 34580615; PMCID: PMC8464426.</a:t>
            </a:r>
          </a:p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0603851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86084-F089-7A59-0B80-0D66CA54FE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Question D</a:t>
            </a:r>
            <a:endParaRPr lang="en-HK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8E129A-3F98-11E8-A9D5-DBB40D3A4D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41391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FBC983-5FD0-4564-81E1-66101C23A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000" y="874218"/>
            <a:ext cx="5130000" cy="57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FAF354-9020-43BC-BC26-E1B47DE15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071" y="874218"/>
            <a:ext cx="4725634" cy="576000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774903FC-3F07-ED43-A24A-090CEF0953B0}"/>
              </a:ext>
            </a:extLst>
          </p:cNvPr>
          <p:cNvSpPr txBox="1"/>
          <p:nvPr/>
        </p:nvSpPr>
        <p:spPr>
          <a:xfrm>
            <a:off x="-71125" y="228326"/>
            <a:ext cx="123342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zh-HK" sz="2400" dirty="0"/>
              <a:t>Q1. List 3 CT abnormalities (1.5 pts) What is the diagnosis based on the findings (0.5 </a:t>
            </a:r>
            <a:r>
              <a:rPr lang="en-US" altLang="zh-HK" sz="2400" dirty="0" err="1"/>
              <a:t>pt</a:t>
            </a:r>
            <a:r>
              <a:rPr lang="en-US" altLang="zh-HK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510277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ACBE9FE3-1FBA-A041-9430-3D1EC44D8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HK" sz="4000" dirty="0"/>
              <a:t>Case scenario</a:t>
            </a:r>
            <a:endParaRPr kumimoji="1" lang="zh-HK" alt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EADAF-1DDE-049D-A8C5-450DCF052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45 year-old male</a:t>
            </a:r>
          </a:p>
          <a:p>
            <a:r>
              <a:rPr lang="en-US" dirty="0"/>
              <a:t>GPH, TOCC -</a:t>
            </a:r>
            <a:r>
              <a:rPr lang="en-US" dirty="0" err="1"/>
              <a:t>ve</a:t>
            </a:r>
            <a:endParaRPr lang="en-US" dirty="0"/>
          </a:p>
          <a:p>
            <a:r>
              <a:rPr lang="en-US" dirty="0"/>
              <a:t>5 days of progressive weakness starting from his legs, now involving his arms, along with tingling in his hands and feet</a:t>
            </a:r>
          </a:p>
          <a:p>
            <a:r>
              <a:rPr lang="en-US" dirty="0"/>
              <a:t>Diarrhea 2 weeks ago after eating undercooked chicken</a:t>
            </a:r>
          </a:p>
          <a:p>
            <a:r>
              <a:rPr lang="en-US" dirty="0"/>
              <a:t>No prior injury </a:t>
            </a:r>
          </a:p>
          <a:p>
            <a:r>
              <a:rPr lang="en-US" dirty="0"/>
              <a:t>Bilateral LL power 4/5, diminished reflexes and mild respiratory distress</a:t>
            </a:r>
          </a:p>
        </p:txBody>
      </p:sp>
    </p:spTree>
    <p:extLst>
      <p:ext uri="{BB962C8B-B14F-4D97-AF65-F5344CB8AC3E}">
        <p14:creationId xmlns:p14="http://schemas.microsoft.com/office/powerpoint/2010/main" val="30487640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5EAEF-0FCC-BDC8-AE35-28C987710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417B7E3A-A102-524B-86CA-778F432B6A20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000" dirty="0"/>
              <a:t>Q1. What are the top 4 </a:t>
            </a:r>
            <a:r>
              <a:rPr lang="en-US" altLang="zh-HK" sz="4000" dirty="0" err="1"/>
              <a:t>DDx</a:t>
            </a:r>
            <a:r>
              <a:rPr lang="en-US" altLang="zh-HK" sz="4000" dirty="0"/>
              <a:t> to consider? (2 pts)</a:t>
            </a:r>
            <a:endParaRPr kumimoji="1" lang="zh-HK" alt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BEA94-9528-9FF6-B55E-DC83FFB08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451189"/>
          </a:xfrm>
        </p:spPr>
        <p:txBody>
          <a:bodyPr>
            <a:normAutofit fontScale="85000" lnSpcReduction="20000"/>
          </a:bodyPr>
          <a:lstStyle/>
          <a:p>
            <a:r>
              <a:rPr lang="en-US" sz="3300" dirty="0"/>
              <a:t>Guillain-Barre syndrome</a:t>
            </a:r>
          </a:p>
          <a:p>
            <a:endParaRPr lang="en-US" sz="3200" dirty="0"/>
          </a:p>
          <a:p>
            <a:r>
              <a:rPr lang="en-US" sz="3300" dirty="0"/>
              <a:t>Spinal Cord Lesions</a:t>
            </a:r>
          </a:p>
          <a:p>
            <a:pPr marL="457200" lvl="1" indent="0">
              <a:buNone/>
            </a:pPr>
            <a:r>
              <a:rPr lang="en-US" sz="2800" dirty="0"/>
              <a:t>- Transverse myelitis, spinal cord tumors, and spinal epidural abscesses</a:t>
            </a:r>
          </a:p>
          <a:p>
            <a:endParaRPr lang="en-US" sz="3200" dirty="0"/>
          </a:p>
          <a:p>
            <a:r>
              <a:rPr lang="en-US" sz="3300" dirty="0"/>
              <a:t>Myasthenia gravis</a:t>
            </a:r>
          </a:p>
          <a:p>
            <a:pPr marL="0" indent="0">
              <a:buNone/>
            </a:pPr>
            <a:endParaRPr lang="en-US" sz="3300" dirty="0"/>
          </a:p>
          <a:p>
            <a:r>
              <a:rPr lang="en-US" sz="3300" dirty="0"/>
              <a:t>Polymyositis </a:t>
            </a:r>
          </a:p>
          <a:p>
            <a:endParaRPr lang="en-US" sz="3300" dirty="0"/>
          </a:p>
          <a:p>
            <a:r>
              <a:rPr lang="en-US" sz="3300" dirty="0"/>
              <a:t>Toxicology</a:t>
            </a:r>
          </a:p>
          <a:p>
            <a:pPr lvl="1">
              <a:buFontTx/>
              <a:buChar char="-"/>
            </a:pPr>
            <a:r>
              <a:rPr lang="en-US" sz="2800" dirty="0"/>
              <a:t>Heavy metal poisoning (e.g. lead, arsenic) or Organophosphate poisoning</a:t>
            </a:r>
          </a:p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3950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72BA4-D96D-9D40-8731-5BC9B13E1AF2}"/>
              </a:ext>
            </a:extLst>
          </p:cNvPr>
          <p:cNvSpPr txBox="1">
            <a:spLocks/>
          </p:cNvSpPr>
          <p:nvPr/>
        </p:nvSpPr>
        <p:spPr>
          <a:xfrm>
            <a:off x="838200" y="1825626"/>
            <a:ext cx="5157787" cy="3684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Tendon reflex</a:t>
            </a:r>
          </a:p>
          <a:p>
            <a:endParaRPr lang="en-US"/>
          </a:p>
          <a:p>
            <a:r>
              <a:rPr lang="en-US"/>
              <a:t>Sensory deficit / level</a:t>
            </a:r>
          </a:p>
          <a:p>
            <a:endParaRPr lang="en-US"/>
          </a:p>
          <a:p>
            <a:r>
              <a:rPr lang="en-US"/>
              <a:t>Muscle fatigability</a:t>
            </a:r>
          </a:p>
          <a:p>
            <a:endParaRPr lang="en-US"/>
          </a:p>
          <a:p>
            <a:r>
              <a:rPr lang="en-US"/>
              <a:t>Cranial nerve</a:t>
            </a:r>
          </a:p>
          <a:p>
            <a:endParaRPr lang="en-HK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3E18CAA-53EA-F245-99E9-97163F09DB52}"/>
              </a:ext>
            </a:extLst>
          </p:cNvPr>
          <p:cNvSpPr txBox="1">
            <a:spLocks/>
          </p:cNvSpPr>
          <p:nvPr/>
        </p:nvSpPr>
        <p:spPr>
          <a:xfrm>
            <a:off x="5090628" y="1825626"/>
            <a:ext cx="6263172" cy="482267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/>
              <a:t>Guillain-Barre syndrome</a:t>
            </a:r>
          </a:p>
          <a:p>
            <a:pPr lvl="1">
              <a:buFontTx/>
              <a:buChar char="-"/>
            </a:pPr>
            <a:r>
              <a:rPr lang="en-US" sz="4400" dirty="0"/>
              <a:t>Areflexia (LMN)</a:t>
            </a:r>
          </a:p>
          <a:p>
            <a:pPr lvl="1">
              <a:buFontTx/>
              <a:buChar char="-"/>
            </a:pPr>
            <a:r>
              <a:rPr lang="en-US" sz="4400" dirty="0"/>
              <a:t>Sensory symptoms: tingling or numbness</a:t>
            </a:r>
          </a:p>
          <a:p>
            <a:pPr lvl="1">
              <a:buFontTx/>
              <a:buChar char="-"/>
            </a:pPr>
            <a:r>
              <a:rPr lang="en-US" sz="4400" dirty="0"/>
              <a:t>Symmetrical ascending pattern from lower limb with respiratory muscle involvement in severe cases</a:t>
            </a:r>
          </a:p>
          <a:p>
            <a:r>
              <a:rPr lang="en-US" sz="4400" dirty="0"/>
              <a:t>Spinal cord compression</a:t>
            </a:r>
          </a:p>
          <a:p>
            <a:pPr lvl="1">
              <a:buFontTx/>
              <a:buChar char="-"/>
            </a:pPr>
            <a:r>
              <a:rPr lang="en-US" sz="4400" dirty="0"/>
              <a:t>Hyperreflexia (UMN)</a:t>
            </a:r>
          </a:p>
          <a:p>
            <a:pPr lvl="1">
              <a:buFontTx/>
              <a:buChar char="-"/>
            </a:pPr>
            <a:r>
              <a:rPr lang="en-US" sz="4400" dirty="0"/>
              <a:t>Sensation impairment with sensory level</a:t>
            </a:r>
          </a:p>
          <a:p>
            <a:pPr lvl="1">
              <a:buFontTx/>
              <a:buChar char="-"/>
            </a:pPr>
            <a:r>
              <a:rPr lang="en-US" sz="4400" dirty="0"/>
              <a:t>No respiratory muscle involvement unless above C5</a:t>
            </a:r>
          </a:p>
          <a:p>
            <a:r>
              <a:rPr lang="en-US" sz="4400" dirty="0"/>
              <a:t>Myasthenia gravis</a:t>
            </a:r>
          </a:p>
          <a:p>
            <a:pPr lvl="1">
              <a:buFontTx/>
              <a:buChar char="-"/>
            </a:pPr>
            <a:r>
              <a:rPr lang="en-US" sz="4400" dirty="0"/>
              <a:t>Normal tendon reflex</a:t>
            </a:r>
          </a:p>
          <a:p>
            <a:pPr lvl="1">
              <a:buFontTx/>
              <a:buChar char="-"/>
            </a:pPr>
            <a:r>
              <a:rPr lang="en-US" sz="4400" dirty="0"/>
              <a:t>No sensory deficit</a:t>
            </a:r>
          </a:p>
          <a:p>
            <a:pPr lvl="1">
              <a:buFontTx/>
              <a:buChar char="-"/>
            </a:pPr>
            <a:r>
              <a:rPr lang="en-US" sz="4400" dirty="0"/>
              <a:t>Fatigue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HK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FC80657F-A32C-A14E-A7CB-07CFEA05A197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000" dirty="0"/>
              <a:t>Q2. Name 4 important physical examination to differentiate the cause of the disease (2 pts)</a:t>
            </a:r>
            <a:endParaRPr kumimoji="1" lang="zh-HK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61719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DBA2F4-BF89-4046-8187-50EB3F24B4EA}"/>
              </a:ext>
            </a:extLst>
          </p:cNvPr>
          <p:cNvSpPr txBox="1">
            <a:spLocks/>
          </p:cNvSpPr>
          <p:nvPr/>
        </p:nvSpPr>
        <p:spPr>
          <a:xfrm>
            <a:off x="838200" y="1825626"/>
            <a:ext cx="10646044" cy="4816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Preceding infections</a:t>
            </a:r>
          </a:p>
          <a:p>
            <a:pPr lvl="1">
              <a:buFontTx/>
              <a:buChar char="-"/>
            </a:pPr>
            <a:r>
              <a:rPr lang="en-US" sz="2800" dirty="0"/>
              <a:t>Bacterial: Campylobacter </a:t>
            </a:r>
            <a:r>
              <a:rPr lang="en-US" sz="2800" dirty="0" err="1"/>
              <a:t>jejuni</a:t>
            </a:r>
            <a:r>
              <a:rPr lang="en-US" sz="2800" dirty="0"/>
              <a:t>, Mycoplasma pneumoniae</a:t>
            </a:r>
          </a:p>
          <a:p>
            <a:pPr lvl="1">
              <a:buFontTx/>
              <a:buChar char="-"/>
            </a:pPr>
            <a:r>
              <a:rPr lang="en-US" sz="2800" dirty="0"/>
              <a:t>Viral:  Cytomegalovirus, Epstein-Barr virus, Zika virus, influenza, HIV</a:t>
            </a:r>
          </a:p>
          <a:p>
            <a:r>
              <a:rPr lang="en-US" b="1" dirty="0"/>
              <a:t>Vaccination</a:t>
            </a:r>
            <a:r>
              <a:rPr lang="en-US" dirty="0"/>
              <a:t>:</a:t>
            </a:r>
            <a:r>
              <a:rPr lang="en-US" b="1" dirty="0"/>
              <a:t> </a:t>
            </a:r>
            <a:r>
              <a:rPr lang="en-US" dirty="0"/>
              <a:t>Vaccine for influenza, COVID-19, tetanus</a:t>
            </a:r>
          </a:p>
          <a:p>
            <a:r>
              <a:rPr lang="en-US" b="1" dirty="0"/>
              <a:t>Age</a:t>
            </a:r>
            <a:r>
              <a:rPr lang="en-US" dirty="0"/>
              <a:t>: Older adults &gt; 50 years old slightly higher risk </a:t>
            </a:r>
          </a:p>
          <a:p>
            <a:r>
              <a:rPr lang="en-US" b="1" dirty="0"/>
              <a:t>Gender</a:t>
            </a:r>
            <a:r>
              <a:rPr lang="en-US" dirty="0"/>
              <a:t>: Male slightly more common</a:t>
            </a:r>
          </a:p>
          <a:p>
            <a:r>
              <a:rPr lang="en-US" b="1" dirty="0"/>
              <a:t>Recent surgery </a:t>
            </a:r>
            <a:r>
              <a:rPr lang="en-US" dirty="0"/>
              <a:t>(post surgical GBS)</a:t>
            </a:r>
            <a:endParaRPr lang="en-HK" dirty="0"/>
          </a:p>
          <a:p>
            <a:endParaRPr 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E18D17F6-259C-D146-887D-2AD20E5732DF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000" dirty="0"/>
              <a:t>Q3. Based on the clinical finding, GBS was suspected. Name 4 risk factors for occurrence of GBS (2 pts)</a:t>
            </a:r>
            <a:endParaRPr lang="en-HK" altLang="zh-HK" sz="4000" dirty="0"/>
          </a:p>
        </p:txBody>
      </p:sp>
    </p:spTree>
    <p:extLst>
      <p:ext uri="{BB962C8B-B14F-4D97-AF65-F5344CB8AC3E}">
        <p14:creationId xmlns:p14="http://schemas.microsoft.com/office/powerpoint/2010/main" val="243432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D3123-972B-4860-959E-4BE0482A3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A54AE53-637E-43DD-9C1A-35E0EDB4F40C}"/>
              </a:ext>
            </a:extLst>
          </p:cNvPr>
          <p:cNvSpPr txBox="1">
            <a:spLocks/>
          </p:cNvSpPr>
          <p:nvPr/>
        </p:nvSpPr>
        <p:spPr>
          <a:xfrm>
            <a:off x="374904" y="2825369"/>
            <a:ext cx="10869386" cy="3612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HK" sz="20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BD08190E-FF06-6346-8A77-97568F4A24F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000" dirty="0"/>
              <a:t>Q4. What is the most common subtype of GBS? (0.5 </a:t>
            </a:r>
            <a:r>
              <a:rPr lang="en-US" altLang="zh-HK" sz="4000" dirty="0" err="1"/>
              <a:t>pt</a:t>
            </a:r>
            <a:r>
              <a:rPr lang="en-US" altLang="zh-HK" sz="4000" dirty="0"/>
              <a:t>) What antecedent infection is classically related in our case? (0.5 </a:t>
            </a:r>
            <a:r>
              <a:rPr lang="en-US" altLang="zh-HK" sz="4000" dirty="0" err="1"/>
              <a:t>pt</a:t>
            </a:r>
            <a:r>
              <a:rPr lang="en-US" altLang="zh-HK" sz="4000" dirty="0"/>
              <a:t>)</a:t>
            </a: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0A895B98-FC10-9340-803F-5F8400F48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HK" altLang="zh-HK" sz="2400" dirty="0"/>
          </a:p>
          <a:p>
            <a:pPr marL="0" indent="0">
              <a:buNone/>
            </a:pPr>
            <a:r>
              <a:rPr lang="en-HK" altLang="zh-HK" dirty="0"/>
              <a:t>A. Acute inflammatory demyelinating polyneuropathy (AIDP) </a:t>
            </a:r>
          </a:p>
          <a:p>
            <a:pPr lvl="1"/>
            <a:r>
              <a:rPr lang="en-HK" altLang="zh-HK" sz="2800" dirty="0"/>
              <a:t>~66% of cases</a:t>
            </a:r>
          </a:p>
          <a:p>
            <a:pPr lvl="1"/>
            <a:endParaRPr lang="en-HK" altLang="zh-HK" sz="2800" dirty="0"/>
          </a:p>
          <a:p>
            <a:pPr marL="0" indent="0">
              <a:buNone/>
            </a:pPr>
            <a:r>
              <a:rPr lang="en-HK" altLang="zh-HK" dirty="0"/>
              <a:t>B. Campylobacter </a:t>
            </a:r>
            <a:r>
              <a:rPr lang="en-HK" altLang="zh-HK" dirty="0" err="1"/>
              <a:t>jejuni</a:t>
            </a:r>
            <a:r>
              <a:rPr lang="en-HK" altLang="zh-HK" dirty="0"/>
              <a:t> (post-diarrheal)</a:t>
            </a:r>
          </a:p>
          <a:p>
            <a:pPr lvl="1"/>
            <a:r>
              <a:rPr lang="en-HK" altLang="zh-HK" sz="2800" dirty="0"/>
              <a:t>Other triggers: Cytomegalovirus, EBV infection, Zika virus </a:t>
            </a:r>
          </a:p>
          <a:p>
            <a:pPr lvl="1"/>
            <a:r>
              <a:rPr lang="en-HK" altLang="zh-HK" sz="2800" dirty="0"/>
              <a:t>Causes destruction of myelin in peripheral nervous system </a:t>
            </a:r>
          </a:p>
        </p:txBody>
      </p:sp>
    </p:spTree>
    <p:extLst>
      <p:ext uri="{BB962C8B-B14F-4D97-AF65-F5344CB8AC3E}">
        <p14:creationId xmlns:p14="http://schemas.microsoft.com/office/powerpoint/2010/main" val="246499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52DC7-3C5A-9076-E653-C32FC1556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674650-A026-4774-AEF1-841CBC2231FB}"/>
              </a:ext>
            </a:extLst>
          </p:cNvPr>
          <p:cNvSpPr txBox="1">
            <a:spLocks/>
          </p:cNvSpPr>
          <p:nvPr/>
        </p:nvSpPr>
        <p:spPr>
          <a:xfrm>
            <a:off x="94488" y="2727833"/>
            <a:ext cx="11975592" cy="3587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endParaRPr lang="en-HK" sz="28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800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633D5C40-1AB0-094A-B913-DF43669F7202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000" dirty="0"/>
              <a:t>Q5. Patient complained of SOB, how can we monitor the respiratory function of this patient? (0.5 </a:t>
            </a:r>
            <a:r>
              <a:rPr lang="en-US" altLang="zh-HK" sz="4000" dirty="0" err="1"/>
              <a:t>pt</a:t>
            </a:r>
            <a:r>
              <a:rPr lang="en-US" altLang="zh-HK" sz="4000" dirty="0"/>
              <a:t>) When to consider intubation? (0.5 </a:t>
            </a:r>
            <a:r>
              <a:rPr lang="en-US" altLang="zh-HK" sz="4000" dirty="0" err="1"/>
              <a:t>pt</a:t>
            </a:r>
            <a:r>
              <a:rPr lang="en-US" altLang="zh-HK" sz="4000" dirty="0"/>
              <a:t>)</a:t>
            </a:r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32829093-99F1-F44A-AA33-6DE646EA3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HK" dirty="0"/>
          </a:p>
          <a:p>
            <a:r>
              <a:rPr lang="en-US" altLang="zh-HK" dirty="0"/>
              <a:t>Respiratory failure from diaphragmatic weakness is the number one cause of mortality in GBS</a:t>
            </a:r>
          </a:p>
          <a:p>
            <a:endParaRPr lang="en-US" altLang="zh-HK" dirty="0"/>
          </a:p>
          <a:p>
            <a:r>
              <a:rPr lang="en-US" altLang="zh-HK" dirty="0"/>
              <a:t>Monitoring:</a:t>
            </a:r>
          </a:p>
          <a:p>
            <a:pPr lvl="1"/>
            <a:r>
              <a:rPr lang="en-US" altLang="zh-HK" sz="2800" dirty="0"/>
              <a:t>Forced vital capacity (FVC) Q2-4 hours</a:t>
            </a:r>
          </a:p>
          <a:p>
            <a:pPr lvl="1"/>
            <a:r>
              <a:rPr lang="en-US" altLang="zh-HK" sz="2800" dirty="0"/>
              <a:t>If FVC &lt;20 mL/kg → intubate</a:t>
            </a:r>
          </a:p>
          <a:p>
            <a:endParaRPr kumimoji="1"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4805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6914574-62F4-489E-A58B-3461DA320E47}"/>
              </a:ext>
            </a:extLst>
          </p:cNvPr>
          <p:cNvSpPr txBox="1">
            <a:spLocks/>
          </p:cNvSpPr>
          <p:nvPr/>
        </p:nvSpPr>
        <p:spPr>
          <a:xfrm>
            <a:off x="838200" y="1825626"/>
            <a:ext cx="1125626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Intravenous immunoglobulin (IVIG)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Plasmapheresis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Supportive care: mechanical ventilation, pain control with Gabapentin</a:t>
            </a:r>
          </a:p>
          <a:p>
            <a:endParaRPr lang="en-US" dirty="0"/>
          </a:p>
          <a:p>
            <a:r>
              <a:rPr lang="en-US" dirty="0"/>
              <a:t>Steroid is not effective</a:t>
            </a:r>
            <a:endParaRPr lang="en-HK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956C239-C2ED-AF48-8F8F-A04D900606FA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000" dirty="0"/>
              <a:t>Q6. What are the 3 useful treatment for GBS? (1.5 pts) Is steroid useful? (0.5 </a:t>
            </a:r>
            <a:r>
              <a:rPr lang="en-US" altLang="zh-HK" sz="4000" dirty="0" err="1"/>
              <a:t>pt</a:t>
            </a:r>
            <a:r>
              <a:rPr lang="en-US" altLang="zh-HK" sz="4000" dirty="0"/>
              <a:t>)</a:t>
            </a:r>
            <a:endParaRPr lang="en-HK" altLang="zh-HK" sz="4000" dirty="0"/>
          </a:p>
        </p:txBody>
      </p:sp>
    </p:spTree>
    <p:extLst>
      <p:ext uri="{BB962C8B-B14F-4D97-AF65-F5344CB8AC3E}">
        <p14:creationId xmlns:p14="http://schemas.microsoft.com/office/powerpoint/2010/main" val="100117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1B9FF-FC19-4108-932C-2410ACA55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HK" sz="4000" dirty="0"/>
              <a:t>Reference</a:t>
            </a:r>
            <a:endParaRPr lang="zh-HK" alt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D7B1B-59F0-4BF3-8727-BB7DFCEE0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HK" dirty="0"/>
              <a:t>Leonhard, S. E., </a:t>
            </a:r>
            <a:r>
              <a:rPr lang="en-US" altLang="zh-HK" dirty="0" err="1"/>
              <a:t>Mandarakas</a:t>
            </a:r>
            <a:r>
              <a:rPr lang="en-US" altLang="zh-HK" dirty="0"/>
              <a:t>, M. R. [Evidence based guidelines. Diagnosis and management of Guillain-Barré syndrome in ten steps]. Nat Rev Neurol. 2019 Nov;15(11):671-683</a:t>
            </a:r>
          </a:p>
          <a:p>
            <a:pPr marL="514350" indent="-514350">
              <a:buFont typeface="+mj-lt"/>
              <a:buAutoNum type="arabicPeriod"/>
            </a:pPr>
            <a:endParaRPr lang="en-US" altLang="zh-HK" dirty="0"/>
          </a:p>
          <a:p>
            <a:pPr marL="514350" indent="-514350">
              <a:buFont typeface="+mj-lt"/>
              <a:buAutoNum type="arabicPeriod"/>
            </a:pPr>
            <a:endParaRPr lang="en-US" altLang="zh-HK" dirty="0"/>
          </a:p>
          <a:p>
            <a:pPr marL="514350" indent="-514350">
              <a:buFont typeface="+mj-lt"/>
              <a:buAutoNum type="arabicPeriod"/>
            </a:pPr>
            <a:r>
              <a:rPr lang="en-US" altLang="zh-HK" dirty="0"/>
              <a:t>Hughes RAC. Guillain-Barré syndrome: History, pathogenesis, treatment, and future directions. Eur J Neurol. 2024 Nov;31(11)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2832053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ECD7F5-B0FB-458D-3B75-7169370DF4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HK" b="1" dirty="0"/>
              <a:t>Question E</a:t>
            </a:r>
            <a:endParaRPr lang="zh-HK" altLang="en-US" b="1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A8F3153-821F-30CD-EBEB-7C072D1BE3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877164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7;p15">
            <a:extLst>
              <a:ext uri="{FF2B5EF4-FFF2-40B4-BE49-F238E27FC236}">
                <a16:creationId xmlns:a16="http://schemas.microsoft.com/office/drawing/2014/main" id="{8662D917-4312-7348-91F1-59CFB6A0E1AE}"/>
              </a:ext>
            </a:extLst>
          </p:cNvPr>
          <p:cNvSpPr txBox="1">
            <a:spLocks/>
          </p:cNvSpPr>
          <p:nvPr/>
        </p:nvSpPr>
        <p:spPr>
          <a:xfrm>
            <a:off x="7908599" y="1628468"/>
            <a:ext cx="3445201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0990" indent="-380990"/>
            <a:r>
              <a:rPr lang="sv-SE" sz="2400" dirty="0"/>
              <a:t>GCS full</a:t>
            </a:r>
          </a:p>
          <a:p>
            <a:pPr marL="380990" indent="-380990">
              <a:spcBef>
                <a:spcPts val="1600"/>
              </a:spcBef>
            </a:pPr>
            <a:r>
              <a:rPr lang="sv-SE" sz="2400" dirty="0"/>
              <a:t>BP 141/98 </a:t>
            </a:r>
            <a:r>
              <a:rPr lang="sv-SE" sz="2400" dirty="0" err="1"/>
              <a:t>mmHg</a:t>
            </a:r>
            <a:endParaRPr lang="sv-SE" sz="2400" dirty="0"/>
          </a:p>
          <a:p>
            <a:pPr marL="380990" indent="-380990">
              <a:spcBef>
                <a:spcPts val="1600"/>
              </a:spcBef>
            </a:pPr>
            <a:r>
              <a:rPr lang="sv-SE" sz="2400" dirty="0"/>
              <a:t>HR 174/min</a:t>
            </a:r>
          </a:p>
          <a:p>
            <a:pPr marL="380990" indent="-380990">
              <a:spcBef>
                <a:spcPts val="1600"/>
              </a:spcBef>
            </a:pPr>
            <a:r>
              <a:rPr lang="sv-SE" sz="2400" dirty="0"/>
              <a:t>RR 22/min</a:t>
            </a:r>
          </a:p>
          <a:p>
            <a:pPr marL="380990" indent="-380990">
              <a:spcBef>
                <a:spcPts val="1600"/>
              </a:spcBef>
            </a:pPr>
            <a:r>
              <a:rPr lang="sv-SE" sz="2400" dirty="0"/>
              <a:t>SpO2 99% on RA</a:t>
            </a:r>
          </a:p>
          <a:p>
            <a:pPr marL="380990" indent="-380990">
              <a:spcBef>
                <a:spcPts val="1600"/>
              </a:spcBef>
              <a:spcAft>
                <a:spcPts val="1600"/>
              </a:spcAft>
            </a:pPr>
            <a:r>
              <a:rPr lang="sv-SE" sz="2400" dirty="0"/>
              <a:t>Temp 36.1 deg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5DC2FF5C-4388-044D-83D5-6E6DFECF2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HK" sz="4000" dirty="0"/>
              <a:t>Case scenario</a:t>
            </a:r>
            <a:endParaRPr kumimoji="1" lang="zh-HK" altLang="en-US" sz="4000" dirty="0"/>
          </a:p>
        </p:txBody>
      </p:sp>
      <p:sp>
        <p:nvSpPr>
          <p:cNvPr id="6" name="Google Shape;61;p14">
            <a:extLst>
              <a:ext uri="{FF2B5EF4-FFF2-40B4-BE49-F238E27FC236}">
                <a16:creationId xmlns:a16="http://schemas.microsoft.com/office/drawing/2014/main" id="{920A80A6-17AA-F94E-847C-9C468BA851FB}"/>
              </a:ext>
            </a:extLst>
          </p:cNvPr>
          <p:cNvSpPr txBox="1">
            <a:spLocks/>
          </p:cNvSpPr>
          <p:nvPr/>
        </p:nvSpPr>
        <p:spPr>
          <a:xfrm>
            <a:off x="838199" y="1628468"/>
            <a:ext cx="6957447" cy="506095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/>
            <a:r>
              <a:rPr lang="en" dirty="0"/>
              <a:t>58/F GPH</a:t>
            </a:r>
          </a:p>
          <a:p>
            <a:pPr marL="380990" indent="-380990">
              <a:spcBef>
                <a:spcPts val="1600"/>
              </a:spcBef>
            </a:pPr>
            <a:r>
              <a:rPr lang="en" dirty="0"/>
              <a:t>Feeling weak, heart beating for weeks</a:t>
            </a:r>
          </a:p>
          <a:p>
            <a:pPr marL="380990" indent="-380990">
              <a:spcBef>
                <a:spcPts val="1600"/>
              </a:spcBef>
            </a:pPr>
            <a:r>
              <a:rPr lang="en" dirty="0"/>
              <a:t>SOB for few days, now worse on lying down</a:t>
            </a:r>
          </a:p>
          <a:p>
            <a:pPr marL="380990" indent="-380990">
              <a:spcBef>
                <a:spcPts val="1600"/>
              </a:spcBef>
            </a:pPr>
            <a:r>
              <a:rPr lang="en" dirty="0"/>
              <a:t>Mild chest discomfort with palpitations</a:t>
            </a:r>
          </a:p>
          <a:p>
            <a:pPr marL="380990" indent="-380990">
              <a:spcBef>
                <a:spcPts val="1600"/>
              </a:spcBef>
            </a:pPr>
            <a:r>
              <a:rPr lang="en" dirty="0"/>
              <a:t>Repeated vomiting and diarrhea since yesterday</a:t>
            </a:r>
          </a:p>
          <a:p>
            <a:pPr marL="380990" indent="-380990">
              <a:spcBef>
                <a:spcPts val="1600"/>
              </a:spcBef>
            </a:pPr>
            <a:r>
              <a:rPr lang="en" dirty="0"/>
              <a:t>Cough and runny nose a few days before, seen TCM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872135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F0F89B-EBFE-4C1B-8478-C61F6B758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958" y="874217"/>
            <a:ext cx="5180433" cy="576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0A54AE-8536-4FCF-85F0-B2C967838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05" y="874217"/>
            <a:ext cx="5376595" cy="576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BFA590-527C-4641-88A5-F14CC6019C8A}"/>
              </a:ext>
            </a:extLst>
          </p:cNvPr>
          <p:cNvSpPr/>
          <p:nvPr/>
        </p:nvSpPr>
        <p:spPr>
          <a:xfrm>
            <a:off x="4392386" y="1028700"/>
            <a:ext cx="1371600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0B97F665-4A51-DB41-8085-9F04299AFAAD}"/>
              </a:ext>
            </a:extLst>
          </p:cNvPr>
          <p:cNvSpPr txBox="1"/>
          <p:nvPr/>
        </p:nvSpPr>
        <p:spPr>
          <a:xfrm>
            <a:off x="-71125" y="228326"/>
            <a:ext cx="123342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zh-HK" sz="2400" dirty="0"/>
              <a:t>Q1. List 3 CT abnormalities (1.5 pts) What is the diagnosis based on the findings (0.5 </a:t>
            </a:r>
            <a:r>
              <a:rPr lang="en-US" altLang="zh-HK" sz="2400" dirty="0" err="1"/>
              <a:t>pt</a:t>
            </a:r>
            <a:r>
              <a:rPr lang="en-US" altLang="zh-HK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239756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415600" y="294544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sz="4000" dirty="0"/>
              <a:t>Q1. State the ECG diagnosis (0.5 </a:t>
            </a:r>
            <a:r>
              <a:rPr lang="en-US" sz="4000" dirty="0" err="1"/>
              <a:t>pt</a:t>
            </a:r>
            <a:r>
              <a:rPr lang="en-US" sz="4000" dirty="0"/>
              <a:t>)</a:t>
            </a:r>
            <a:br>
              <a:rPr lang="en-US" sz="3200" dirty="0"/>
            </a:br>
            <a:endParaRPr sz="3200" dirty="0"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502787" y="5765153"/>
            <a:ext cx="11525388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r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altLang="zh-HK" dirty="0"/>
              <a:t>Fast atrial fibrillation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sz="3733" dirty="0"/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787" y="1058144"/>
            <a:ext cx="8734704" cy="49183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14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>
            <a:off x="887571" y="1825626"/>
            <a:ext cx="5767200" cy="624473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514350" indent="-514350">
              <a:spcBef>
                <a:spcPts val="1600"/>
              </a:spcBef>
              <a:buSzPct val="100000"/>
              <a:buFont typeface="+mj-lt"/>
              <a:buAutoNum type="arabicPeriod"/>
            </a:pPr>
            <a:r>
              <a:rPr lang="en" dirty="0"/>
              <a:t>Upper lobe diversion</a:t>
            </a:r>
          </a:p>
          <a:p>
            <a:pPr marL="514350" indent="-514350">
              <a:spcBef>
                <a:spcPts val="1600"/>
              </a:spcBef>
              <a:buSzPct val="100000"/>
              <a:buFont typeface="+mj-lt"/>
              <a:buAutoNum type="arabicPeriod"/>
            </a:pPr>
            <a:r>
              <a:rPr lang="en" dirty="0"/>
              <a:t>Presence of Kerley lines</a:t>
            </a:r>
          </a:p>
          <a:p>
            <a:pPr marL="514350" indent="-514350">
              <a:spcBef>
                <a:spcPts val="1600"/>
              </a:spcBef>
              <a:buSzPct val="100000"/>
              <a:buFont typeface="+mj-lt"/>
              <a:buAutoNum type="arabicPeriod"/>
            </a:pPr>
            <a:r>
              <a:rPr lang="en-US" dirty="0"/>
              <a:t>S</a:t>
            </a:r>
            <a:r>
              <a:rPr lang="en" dirty="0" err="1"/>
              <a:t>eptal</a:t>
            </a:r>
            <a:r>
              <a:rPr lang="en" dirty="0"/>
              <a:t> line</a:t>
            </a:r>
          </a:p>
          <a:p>
            <a:pPr marL="514350" indent="-514350">
              <a:spcBef>
                <a:spcPts val="1600"/>
              </a:spcBef>
              <a:buSzPct val="100000"/>
              <a:buFont typeface="+mj-lt"/>
              <a:buAutoNum type="arabicPeriod"/>
            </a:pPr>
            <a:r>
              <a:rPr lang="en-US" dirty="0"/>
              <a:t>L</a:t>
            </a:r>
            <a:r>
              <a:rPr lang="en" dirty="0"/>
              <a:t>eft pleural effusion </a:t>
            </a:r>
          </a:p>
          <a:p>
            <a:pPr marL="514350" indent="-514350">
              <a:spcBef>
                <a:spcPts val="1600"/>
              </a:spcBef>
              <a:buSzPct val="100000"/>
              <a:buFont typeface="+mj-lt"/>
              <a:buAutoNum type="arabicPeriod"/>
            </a:pPr>
            <a:r>
              <a:rPr lang="en" dirty="0"/>
              <a:t>Cardiomegaly 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Severe congestive heart failure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lang="e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6C039B-1BA9-4374-9B3D-690038521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919" y="1207160"/>
            <a:ext cx="5424733" cy="5400000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57A0635F-30ED-B148-BEF6-7B8BF747872E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" altLang="zh-HK" sz="4000" dirty="0"/>
              <a:t>Q2. Give 3 X-ray findings (1.5 pts) What is the CXR diagnosis? (0.5 </a:t>
            </a:r>
            <a:r>
              <a:rPr lang="en" altLang="zh-HK" sz="4000" dirty="0" err="1"/>
              <a:t>pt</a:t>
            </a:r>
            <a:r>
              <a:rPr lang="en" altLang="zh-HK" sz="4000" dirty="0"/>
              <a:t>)</a:t>
            </a:r>
            <a:endParaRPr lang="en-US" altLang="zh-HK" sz="4000" dirty="0"/>
          </a:p>
        </p:txBody>
      </p:sp>
    </p:spTree>
    <p:extLst>
      <p:ext uri="{BB962C8B-B14F-4D97-AF65-F5344CB8AC3E}">
        <p14:creationId xmlns:p14="http://schemas.microsoft.com/office/powerpoint/2010/main" val="269444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body" idx="1"/>
          </p:nvPr>
        </p:nvSpPr>
        <p:spPr>
          <a:xfrm>
            <a:off x="990600" y="1825626"/>
            <a:ext cx="11360800" cy="58144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457200" indent="-457200">
              <a:spcBef>
                <a:spcPts val="1600"/>
              </a:spcBef>
            </a:pPr>
            <a:r>
              <a:rPr lang="en-US" dirty="0"/>
              <a:t>APO secondary to fast AF</a:t>
            </a:r>
            <a:endParaRPr lang="en" dirty="0"/>
          </a:p>
          <a:p>
            <a:pPr marL="457200" indent="-457200">
              <a:spcBef>
                <a:spcPts val="1600"/>
              </a:spcBef>
            </a:pPr>
            <a:r>
              <a:rPr lang="en" dirty="0"/>
              <a:t>Sepsis +/- ARDS</a:t>
            </a:r>
          </a:p>
          <a:p>
            <a:pPr marL="457200" indent="-457200">
              <a:spcBef>
                <a:spcPts val="1600"/>
              </a:spcBef>
            </a:pPr>
            <a:r>
              <a:rPr lang="en" dirty="0"/>
              <a:t>Thyroid storm</a:t>
            </a:r>
          </a:p>
          <a:p>
            <a:pPr marL="457200" indent="-457200">
              <a:spcBef>
                <a:spcPts val="1600"/>
              </a:spcBef>
            </a:pPr>
            <a:r>
              <a:rPr lang="en" dirty="0"/>
              <a:t>Myocarditis / Pericarditis</a:t>
            </a:r>
          </a:p>
          <a:p>
            <a:pPr marL="457200" indent="-457200">
              <a:spcBef>
                <a:spcPts val="1600"/>
              </a:spcBef>
            </a:pPr>
            <a:r>
              <a:rPr lang="en" dirty="0"/>
              <a:t>Intoxication</a:t>
            </a:r>
            <a:endParaRPr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32AB8BAF-4671-EA48-8E7D-3082AA5DE478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" altLang="zh-HK" sz="4000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2DA3BE38-922A-2744-8967-DB24353D9C7B}"/>
              </a:ext>
            </a:extLst>
          </p:cNvPr>
          <p:cNvSpPr txBox="1">
            <a:spLocks/>
          </p:cNvSpPr>
          <p:nvPr/>
        </p:nvSpPr>
        <p:spPr>
          <a:xfrm>
            <a:off x="990600" y="517526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altLang="zh-HK" sz="4000" dirty="0"/>
              <a:t>Q3. Name 3 important </a:t>
            </a:r>
            <a:r>
              <a:rPr lang="en" altLang="zh-HK" sz="4000" dirty="0" err="1"/>
              <a:t>Ddx</a:t>
            </a:r>
            <a:r>
              <a:rPr lang="en" altLang="zh-HK" sz="4000" dirty="0"/>
              <a:t> in this case (1.5 pts)</a:t>
            </a:r>
          </a:p>
        </p:txBody>
      </p:sp>
    </p:spTree>
    <p:extLst>
      <p:ext uri="{BB962C8B-B14F-4D97-AF65-F5344CB8AC3E}">
        <p14:creationId xmlns:p14="http://schemas.microsoft.com/office/powerpoint/2010/main" val="207156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body" idx="1"/>
          </p:nvPr>
        </p:nvSpPr>
        <p:spPr>
          <a:xfrm>
            <a:off x="415600" y="687975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" dirty="0"/>
              <a:t>Subsequent blood tests showed fT4 84.5, TSH &lt;0.01.</a:t>
            </a:r>
          </a:p>
          <a:p>
            <a:pPr marL="0" indent="0">
              <a:buNone/>
            </a:pPr>
            <a:endParaRPr lang="en" dirty="0"/>
          </a:p>
          <a:p>
            <a:pPr marL="0" indent="0">
              <a:buNone/>
            </a:pPr>
            <a:r>
              <a:rPr lang="en" dirty="0"/>
              <a:t>The diagnosis was made and patient was sent to ICU.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sz="4000" dirty="0">
                <a:latin typeface="+mj-lt"/>
              </a:rPr>
              <a:t>Q4. Name a commonly applied diagnostic criteria used in this condition (1 </a:t>
            </a:r>
            <a:r>
              <a:rPr lang="en" sz="4000" dirty="0" err="1">
                <a:latin typeface="+mj-lt"/>
              </a:rPr>
              <a:t>pt</a:t>
            </a:r>
            <a:r>
              <a:rPr lang="en" sz="4000" dirty="0">
                <a:latin typeface="+mj-lt"/>
              </a:rPr>
              <a:t>) Name 4 clinical parameters in this criteria (2 pts)</a:t>
            </a:r>
            <a:endParaRPr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34061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>
            <a:spLocks noGrp="1"/>
          </p:cNvSpPr>
          <p:nvPr>
            <p:ph type="title"/>
          </p:nvPr>
        </p:nvSpPr>
        <p:spPr>
          <a:xfrm>
            <a:off x="415600" y="343944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/>
              <a:t>Burch-Wartofsky Point Scale</a:t>
            </a:r>
            <a:endParaRPr dirty="0"/>
          </a:p>
        </p:txBody>
      </p:sp>
      <p:sp>
        <p:nvSpPr>
          <p:cNvPr id="99" name="Google Shape;99;p2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100" name="Google Shape;10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77855"/>
            <a:ext cx="12191999" cy="52727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5D64ED-3280-4743-903A-C3291EEB7FA9}"/>
              </a:ext>
            </a:extLst>
          </p:cNvPr>
          <p:cNvSpPr txBox="1"/>
          <p:nvPr/>
        </p:nvSpPr>
        <p:spPr>
          <a:xfrm>
            <a:off x="6075466" y="5578725"/>
            <a:ext cx="5908733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altLang="zh-HK" sz="2400" dirty="0">
                <a:solidFill>
                  <a:schemeClr val="bg1"/>
                </a:solidFill>
              </a:rPr>
              <a:t>Point &gt;45 - Highly suggestive of thyroid storm</a:t>
            </a:r>
            <a:endParaRPr lang="zh-HK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412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body" idx="1"/>
          </p:nvPr>
        </p:nvSpPr>
        <p:spPr>
          <a:xfrm>
            <a:off x="838200" y="1825626"/>
            <a:ext cx="10515600" cy="300984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514350" indent="-514350">
              <a:spcBef>
                <a:spcPts val="1600"/>
              </a:spcBef>
              <a:buSzPct val="100000"/>
              <a:buFont typeface="+mj-lt"/>
              <a:buAutoNum type="arabicPeriod"/>
            </a:pPr>
            <a:r>
              <a:rPr lang="en" sz="2667" dirty="0"/>
              <a:t>Beta-blocker</a:t>
            </a:r>
          </a:p>
          <a:p>
            <a:pPr marL="514350" indent="-514350">
              <a:spcBef>
                <a:spcPts val="1600"/>
              </a:spcBef>
              <a:buSzPct val="100000"/>
              <a:buFont typeface="+mj-lt"/>
              <a:buAutoNum type="arabicPeriod"/>
            </a:pPr>
            <a:r>
              <a:rPr lang="en" sz="2667" dirty="0" err="1"/>
              <a:t>Thionamide</a:t>
            </a:r>
            <a:endParaRPr lang="en" sz="2667" dirty="0"/>
          </a:p>
          <a:p>
            <a:pPr marL="514350" indent="-514350">
              <a:spcBef>
                <a:spcPts val="1600"/>
              </a:spcBef>
              <a:buSzPct val="100000"/>
              <a:buFont typeface="+mj-lt"/>
              <a:buAutoNum type="arabicPeriod"/>
            </a:pPr>
            <a:r>
              <a:rPr lang="en" sz="2667" dirty="0"/>
              <a:t>Iodine solution</a:t>
            </a:r>
          </a:p>
          <a:p>
            <a:pPr marL="514350" indent="-514350">
              <a:spcBef>
                <a:spcPts val="1600"/>
              </a:spcBef>
              <a:buSzPct val="100000"/>
              <a:buFont typeface="+mj-lt"/>
              <a:buAutoNum type="arabicPeriod"/>
            </a:pPr>
            <a:r>
              <a:rPr lang="en" sz="2667" dirty="0"/>
              <a:t>Steroid</a:t>
            </a:r>
            <a:endParaRPr sz="2667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C03FCF72-01C6-8342-925D-25859BE5DFBD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altLang="zh-HK" sz="4000" dirty="0"/>
              <a:t>Q5. Name 4 disease-specific initial management in ED (2 pts)</a:t>
            </a:r>
          </a:p>
        </p:txBody>
      </p:sp>
    </p:spTree>
    <p:extLst>
      <p:ext uri="{BB962C8B-B14F-4D97-AF65-F5344CB8AC3E}">
        <p14:creationId xmlns:p14="http://schemas.microsoft.com/office/powerpoint/2010/main" val="354762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>
            <a:spLocks noGrp="1"/>
          </p:cNvSpPr>
          <p:nvPr>
            <p:ph type="body" idx="1"/>
          </p:nvPr>
        </p:nvSpPr>
        <p:spPr>
          <a:xfrm>
            <a:off x="831200" y="1825626"/>
            <a:ext cx="10522600" cy="54443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380990" indent="-380990">
              <a:spcBef>
                <a:spcPts val="1600"/>
              </a:spcBef>
            </a:pPr>
            <a:r>
              <a:rPr lang="en" dirty="0"/>
              <a:t>Aspirin should be avoided in thyroid storm</a:t>
            </a:r>
            <a:endParaRPr dirty="0"/>
          </a:p>
          <a:p>
            <a:pPr marL="380990" indent="-380990">
              <a:spcBef>
                <a:spcPts val="1600"/>
              </a:spcBef>
              <a:spcAft>
                <a:spcPts val="1600"/>
              </a:spcAft>
            </a:pPr>
            <a:r>
              <a:rPr lang="en" dirty="0"/>
              <a:t>It can exacerbate thyroid storm by displacing bound T3, T4, increasing free thyroid hormone levels</a:t>
            </a:r>
          </a:p>
          <a:p>
            <a:pPr marL="380990" indent="-380990">
              <a:spcBef>
                <a:spcPts val="1600"/>
              </a:spcBef>
              <a:spcAft>
                <a:spcPts val="1600"/>
              </a:spcAft>
            </a:pPr>
            <a:r>
              <a:rPr lang="en-US" dirty="0"/>
              <a:t>In cases where a patient with thyroid storm is also suspected of having ACS, other antiplatelet agents like clopidogrel might be considered instead of aspirin</a:t>
            </a:r>
            <a:endParaRPr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BF3358E6-2CFD-F248-A3CA-96A00A42E4E2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altLang="zh-HK" sz="4000" dirty="0"/>
              <a:t>Q6. A medical staff would like to prescribe aspirin as cardiac enzymes are markedly elevated. Should aspirin be prescribed and why? (0.5 </a:t>
            </a:r>
            <a:r>
              <a:rPr lang="en" altLang="zh-HK" sz="4000" dirty="0" err="1"/>
              <a:t>pt</a:t>
            </a:r>
            <a:r>
              <a:rPr lang="en" altLang="zh-HK" sz="4000" dirty="0"/>
              <a:t> + 0.5 </a:t>
            </a:r>
            <a:r>
              <a:rPr lang="en" altLang="zh-HK" sz="4000" dirty="0" err="1"/>
              <a:t>pt</a:t>
            </a:r>
            <a:r>
              <a:rPr lang="en" altLang="zh-HK" sz="4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3510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b="1" dirty="0"/>
              <a:t>Question F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280947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A close-up of a young person&#10;&#10;AI-generated content may be incorrect.">
            <a:extLst>
              <a:ext uri="{FF2B5EF4-FFF2-40B4-BE49-F238E27FC236}">
                <a16:creationId xmlns:a16="http://schemas.microsoft.com/office/drawing/2014/main" id="{5284B0D1-13EA-4F82-9382-60E0749E8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00" y="660674"/>
            <a:ext cx="5874096" cy="4851567"/>
          </a:xfrm>
          <a:prstGeom prst="rect">
            <a:avLst/>
          </a:prstGeom>
        </p:spPr>
      </p:pic>
      <p:sp>
        <p:nvSpPr>
          <p:cNvPr id="6" name="文字方塊 4">
            <a:extLst>
              <a:ext uri="{FF2B5EF4-FFF2-40B4-BE49-F238E27FC236}">
                <a16:creationId xmlns:a16="http://schemas.microsoft.com/office/drawing/2014/main" id="{8E4FD56C-86C4-4928-9622-B2037BDC9795}"/>
              </a:ext>
            </a:extLst>
          </p:cNvPr>
          <p:cNvSpPr txBox="1"/>
          <p:nvPr/>
        </p:nvSpPr>
        <p:spPr>
          <a:xfrm>
            <a:off x="5830900" y="5512241"/>
            <a:ext cx="463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https://passport.world.rugby/player-welfare-medical/immediate-care-in-rugby/facial-injuries-in-sport/hard-tissue/zygomatic-fractures/</a:t>
            </a:r>
            <a:endParaRPr lang="zh-HK" alt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6203CA1E-F866-B641-B59A-69B45067BC33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5153758" cy="4229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HK" dirty="0"/>
              <a:t>A 35-year-old construction site worker attended after the left side of his face was hit by a heavy metal bar at work</a:t>
            </a:r>
          </a:p>
          <a:p>
            <a:endParaRPr lang="en-US" altLang="zh-HK" dirty="0"/>
          </a:p>
          <a:p>
            <a:r>
              <a:rPr lang="en-US" altLang="zh-HK" dirty="0"/>
              <a:t>BP/P normal</a:t>
            </a:r>
          </a:p>
          <a:p>
            <a:r>
              <a:rPr lang="en-US" altLang="zh-HK" dirty="0"/>
              <a:t>He can breathe and speak normally</a:t>
            </a:r>
          </a:p>
          <a:p>
            <a:r>
              <a:rPr lang="en-US" altLang="zh-HK" dirty="0"/>
              <a:t>Obeying command </a:t>
            </a:r>
          </a:p>
          <a:p>
            <a:pPr lvl="1"/>
            <a:endParaRPr lang="zh-TW" altLang="zh-HK" sz="2800" kern="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68FBF2C6-A903-E34F-86FE-B1835B4FD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zh-HK" sz="4000" dirty="0"/>
              <a:t>Case scenario</a:t>
            </a:r>
            <a:endParaRPr kumimoji="1" lang="zh-HK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5838529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B1E2A71D-ADFE-0644-93C6-B9ECC3CD65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571" y="546310"/>
            <a:ext cx="11445833" cy="5050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HK" sz="4000" dirty="0">
                <a:latin typeface="+mj-lt"/>
              </a:rPr>
              <a:t>Q1. In physical examination, name 4 regions, each with 2 specific signs you will look for? </a:t>
            </a:r>
          </a:p>
          <a:p>
            <a:endParaRPr lang="en-US" altLang="zh-HK" sz="4000" dirty="0">
              <a:latin typeface="+mj-lt"/>
            </a:endParaRPr>
          </a:p>
          <a:p>
            <a:pPr marL="0" indent="0">
              <a:buNone/>
            </a:pPr>
            <a:r>
              <a:rPr lang="en-US" altLang="zh-HK" sz="4000" dirty="0">
                <a:latin typeface="+mj-lt"/>
              </a:rPr>
              <a:t>(1/2 </a:t>
            </a:r>
            <a:r>
              <a:rPr lang="en-US" altLang="zh-HK" sz="4000" dirty="0" err="1">
                <a:latin typeface="+mj-lt"/>
              </a:rPr>
              <a:t>pt</a:t>
            </a:r>
            <a:r>
              <a:rPr lang="en-US" altLang="zh-HK" sz="4000" dirty="0">
                <a:latin typeface="+mj-lt"/>
              </a:rPr>
              <a:t> for each region)</a:t>
            </a:r>
          </a:p>
          <a:p>
            <a:pPr marL="0" indent="0">
              <a:buNone/>
            </a:pPr>
            <a:r>
              <a:rPr lang="en-US" altLang="zh-HK" sz="4000" dirty="0">
                <a:latin typeface="+mj-lt"/>
              </a:rPr>
              <a:t>(1/4 </a:t>
            </a:r>
            <a:r>
              <a:rPr lang="en-US" altLang="zh-HK" sz="4000" dirty="0" err="1">
                <a:latin typeface="+mj-lt"/>
              </a:rPr>
              <a:t>pt</a:t>
            </a:r>
            <a:r>
              <a:rPr lang="en-US" altLang="zh-HK" sz="4000" dirty="0">
                <a:latin typeface="+mj-lt"/>
              </a:rPr>
              <a:t> for each sign)</a:t>
            </a:r>
          </a:p>
          <a:p>
            <a:pPr marL="0" indent="0">
              <a:buNone/>
            </a:pPr>
            <a:r>
              <a:rPr lang="en-US" altLang="zh-HK" sz="4000" dirty="0">
                <a:latin typeface="+mj-lt"/>
              </a:rPr>
              <a:t>Total 4 pts</a:t>
            </a:r>
          </a:p>
          <a:p>
            <a:endParaRPr lang="en-US" altLang="zh-HK" dirty="0">
              <a:latin typeface="+mj-lt"/>
            </a:endParaRPr>
          </a:p>
          <a:p>
            <a:endParaRPr lang="zh-HK" altLang="en-US" dirty="0"/>
          </a:p>
        </p:txBody>
      </p:sp>
      <p:pic>
        <p:nvPicPr>
          <p:cNvPr id="5" name="Picture 1" descr="A close-up of a young person&#10;&#10;AI-generated content may be incorrect.">
            <a:extLst>
              <a:ext uri="{FF2B5EF4-FFF2-40B4-BE49-F238E27FC236}">
                <a16:creationId xmlns:a16="http://schemas.microsoft.com/office/drawing/2014/main" id="{7A97652C-3F7F-5F47-B58F-8D2779926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487" y="1868537"/>
            <a:ext cx="526843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73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69F8A5-E50A-4487-B642-CBD123EB8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41" y="854428"/>
            <a:ext cx="5951462" cy="29536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284C76-0F77-4034-8A2B-D79166273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32" y="3838573"/>
            <a:ext cx="5955471" cy="27758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F436A2-8A35-449C-A34F-EFB82C43A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690" y="854428"/>
            <a:ext cx="4862186" cy="5760000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12B8FF89-F2BE-6C4A-9B60-A92C12A5BAEC}"/>
              </a:ext>
            </a:extLst>
          </p:cNvPr>
          <p:cNvSpPr txBox="1"/>
          <p:nvPr/>
        </p:nvSpPr>
        <p:spPr>
          <a:xfrm>
            <a:off x="-71125" y="228326"/>
            <a:ext cx="123342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zh-HK" sz="2400" dirty="0"/>
              <a:t>Q1. List 3 CT abnormalities (1.5 pts) What is the diagnosis based on the findings (0.5 </a:t>
            </a:r>
            <a:r>
              <a:rPr lang="en-US" altLang="zh-HK" sz="2400" dirty="0" err="1"/>
              <a:t>pt</a:t>
            </a:r>
            <a:r>
              <a:rPr lang="en-US" altLang="zh-HK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768254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30F5F1C3-BD45-3F43-B43C-93BFD02680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142" y="672236"/>
            <a:ext cx="5873337" cy="5513527"/>
          </a:xfrm>
        </p:spPr>
        <p:txBody>
          <a:bodyPr>
            <a:normAutofit/>
          </a:bodyPr>
          <a:lstStyle/>
          <a:p>
            <a:r>
              <a:rPr lang="en-US" altLang="zh-HK" b="1" kern="100" dirty="0">
                <a:latin typeface="Calibri" panose="020F0502020204030204" pitchFamily="34" charset="0"/>
                <a:cs typeface="Calibri" panose="020F0502020204030204" pitchFamily="34" charset="0"/>
              </a:rPr>
              <a:t>Eyes</a:t>
            </a:r>
            <a:endParaRPr lang="zh-TW" altLang="zh-HK" b="1" kern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altLang="zh-HK" sz="2800" kern="100" dirty="0">
                <a:latin typeface="Calibri" panose="020F0502020204030204" pitchFamily="34" charset="0"/>
                <a:cs typeface="Calibri" panose="020F0502020204030204" pitchFamily="34" charset="0"/>
              </a:rPr>
              <a:t>Unequal pupil sizes</a:t>
            </a:r>
            <a:endParaRPr lang="zh-TW" altLang="zh-HK" sz="2800" kern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altLang="zh-HK" sz="2800" kern="100" dirty="0">
                <a:latin typeface="Calibri" panose="020F0502020204030204" pitchFamily="34" charset="0"/>
                <a:cs typeface="Calibri" panose="020F0502020204030204" pitchFamily="34" charset="0"/>
              </a:rPr>
              <a:t>Diplopia</a:t>
            </a:r>
            <a:endParaRPr lang="zh-TW" altLang="zh-HK" sz="2800" kern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altLang="zh-HK" sz="2800" kern="100" dirty="0" err="1">
                <a:latin typeface="Calibri" panose="020F0502020204030204" pitchFamily="34" charset="0"/>
                <a:cs typeface="Calibri" panose="020F0502020204030204" pitchFamily="34" charset="0"/>
              </a:rPr>
              <a:t>Hyphema</a:t>
            </a:r>
            <a:endParaRPr lang="zh-TW" altLang="zh-HK" sz="2800" kern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zh-TW" altLang="zh-HK" sz="2800" kern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HK" b="1" kern="100" dirty="0">
                <a:latin typeface="Calibri" panose="020F0502020204030204" pitchFamily="34" charset="0"/>
                <a:cs typeface="Calibri" panose="020F0502020204030204" pitchFamily="34" charset="0"/>
              </a:rPr>
              <a:t>Ears</a:t>
            </a:r>
            <a:endParaRPr lang="zh-TW" altLang="zh-HK" b="1" kern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altLang="zh-HK" sz="2800" kern="100" dirty="0" err="1">
                <a:latin typeface="Calibri" panose="020F0502020204030204" pitchFamily="34" charset="0"/>
                <a:cs typeface="Calibri" panose="020F0502020204030204" pitchFamily="34" charset="0"/>
              </a:rPr>
              <a:t>Haemo-tympanium</a:t>
            </a:r>
            <a:endParaRPr lang="zh-TW" altLang="zh-HK" sz="2800" kern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altLang="zh-HK" sz="2800" kern="100" dirty="0">
                <a:latin typeface="Calibri" panose="020F0502020204030204" pitchFamily="34" charset="0"/>
                <a:cs typeface="Calibri" panose="020F0502020204030204" pitchFamily="34" charset="0"/>
              </a:rPr>
              <a:t>Rupture ear membrane</a:t>
            </a:r>
            <a:endParaRPr lang="zh-TW" altLang="zh-HK" sz="2800" kern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altLang="zh-HK" sz="2800" kern="100" dirty="0">
                <a:latin typeface="Calibri" panose="020F0502020204030204" pitchFamily="34" charset="0"/>
                <a:cs typeface="Calibri" panose="020F0502020204030204" pitchFamily="34" charset="0"/>
              </a:rPr>
              <a:t>Battle’s sign</a:t>
            </a:r>
            <a:endParaRPr lang="zh-TW" altLang="zh-HK" sz="2800" kern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altLang="zh-HK" sz="2800" kern="100" dirty="0">
                <a:latin typeface="Calibri" panose="020F0502020204030204" pitchFamily="34" charset="0"/>
                <a:cs typeface="Calibri" panose="020F0502020204030204" pitchFamily="34" charset="0"/>
              </a:rPr>
              <a:t>Pinna </a:t>
            </a:r>
            <a:r>
              <a:rPr lang="en-US" altLang="zh-HK" sz="2800" kern="100" dirty="0" err="1">
                <a:latin typeface="Calibri" panose="020F0502020204030204" pitchFamily="34" charset="0"/>
                <a:cs typeface="Calibri" panose="020F0502020204030204" pitchFamily="34" charset="0"/>
              </a:rPr>
              <a:t>haematoma</a:t>
            </a:r>
            <a:endParaRPr lang="zh-TW" altLang="zh-HK" sz="2800" kern="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1" descr="A close-up of a young person&#10;&#10;AI-generated content may be incorrect.">
            <a:extLst>
              <a:ext uri="{FF2B5EF4-FFF2-40B4-BE49-F238E27FC236}">
                <a16:creationId xmlns:a16="http://schemas.microsoft.com/office/drawing/2014/main" id="{E4D9D33A-490C-2B47-B8E4-971EAB25A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88" y="1253331"/>
            <a:ext cx="526843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935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56CC3A7A-C1C6-C44E-91EE-3D4109CC23FA}"/>
              </a:ext>
            </a:extLst>
          </p:cNvPr>
          <p:cNvSpPr txBox="1">
            <a:spLocks/>
          </p:cNvSpPr>
          <p:nvPr/>
        </p:nvSpPr>
        <p:spPr>
          <a:xfrm>
            <a:off x="373082" y="2396957"/>
            <a:ext cx="5988132" cy="38257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zh-TW" altLang="zh-HK" kern="10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zh-HK" altLang="en-US" dirty="0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B0335501-3899-BB44-A609-C8DB00044406}"/>
              </a:ext>
            </a:extLst>
          </p:cNvPr>
          <p:cNvSpPr txBox="1">
            <a:spLocks/>
          </p:cNvSpPr>
          <p:nvPr/>
        </p:nvSpPr>
        <p:spPr>
          <a:xfrm>
            <a:off x="677142" y="672236"/>
            <a:ext cx="5873337" cy="5513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HK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Nose</a:t>
            </a:r>
            <a:endParaRPr lang="zh-TW" altLang="zh-HK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altLang="zh-HK" sz="28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Septal hematoma of nose</a:t>
            </a:r>
            <a:endParaRPr lang="zh-TW" altLang="zh-HK" sz="28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altLang="zh-HK" sz="28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Nasal deformity</a:t>
            </a:r>
            <a:endParaRPr lang="zh-TW" altLang="zh-HK" sz="28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altLang="zh-HK" sz="28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CSF rhinorrhea</a:t>
            </a:r>
            <a:endParaRPr lang="zh-TW" altLang="zh-HK" sz="28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zh-TW" altLang="zh-HK" sz="28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altLang="zh-HK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Face</a:t>
            </a:r>
            <a:endParaRPr lang="zh-TW" altLang="zh-HK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altLang="zh-HK" sz="28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Facial sensation</a:t>
            </a:r>
            <a:endParaRPr lang="zh-TW" altLang="zh-HK" sz="28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altLang="zh-HK" sz="28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Bony Crepitus</a:t>
            </a:r>
            <a:endParaRPr lang="zh-TW" altLang="zh-HK" sz="28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altLang="zh-HK" sz="28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Facial Asymmetry</a:t>
            </a:r>
            <a:endParaRPr lang="zh-TW" altLang="zh-HK" sz="28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altLang="zh-HK" sz="28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Trismus</a:t>
            </a:r>
            <a:endParaRPr lang="zh-TW" altLang="zh-HK" sz="28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1" descr="A close-up of a young person&#10;&#10;AI-generated content may be incorrect.">
            <a:extLst>
              <a:ext uri="{FF2B5EF4-FFF2-40B4-BE49-F238E27FC236}">
                <a16:creationId xmlns:a16="http://schemas.microsoft.com/office/drawing/2014/main" id="{7755963F-56E0-F848-BAC2-85F1A5022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88" y="1253331"/>
            <a:ext cx="526843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392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DBFA30-3645-476A-99F6-958EA686A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050" y="647114"/>
            <a:ext cx="5945900" cy="55637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67C483-D898-4670-A1B6-A74FC112A620}"/>
              </a:ext>
            </a:extLst>
          </p:cNvPr>
          <p:cNvSpPr txBox="1"/>
          <p:nvPr/>
        </p:nvSpPr>
        <p:spPr>
          <a:xfrm>
            <a:off x="3123050" y="6210887"/>
            <a:ext cx="2395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</a:t>
            </a:r>
            <a:r>
              <a:rPr lang="en-US" altLang="zh-HK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medinaz_academy</a:t>
            </a:r>
            <a:endParaRPr lang="zh-HK" alt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2461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3F87CF0-5FB7-2743-8707-294968F77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zh-HK" dirty="0"/>
          </a:p>
          <a:p>
            <a:r>
              <a:rPr lang="en-US" altLang="zh-HK" dirty="0"/>
              <a:t>CT Brain and Face (Plain)</a:t>
            </a:r>
            <a:endParaRPr lang="zh-TW" altLang="zh-HK" dirty="0"/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A78C78CE-92AD-4146-B48D-BBAFF93C39EB}"/>
              </a:ext>
            </a:extLst>
          </p:cNvPr>
          <p:cNvSpPr txBox="1">
            <a:spLocks/>
          </p:cNvSpPr>
          <p:nvPr/>
        </p:nvSpPr>
        <p:spPr>
          <a:xfrm>
            <a:off x="384958" y="5148737"/>
            <a:ext cx="10515600" cy="70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HK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9CD3F0E3-A90C-8B46-87A6-F8D17365DC1A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000" dirty="0"/>
              <a:t>Q2. What is the most important investigation to make the diagnosis and assess severity? (0.5 </a:t>
            </a:r>
            <a:r>
              <a:rPr lang="en-US" altLang="zh-HK" sz="4000" dirty="0" err="1"/>
              <a:t>pt</a:t>
            </a:r>
            <a:r>
              <a:rPr lang="en-US" altLang="zh-HK" sz="4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1862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AF43D-306E-23EC-E5A2-757865421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DEF8E204-DAFD-5746-983F-3CEAEAF15D15}"/>
              </a:ext>
            </a:extLst>
          </p:cNvPr>
          <p:cNvSpPr txBox="1">
            <a:spLocks/>
          </p:cNvSpPr>
          <p:nvPr/>
        </p:nvSpPr>
        <p:spPr>
          <a:xfrm>
            <a:off x="838200" y="644096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000" dirty="0"/>
              <a:t>Q3. The investigation was carried out, besides the abnormal collection of air and fluid, name 3 abnormalities that your can identify?  (1.5 pts)</a:t>
            </a:r>
          </a:p>
        </p:txBody>
      </p:sp>
    </p:spTree>
    <p:extLst>
      <p:ext uri="{BB962C8B-B14F-4D97-AF65-F5344CB8AC3E}">
        <p14:creationId xmlns:p14="http://schemas.microsoft.com/office/powerpoint/2010/main" val="18763509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5" descr="一張含有 醫學影像, 放射學, 黑與白, X 光影像 的圖片&#10;&#10;AI 產生的內容可能不正確。">
            <a:extLst>
              <a:ext uri="{FF2B5EF4-FFF2-40B4-BE49-F238E27FC236}">
                <a16:creationId xmlns:a16="http://schemas.microsoft.com/office/drawing/2014/main" id="{E248A315-049C-4E96-9DA1-48DC89BBB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87" y="118753"/>
            <a:ext cx="3179979" cy="3179979"/>
          </a:xfrm>
          <a:prstGeom prst="rect">
            <a:avLst/>
          </a:prstGeom>
        </p:spPr>
      </p:pic>
      <p:pic>
        <p:nvPicPr>
          <p:cNvPr id="3" name="圖片 11" descr="一張含有 骨頭, 頭骨, 醫學影像, X 光影像 的圖片&#10;&#10;AI 產生的內容可能不正確。">
            <a:extLst>
              <a:ext uri="{FF2B5EF4-FFF2-40B4-BE49-F238E27FC236}">
                <a16:creationId xmlns:a16="http://schemas.microsoft.com/office/drawing/2014/main" id="{0E1BE632-149D-4135-A438-861B5E76FF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517" y="118753"/>
            <a:ext cx="3179979" cy="3179979"/>
          </a:xfrm>
          <a:prstGeom prst="rect">
            <a:avLst/>
          </a:prstGeom>
        </p:spPr>
      </p:pic>
      <p:pic>
        <p:nvPicPr>
          <p:cNvPr id="4" name="圖片 7" descr="一張含有 藝術, 黑與白 的圖片&#10;&#10;AI 產生的內容可能不正確。">
            <a:extLst>
              <a:ext uri="{FF2B5EF4-FFF2-40B4-BE49-F238E27FC236}">
                <a16:creationId xmlns:a16="http://schemas.microsoft.com/office/drawing/2014/main" id="{3CB5633A-F141-4798-9B51-21FBB2D366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47" y="118753"/>
            <a:ext cx="3179979" cy="3179979"/>
          </a:xfrm>
          <a:prstGeom prst="rect">
            <a:avLst/>
          </a:prstGeom>
        </p:spPr>
      </p:pic>
      <p:pic>
        <p:nvPicPr>
          <p:cNvPr id="5" name="圖片 9" descr="一張含有 頭骨, 骨頭, 醫學影像, 放射學 的圖片&#10;&#10;AI 產生的內容可能不正確。">
            <a:extLst>
              <a:ext uri="{FF2B5EF4-FFF2-40B4-BE49-F238E27FC236}">
                <a16:creationId xmlns:a16="http://schemas.microsoft.com/office/drawing/2014/main" id="{DCFF592A-3609-41AB-8D78-F0ACD808F8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87" y="3429000"/>
            <a:ext cx="3179979" cy="3179979"/>
          </a:xfrm>
          <a:prstGeom prst="rect">
            <a:avLst/>
          </a:prstGeom>
        </p:spPr>
      </p:pic>
      <p:pic>
        <p:nvPicPr>
          <p:cNvPr id="6" name="圖片 6" descr="一張含有 頭骨, 骨頭, 醫學影像, X 光影像 的圖片&#10;&#10;AI 產生的內容可能不正確。">
            <a:extLst>
              <a:ext uri="{FF2B5EF4-FFF2-40B4-BE49-F238E27FC236}">
                <a16:creationId xmlns:a16="http://schemas.microsoft.com/office/drawing/2014/main" id="{6627DD45-169E-4E12-9F52-4AD62DB32B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517" y="3429000"/>
            <a:ext cx="3179979" cy="3179979"/>
          </a:xfrm>
          <a:prstGeom prst="rect">
            <a:avLst/>
          </a:prstGeom>
        </p:spPr>
      </p:pic>
      <p:pic>
        <p:nvPicPr>
          <p:cNvPr id="7" name="圖片 2" descr="一張含有 頭骨, 骨頭, X 光影像 的圖片&#10;&#10;AI 產生的內容可能不正確。">
            <a:extLst>
              <a:ext uri="{FF2B5EF4-FFF2-40B4-BE49-F238E27FC236}">
                <a16:creationId xmlns:a16="http://schemas.microsoft.com/office/drawing/2014/main" id="{FCC5485F-05DE-4082-8AEE-4FB5AF44BF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47" y="3429000"/>
            <a:ext cx="3179979" cy="31799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F5C7F7-BF1B-45D3-86C2-0483684EEBAD}"/>
              </a:ext>
            </a:extLst>
          </p:cNvPr>
          <p:cNvSpPr txBox="1"/>
          <p:nvPr/>
        </p:nvSpPr>
        <p:spPr>
          <a:xfrm>
            <a:off x="10134026" y="2929400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Axial Cut</a:t>
            </a:r>
            <a:endParaRPr lang="zh-HK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071F58-A81D-4BD8-B43A-F7C0F96F3F3B}"/>
              </a:ext>
            </a:extLst>
          </p:cNvPr>
          <p:cNvSpPr txBox="1"/>
          <p:nvPr/>
        </p:nvSpPr>
        <p:spPr>
          <a:xfrm>
            <a:off x="10134026" y="6239647"/>
            <a:ext cx="134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Coronal Cut 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9084156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5" descr="一張含有 醫學影像, 放射學, 黑與白, X 光影像 的圖片&#10;&#10;AI 產生的內容可能不正確。">
            <a:extLst>
              <a:ext uri="{FF2B5EF4-FFF2-40B4-BE49-F238E27FC236}">
                <a16:creationId xmlns:a16="http://schemas.microsoft.com/office/drawing/2014/main" id="{E248A315-049C-4E96-9DA1-48DC89BBB3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87" y="118753"/>
            <a:ext cx="3179979" cy="3179979"/>
          </a:xfrm>
          <a:prstGeom prst="rect">
            <a:avLst/>
          </a:prstGeom>
        </p:spPr>
      </p:pic>
      <p:pic>
        <p:nvPicPr>
          <p:cNvPr id="3" name="圖片 11" descr="一張含有 骨頭, 頭骨, 醫學影像, X 光影像 的圖片&#10;&#10;AI 產生的內容可能不正確。">
            <a:extLst>
              <a:ext uri="{FF2B5EF4-FFF2-40B4-BE49-F238E27FC236}">
                <a16:creationId xmlns:a16="http://schemas.microsoft.com/office/drawing/2014/main" id="{0E1BE632-149D-4135-A438-861B5E76FF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517" y="118753"/>
            <a:ext cx="3179979" cy="3179979"/>
          </a:xfrm>
          <a:prstGeom prst="rect">
            <a:avLst/>
          </a:prstGeom>
        </p:spPr>
      </p:pic>
      <p:pic>
        <p:nvPicPr>
          <p:cNvPr id="5" name="圖片 9" descr="一張含有 頭骨, 骨頭, 醫學影像, 放射學 的圖片&#10;&#10;AI 產生的內容可能不正確。">
            <a:extLst>
              <a:ext uri="{FF2B5EF4-FFF2-40B4-BE49-F238E27FC236}">
                <a16:creationId xmlns:a16="http://schemas.microsoft.com/office/drawing/2014/main" id="{DCFF592A-3609-41AB-8D78-F0ACD808F8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87" y="3429000"/>
            <a:ext cx="3179979" cy="3179979"/>
          </a:xfrm>
          <a:prstGeom prst="rect">
            <a:avLst/>
          </a:prstGeom>
        </p:spPr>
      </p:pic>
      <p:pic>
        <p:nvPicPr>
          <p:cNvPr id="6" name="圖片 6" descr="一張含有 頭骨, 骨頭, 醫學影像, X 光影像 的圖片&#10;&#10;AI 產生的內容可能不正確。">
            <a:extLst>
              <a:ext uri="{FF2B5EF4-FFF2-40B4-BE49-F238E27FC236}">
                <a16:creationId xmlns:a16="http://schemas.microsoft.com/office/drawing/2014/main" id="{6627DD45-169E-4E12-9F52-4AD62DB32B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517" y="3429000"/>
            <a:ext cx="3179979" cy="3179979"/>
          </a:xfrm>
          <a:prstGeom prst="rect">
            <a:avLst/>
          </a:prstGeom>
        </p:spPr>
      </p:pic>
      <p:pic>
        <p:nvPicPr>
          <p:cNvPr id="7" name="圖片 2" descr="一張含有 頭骨, 骨頭, X 光影像 的圖片&#10;&#10;AI 產生的內容可能不正確。">
            <a:extLst>
              <a:ext uri="{FF2B5EF4-FFF2-40B4-BE49-F238E27FC236}">
                <a16:creationId xmlns:a16="http://schemas.microsoft.com/office/drawing/2014/main" id="{FCC5485F-05DE-4082-8AEE-4FB5AF44BF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47" y="3429000"/>
            <a:ext cx="3179979" cy="31799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8E3B47-7939-4F0E-AFB0-1EAC32245BEC}"/>
              </a:ext>
            </a:extLst>
          </p:cNvPr>
          <p:cNvSpPr/>
          <p:nvPr/>
        </p:nvSpPr>
        <p:spPr>
          <a:xfrm>
            <a:off x="2074642" y="1046923"/>
            <a:ext cx="914400" cy="9144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noFill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B878EB-5BEC-4976-B153-AD08DA9FD4CB}"/>
              </a:ext>
            </a:extLst>
          </p:cNvPr>
          <p:cNvSpPr/>
          <p:nvPr/>
        </p:nvSpPr>
        <p:spPr>
          <a:xfrm>
            <a:off x="8745758" y="5018989"/>
            <a:ext cx="914400" cy="9144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noFill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8EC069-BC56-464D-936D-BD94B543679B}"/>
              </a:ext>
            </a:extLst>
          </p:cNvPr>
          <p:cNvSpPr/>
          <p:nvPr/>
        </p:nvSpPr>
        <p:spPr>
          <a:xfrm>
            <a:off x="5708391" y="1541682"/>
            <a:ext cx="914400" cy="9144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noFill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1C4E4B-CC8E-4C45-9684-53986E142076}"/>
              </a:ext>
            </a:extLst>
          </p:cNvPr>
          <p:cNvSpPr/>
          <p:nvPr/>
        </p:nvSpPr>
        <p:spPr>
          <a:xfrm>
            <a:off x="5251191" y="4721661"/>
            <a:ext cx="914400" cy="9144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noFill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18FD571E-0E0B-9C4F-9789-6DFAA9BDEBF8}"/>
              </a:ext>
            </a:extLst>
          </p:cNvPr>
          <p:cNvSpPr txBox="1"/>
          <p:nvPr/>
        </p:nvSpPr>
        <p:spPr>
          <a:xfrm>
            <a:off x="10134026" y="2929400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Axial Cut</a:t>
            </a:r>
            <a:endParaRPr lang="zh-HK" altLang="en-US" dirty="0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F0AC93A4-D8FC-E14A-BED8-7125665A92AE}"/>
              </a:ext>
            </a:extLst>
          </p:cNvPr>
          <p:cNvSpPr txBox="1"/>
          <p:nvPr/>
        </p:nvSpPr>
        <p:spPr>
          <a:xfrm>
            <a:off x="10134026" y="6239647"/>
            <a:ext cx="1341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Coronal Cut </a:t>
            </a:r>
            <a:endParaRPr lang="zh-HK" altLang="en-US" dirty="0"/>
          </a:p>
        </p:txBody>
      </p:sp>
      <p:pic>
        <p:nvPicPr>
          <p:cNvPr id="18" name="圖片 7" descr="一張含有 藝術, 黑與白 的圖片&#10;&#10;AI 產生的內容可能不正確。">
            <a:extLst>
              <a:ext uri="{FF2B5EF4-FFF2-40B4-BE49-F238E27FC236}">
                <a16:creationId xmlns:a16="http://schemas.microsoft.com/office/drawing/2014/main" id="{C671820F-D0A4-E840-A584-B1E91CE406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47" y="118753"/>
            <a:ext cx="3179979" cy="317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65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AF43D-306E-23EC-E5A2-757865421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E7BA5BE1-CF53-4E3E-878A-C5EC439A827B}"/>
              </a:ext>
            </a:extLst>
          </p:cNvPr>
          <p:cNvSpPr txBox="1">
            <a:spLocks/>
          </p:cNvSpPr>
          <p:nvPr/>
        </p:nvSpPr>
        <p:spPr>
          <a:xfrm>
            <a:off x="838200" y="2343265"/>
            <a:ext cx="10515600" cy="3241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altLang="zh-HK" dirty="0"/>
              <a:t>Fracture of the zygomatic arch</a:t>
            </a:r>
          </a:p>
          <a:p>
            <a:pPr marL="514350" indent="-514350">
              <a:buFont typeface="+mj-lt"/>
              <a:buAutoNum type="arabicPeriod"/>
            </a:pPr>
            <a:endParaRPr lang="en-US" altLang="zh-HK" dirty="0"/>
          </a:p>
          <a:p>
            <a:pPr marL="514350" indent="-514350">
              <a:buFont typeface="+mj-lt"/>
              <a:buAutoNum type="arabicPeriod"/>
            </a:pPr>
            <a:r>
              <a:rPr lang="en-US" altLang="zh-HK" dirty="0"/>
              <a:t>Fractures of the inferior orbital rim and anterior and posterior maxillary sinus walls</a:t>
            </a:r>
          </a:p>
          <a:p>
            <a:pPr marL="514350" indent="-514350">
              <a:buFont typeface="+mj-lt"/>
              <a:buAutoNum type="arabicPeriod"/>
            </a:pPr>
            <a:endParaRPr lang="en-US" altLang="zh-HK" dirty="0"/>
          </a:p>
          <a:p>
            <a:pPr marL="514350" indent="-514350">
              <a:buFont typeface="+mj-lt"/>
              <a:buAutoNum type="arabicPeriod"/>
            </a:pPr>
            <a:r>
              <a:rPr lang="en-US" altLang="zh-HK" dirty="0"/>
              <a:t>Fracture of the lateral orbital wall</a:t>
            </a:r>
          </a:p>
          <a:p>
            <a:pPr lvl="1"/>
            <a:endParaRPr lang="en-US" altLang="zh-HK" dirty="0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1E72B7F8-1DD0-6B43-904A-D8A9F234D347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000" dirty="0"/>
              <a:t>Q3. The investigation was carried out, besides the abnormal collection of air and fluid, name 3 abnormalities that your can identify?  (1.5 pts)</a:t>
            </a:r>
          </a:p>
        </p:txBody>
      </p:sp>
    </p:spTree>
    <p:extLst>
      <p:ext uri="{BB962C8B-B14F-4D97-AF65-F5344CB8AC3E}">
        <p14:creationId xmlns:p14="http://schemas.microsoft.com/office/powerpoint/2010/main" val="24288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>
            <a:extLst>
              <a:ext uri="{FF2B5EF4-FFF2-40B4-BE49-F238E27FC236}">
                <a16:creationId xmlns:a16="http://schemas.microsoft.com/office/drawing/2014/main" id="{4CF4D66B-B125-1944-8C61-8D5D1290C88D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000" dirty="0"/>
              <a:t>Q4. What is your diagnosis? (0.5 </a:t>
            </a:r>
            <a:r>
              <a:rPr lang="en-US" altLang="zh-HK" sz="4000" dirty="0" err="1"/>
              <a:t>pt</a:t>
            </a:r>
            <a:r>
              <a:rPr lang="en-US" altLang="zh-HK" sz="4000" dirty="0"/>
              <a:t>)</a:t>
            </a: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0EF0CC78-2715-47F5-9F20-B88AFB060BC4}"/>
              </a:ext>
            </a:extLst>
          </p:cNvPr>
          <p:cNvSpPr txBox="1">
            <a:spLocks/>
          </p:cNvSpPr>
          <p:nvPr/>
        </p:nvSpPr>
        <p:spPr>
          <a:xfrm>
            <a:off x="838200" y="1825626"/>
            <a:ext cx="10515600" cy="1603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HK" dirty="0"/>
              <a:t>Tripod Fracture / Zygomaticomaxillary complex fracture</a:t>
            </a:r>
            <a:endParaRPr lang="zh-TW" altLang="zh-HK" dirty="0"/>
          </a:p>
          <a:p>
            <a:pPr lvl="1"/>
            <a:endParaRPr lang="zh-TW" altLang="zh-HK" sz="3600" dirty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79410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F5B43892-094B-F742-8BB9-ED8C7712B1BD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000" dirty="0"/>
              <a:t>Q5. Name 3 other specialties you would consult for management of this patient? (1.5 pts)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EB2BC7B2-CFC9-4619-BF74-79C657CD508F}"/>
              </a:ext>
            </a:extLst>
          </p:cNvPr>
          <p:cNvSpPr txBox="1">
            <a:spLocks/>
          </p:cNvSpPr>
          <p:nvPr/>
        </p:nvSpPr>
        <p:spPr>
          <a:xfrm>
            <a:off x="838200" y="1825626"/>
            <a:ext cx="10515600" cy="16773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HK" dirty="0"/>
          </a:p>
          <a:p>
            <a:r>
              <a:rPr lang="en-US" altLang="zh-HK" dirty="0"/>
              <a:t>ENT</a:t>
            </a:r>
            <a:endParaRPr lang="zh-TW" altLang="zh-HK" dirty="0"/>
          </a:p>
          <a:p>
            <a:r>
              <a:rPr lang="en-US" altLang="zh-HK" dirty="0"/>
              <a:t>Eye</a:t>
            </a:r>
            <a:endParaRPr lang="zh-TW" altLang="zh-HK" dirty="0"/>
          </a:p>
          <a:p>
            <a:r>
              <a:rPr lang="en-US" altLang="zh-HK" dirty="0"/>
              <a:t>Dental</a:t>
            </a:r>
            <a:endParaRPr lang="zh-TW" altLang="zh-HK" dirty="0"/>
          </a:p>
        </p:txBody>
      </p:sp>
    </p:spTree>
    <p:extLst>
      <p:ext uri="{BB962C8B-B14F-4D97-AF65-F5344CB8AC3E}">
        <p14:creationId xmlns:p14="http://schemas.microsoft.com/office/powerpoint/2010/main" val="257263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8001629A-955F-5346-AD9C-97DFBD3CBE5A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000" dirty="0"/>
              <a:t>Q1. List 3 CT abnormalities (1.5 pts) What is the diagnosis based on the findings (0.5 </a:t>
            </a:r>
            <a:r>
              <a:rPr lang="en-US" altLang="zh-HK" sz="4000" dirty="0" err="1"/>
              <a:t>pt</a:t>
            </a:r>
            <a:r>
              <a:rPr lang="en-US" altLang="zh-HK" sz="4000" dirty="0"/>
              <a:t>)</a:t>
            </a:r>
            <a:endParaRPr kumimoji="1" lang="zh-HK" altLang="en-US" sz="4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424A7FF-646F-4C40-85F9-7E42D72F221D}"/>
              </a:ext>
            </a:extLst>
          </p:cNvPr>
          <p:cNvSpPr txBox="1">
            <a:spLocks/>
          </p:cNvSpPr>
          <p:nvPr/>
        </p:nvSpPr>
        <p:spPr>
          <a:xfrm>
            <a:off x="838200" y="2168377"/>
            <a:ext cx="10515600" cy="3641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altLang="zh-HK" dirty="0"/>
              <a:t>Surgical emphysema over left orbital and facial region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HK" dirty="0"/>
              <a:t>Fracture left medial orbital wall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HK" dirty="0"/>
              <a:t>Fracture left ethmoid sinus</a:t>
            </a:r>
          </a:p>
          <a:p>
            <a:endParaRPr lang="en-US" altLang="zh-HK" dirty="0"/>
          </a:p>
          <a:p>
            <a:r>
              <a:rPr lang="en-US" altLang="zh-HK" dirty="0"/>
              <a:t>Blowout fracture involved the medial wall</a:t>
            </a:r>
          </a:p>
          <a:p>
            <a:r>
              <a:rPr lang="en-US" altLang="zh-HK" dirty="0"/>
              <a:t>Fracture of the bones surrounding the eye socket, in this case, the medial wall, without involving the orbital rim</a:t>
            </a:r>
          </a:p>
        </p:txBody>
      </p:sp>
    </p:spTree>
    <p:extLst>
      <p:ext uri="{BB962C8B-B14F-4D97-AF65-F5344CB8AC3E}">
        <p14:creationId xmlns:p14="http://schemas.microsoft.com/office/powerpoint/2010/main" val="61227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F89C8-E3CD-0BCA-9C97-ECD6866CB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8DB07377-D7C3-460C-B451-747EC4E07ACA}"/>
              </a:ext>
            </a:extLst>
          </p:cNvPr>
          <p:cNvSpPr txBox="1">
            <a:spLocks/>
          </p:cNvSpPr>
          <p:nvPr/>
        </p:nvSpPr>
        <p:spPr>
          <a:xfrm>
            <a:off x="838200" y="1825626"/>
            <a:ext cx="10515600" cy="2615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HK" dirty="0"/>
          </a:p>
          <a:p>
            <a:r>
              <a:rPr lang="en-US" altLang="zh-HK" dirty="0"/>
              <a:t>Board spectrum antibiotics e.g. Augmentin</a:t>
            </a:r>
            <a:endParaRPr lang="zh-TW" altLang="zh-HK" dirty="0"/>
          </a:p>
          <a:p>
            <a:r>
              <a:rPr lang="en-US" altLang="zh-HK" dirty="0"/>
              <a:t>Anti-tetanus Toxoid</a:t>
            </a:r>
            <a:endParaRPr lang="zh-TW" altLang="zh-HK" dirty="0"/>
          </a:p>
          <a:p>
            <a:r>
              <a:rPr lang="en-US" altLang="zh-HK" dirty="0"/>
              <a:t>Analgesics</a:t>
            </a:r>
            <a:endParaRPr lang="zh-TW" altLang="zh-HK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AFA17069-A397-2E4E-9359-D7BF75FF537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altLang="zh-HK" sz="4000" dirty="0"/>
              <a:t>Q6. Name 3 types of medications that should be prescribed for this patient? (1.5 pts)</a:t>
            </a:r>
          </a:p>
        </p:txBody>
      </p:sp>
    </p:spTree>
    <p:extLst>
      <p:ext uri="{BB962C8B-B14F-4D97-AF65-F5344CB8AC3E}">
        <p14:creationId xmlns:p14="http://schemas.microsoft.com/office/powerpoint/2010/main" val="140100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6F9A8-CAB2-924E-411E-838ED7670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A38D8F1E-19EA-4593-BA39-5257153CE05F}"/>
              </a:ext>
            </a:extLst>
          </p:cNvPr>
          <p:cNvSpPr txBox="1">
            <a:spLocks/>
          </p:cNvSpPr>
          <p:nvPr/>
        </p:nvSpPr>
        <p:spPr>
          <a:xfrm>
            <a:off x="838200" y="1825626"/>
            <a:ext cx="10515600" cy="296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HK" dirty="0"/>
          </a:p>
          <a:p>
            <a:r>
              <a:rPr lang="en-US" altLang="zh-HK" dirty="0"/>
              <a:t>Avoid nose blowing</a:t>
            </a:r>
            <a:endParaRPr lang="zh-TW" altLang="zh-HK" dirty="0"/>
          </a:p>
          <a:p>
            <a:pPr marL="457200" lvl="1" indent="0">
              <a:buNone/>
            </a:pPr>
            <a:r>
              <a:rPr lang="en-US" altLang="zh-HK" sz="2800" dirty="0">
                <a:sym typeface="Wingdings" pitchFamily="2" charset="2"/>
              </a:rPr>
              <a:t> t</a:t>
            </a:r>
            <a:r>
              <a:rPr lang="en-US" altLang="zh-HK" sz="2800" dirty="0"/>
              <a:t>he disrupted orbital walls can allow air to be forced into the retrobulbar space and cause pain and visual loss.</a:t>
            </a:r>
            <a:endParaRPr lang="zh-TW" altLang="zh-HK" sz="2800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4661A3F1-6962-A443-9151-691F86700D29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altLang="zh-HK" sz="4000" dirty="0"/>
              <a:t>Q7. What action should be avoided in patients with tripod fracture? (0.5 </a:t>
            </a:r>
            <a:r>
              <a:rPr lang="en-US" altLang="zh-HK" sz="4000" dirty="0" err="1"/>
              <a:t>pt</a:t>
            </a:r>
            <a:r>
              <a:rPr lang="en-US" altLang="zh-HK" sz="4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2389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D28E70-A801-8E30-C897-49546F606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HK" sz="4000" dirty="0"/>
              <a:t>References</a:t>
            </a:r>
            <a:endParaRPr lang="zh-HK" altLang="en-US" sz="4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83DDBF8-446B-2151-BF71-0865470A4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HK" dirty="0"/>
              <a:t>Medscape - Zygomatic Complex Fractures</a:t>
            </a:r>
          </a:p>
          <a:p>
            <a:pPr marL="514350" indent="-514350">
              <a:buFont typeface="+mj-lt"/>
              <a:buAutoNum type="arabicPeriod"/>
            </a:pPr>
            <a:endParaRPr lang="zh-TW" altLang="zh-HK" dirty="0"/>
          </a:p>
          <a:p>
            <a:pPr marL="514350" indent="-514350">
              <a:buFont typeface="+mj-lt"/>
              <a:buAutoNum type="arabicPeriod"/>
            </a:pPr>
            <a:r>
              <a:rPr lang="en-US" altLang="zh-HK" dirty="0" err="1"/>
              <a:t>UptoDate</a:t>
            </a:r>
            <a:r>
              <a:rPr lang="en-US" altLang="zh-HK" dirty="0"/>
              <a:t> - Initial evaluation and management of facial trauma in adults</a:t>
            </a:r>
          </a:p>
          <a:p>
            <a:pPr marL="514350" indent="-514350">
              <a:buFont typeface="+mj-lt"/>
              <a:buAutoNum type="arabicPeriod"/>
            </a:pPr>
            <a:endParaRPr lang="zh-TW" altLang="zh-HK" dirty="0"/>
          </a:p>
          <a:p>
            <a:pPr marL="514350" indent="-514350">
              <a:buFont typeface="+mj-lt"/>
              <a:buAutoNum type="arabicPeriod"/>
            </a:pPr>
            <a:r>
              <a:rPr lang="en-US" altLang="zh-HK" dirty="0"/>
              <a:t>Radiopedia - Zygomaticomaxillary complex fracture</a:t>
            </a:r>
            <a:endParaRPr lang="zh-TW" altLang="zh-HK" dirty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039580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0814DC1-A00F-EC45-A067-FF261B44A0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2431605"/>
            <a:ext cx="12192000" cy="4426395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0028A078-0443-2A40-A47B-3BD0030B4C43}"/>
              </a:ext>
            </a:extLst>
          </p:cNvPr>
          <p:cNvSpPr txBox="1">
            <a:spLocks/>
          </p:cNvSpPr>
          <p:nvPr/>
        </p:nvSpPr>
        <p:spPr>
          <a:xfrm>
            <a:off x="1524000" y="648871"/>
            <a:ext cx="9144000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zh-HK" sz="6000" b="1" dirty="0"/>
              <a:t>The End</a:t>
            </a:r>
          </a:p>
          <a:p>
            <a:pPr algn="ctr"/>
            <a:endParaRPr kumimoji="1" lang="en-US" altLang="zh-HK" sz="4800" b="1" dirty="0"/>
          </a:p>
          <a:p>
            <a:pPr algn="ctr"/>
            <a:r>
              <a:rPr kumimoji="1" lang="en-US" altLang="zh-HK" sz="2800" dirty="0"/>
              <a:t>Credit to Dr. Ng HW and my colleagues</a:t>
            </a:r>
            <a:endParaRPr kumimoji="1" lang="zh-HK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583046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003148-91B0-974E-BE30-D519CD2FD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460500"/>
          </a:xfrm>
        </p:spPr>
        <p:txBody>
          <a:bodyPr>
            <a:normAutofit/>
          </a:bodyPr>
          <a:lstStyle/>
          <a:p>
            <a:pPr marL="0" indent="0"/>
            <a:r>
              <a:rPr lang="en-US" altLang="zh-HK" sz="4000" dirty="0"/>
              <a:t>Q2. He complained of diplopia after the injury. Which muscle is most likely involved? (0.5 </a:t>
            </a:r>
            <a:r>
              <a:rPr lang="en-US" altLang="zh-HK" sz="4000" dirty="0" err="1"/>
              <a:t>pt</a:t>
            </a:r>
            <a:r>
              <a:rPr lang="en-US" altLang="zh-HK" sz="4000" dirty="0"/>
              <a:t>)</a:t>
            </a:r>
            <a:endParaRPr kumimoji="1" lang="zh-HK" altLang="en-US" sz="4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926F47-2BB0-4691-9BD6-8486709F4E40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3025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HK" dirty="0"/>
          </a:p>
          <a:p>
            <a:r>
              <a:rPr lang="en-US" altLang="zh-HK" dirty="0"/>
              <a:t>Left medial rectus muscle </a:t>
            </a:r>
            <a:r>
              <a:rPr lang="en-US" altLang="zh-HK" baseline="30000" dirty="0"/>
              <a:t>(1)</a:t>
            </a:r>
          </a:p>
          <a:p>
            <a:r>
              <a:rPr lang="en-US" altLang="zh-HK" dirty="0"/>
              <a:t>Herniation of medial rectus causing diplopia on horizontal gaze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84446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12381-3611-456B-9298-8F695592E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5257800" cy="4351338"/>
          </a:xfrm>
        </p:spPr>
        <p:txBody>
          <a:bodyPr>
            <a:normAutofit/>
          </a:bodyPr>
          <a:lstStyle/>
          <a:p>
            <a:r>
              <a:rPr lang="en-US" altLang="zh-HK" dirty="0"/>
              <a:t>Corneal abrasion</a:t>
            </a:r>
          </a:p>
          <a:p>
            <a:r>
              <a:rPr lang="en-US" altLang="zh-HK" dirty="0"/>
              <a:t>Traumatic </a:t>
            </a:r>
            <a:r>
              <a:rPr lang="en-US" altLang="zh-HK" dirty="0" err="1"/>
              <a:t>Hyphema</a:t>
            </a:r>
            <a:endParaRPr lang="en-US" altLang="zh-HK" dirty="0"/>
          </a:p>
          <a:p>
            <a:r>
              <a:rPr lang="en-US" altLang="zh-HK" dirty="0"/>
              <a:t>Vitreous Hemorrhage</a:t>
            </a:r>
          </a:p>
          <a:p>
            <a:r>
              <a:rPr lang="en-US" altLang="zh-HK" dirty="0"/>
              <a:t>Retinal detachment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C3B3CC-FDBB-44C7-A40B-AC2CEA3D8903}"/>
              </a:ext>
            </a:extLst>
          </p:cNvPr>
          <p:cNvSpPr txBox="1">
            <a:spLocks/>
          </p:cNvSpPr>
          <p:nvPr/>
        </p:nvSpPr>
        <p:spPr>
          <a:xfrm>
            <a:off x="6096000" y="2472530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HK" dirty="0" err="1"/>
              <a:t>Commontio</a:t>
            </a:r>
            <a:r>
              <a:rPr lang="en-US" altLang="zh-HK" dirty="0"/>
              <a:t> retinae</a:t>
            </a:r>
          </a:p>
          <a:p>
            <a:r>
              <a:rPr lang="en-US" altLang="zh-HK" dirty="0"/>
              <a:t>Optic nerve injury</a:t>
            </a:r>
          </a:p>
          <a:p>
            <a:r>
              <a:rPr lang="en-US" altLang="zh-HK" dirty="0"/>
              <a:t>Rupture globe</a:t>
            </a:r>
          </a:p>
          <a:p>
            <a:r>
              <a:rPr lang="en-US" altLang="zh-HK" dirty="0"/>
              <a:t>Orbital compartment syndrome</a:t>
            </a:r>
            <a:endParaRPr lang="zh-HK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65C961A7-039E-804E-B902-2927D0150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460500"/>
          </a:xfrm>
        </p:spPr>
        <p:txBody>
          <a:bodyPr>
            <a:normAutofit/>
          </a:bodyPr>
          <a:lstStyle/>
          <a:p>
            <a:r>
              <a:rPr lang="en-US" altLang="zh-HK" sz="4000" dirty="0"/>
              <a:t>Q3. Name 4 additional potential causes for his blurring of vision (0.5 </a:t>
            </a:r>
            <a:r>
              <a:rPr lang="en-US" altLang="zh-HK" sz="4000" dirty="0" err="1"/>
              <a:t>pt</a:t>
            </a:r>
            <a:r>
              <a:rPr lang="en-US" altLang="zh-HK" sz="4000" dirty="0"/>
              <a:t> each)</a:t>
            </a:r>
            <a:endParaRPr kumimoji="1" lang="zh-HK" altLang="en-US" sz="40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A84C3C33-CF47-3349-AB3A-A2B4333A955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758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kumimoji="1" lang="zh-HK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8627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{7B804639-A537-5747-9510-553BFFD39E8F}tf10001060</Template>
  <TotalTime>502</TotalTime>
  <Words>2363</Words>
  <Application>Microsoft Macintosh PowerPoint</Application>
  <PresentationFormat>寬螢幕</PresentationFormat>
  <Paragraphs>378</Paragraphs>
  <Slides>73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73</vt:i4>
      </vt:variant>
    </vt:vector>
  </HeadingPairs>
  <TitlesOfParts>
    <vt:vector size="81" baseType="lpstr">
      <vt:lpstr>新細明體</vt:lpstr>
      <vt:lpstr>Arial</vt:lpstr>
      <vt:lpstr>Calibri</vt:lpstr>
      <vt:lpstr>Calibri Light</vt:lpstr>
      <vt:lpstr>Times</vt:lpstr>
      <vt:lpstr>Times New Roman</vt:lpstr>
      <vt:lpstr>Wingdings</vt:lpstr>
      <vt:lpstr>Office Theme</vt:lpstr>
      <vt:lpstr>PowerPoint 簡報</vt:lpstr>
      <vt:lpstr>Question A</vt:lpstr>
      <vt:lpstr>Case scenario</vt:lpstr>
      <vt:lpstr>PowerPoint 簡報</vt:lpstr>
      <vt:lpstr>PowerPoint 簡報</vt:lpstr>
      <vt:lpstr>PowerPoint 簡報</vt:lpstr>
      <vt:lpstr>PowerPoint 簡報</vt:lpstr>
      <vt:lpstr>Q2. He complained of diplopia after the injury. Which muscle is most likely involved? (0.5 pt)</vt:lpstr>
      <vt:lpstr>Q3. Name 4 additional potential causes for his blurring of vision (0.5 pt each)</vt:lpstr>
      <vt:lpstr>PowerPoint 簡報</vt:lpstr>
      <vt:lpstr>PowerPoint 簡報</vt:lpstr>
      <vt:lpstr>PowerPoint 簡報</vt:lpstr>
      <vt:lpstr>PowerPoint 簡報</vt:lpstr>
      <vt:lpstr>PowerPoint 簡報</vt:lpstr>
      <vt:lpstr>Reference</vt:lpstr>
      <vt:lpstr>Question B</vt:lpstr>
      <vt:lpstr>Case scenario</vt:lpstr>
      <vt:lpstr>Q1. List 4 differential diagnosis (2 pts)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Reference</vt:lpstr>
      <vt:lpstr>Question C</vt:lpstr>
      <vt:lpstr>Case scenario</vt:lpstr>
      <vt:lpstr>PowerPoint 簡報</vt:lpstr>
      <vt:lpstr>PowerPoint 簡報</vt:lpstr>
      <vt:lpstr>PowerPoint 簡報</vt:lpstr>
      <vt:lpstr>PowerPoint 簡報</vt:lpstr>
      <vt:lpstr>Q4. If the patient also complains of wrist and forearm pain and swelling, what should you look for? (1 pt)</vt:lpstr>
      <vt:lpstr>PowerPoint 簡報</vt:lpstr>
      <vt:lpstr>PowerPoint 簡報</vt:lpstr>
      <vt:lpstr>PowerPoint 簡報</vt:lpstr>
      <vt:lpstr>References</vt:lpstr>
      <vt:lpstr>Question D</vt:lpstr>
      <vt:lpstr>Case scenario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Reference</vt:lpstr>
      <vt:lpstr>Question E</vt:lpstr>
      <vt:lpstr>Case scenario</vt:lpstr>
      <vt:lpstr>Q1. State the ECG diagnosis (0.5 pt) </vt:lpstr>
      <vt:lpstr>PowerPoint 簡報</vt:lpstr>
      <vt:lpstr>PowerPoint 簡報</vt:lpstr>
      <vt:lpstr>PowerPoint 簡報</vt:lpstr>
      <vt:lpstr>Burch-Wartofsky Point Scale</vt:lpstr>
      <vt:lpstr>PowerPoint 簡報</vt:lpstr>
      <vt:lpstr>PowerPoint 簡報</vt:lpstr>
      <vt:lpstr>Question F</vt:lpstr>
      <vt:lpstr>Case scenario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References</vt:lpstr>
      <vt:lpstr>PowerPoint 簡報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of orbit injury</dc:title>
  <dc:creator>Hon Wah NG Dr, TKOH CONS(A&amp;E)</dc:creator>
  <cp:lastModifiedBy>Davis Mok</cp:lastModifiedBy>
  <cp:revision>50</cp:revision>
  <dcterms:created xsi:type="dcterms:W3CDTF">2025-07-11T09:07:04Z</dcterms:created>
  <dcterms:modified xsi:type="dcterms:W3CDTF">2025-08-05T03:47:51Z</dcterms:modified>
</cp:coreProperties>
</file>