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43" d="100"/>
          <a:sy n="143" d="100"/>
        </p:scale>
        <p:origin x="984"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EE51833-44BA-45F2-B119-3EA253BCFF54}" type="datetimeFigureOut">
              <a:rPr lang="zh-HK" altLang="en-US" smtClean="0"/>
              <a:t>1/10/2025</a:t>
            </a:fld>
            <a:endParaRPr lang="zh-HK"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zh-HK"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EA7E7B1-E184-4D6B-BD10-4138C030A13E}" type="slidenum">
              <a:rPr lang="zh-HK" altLang="en-US" smtClean="0"/>
              <a:t>‹#›</a:t>
            </a:fld>
            <a:endParaRPr lang="zh-HK" alt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zh-HK" altLang="en-US"/>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zh-HK" altLang="en-US"/>
            </a:p>
          </p:txBody>
        </p:sp>
      </p:grpSp>
    </p:spTree>
    <p:extLst>
      <p:ext uri="{BB962C8B-B14F-4D97-AF65-F5344CB8AC3E}">
        <p14:creationId xmlns:p14="http://schemas.microsoft.com/office/powerpoint/2010/main" val="150697644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EE51833-44BA-45F2-B119-3EA253BCFF54}" type="datetimeFigureOut">
              <a:rPr lang="zh-HK" altLang="en-US" smtClean="0"/>
              <a:t>1/10/2025</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BEA7E7B1-E184-4D6B-BD10-4138C030A13E}" type="slidenum">
              <a:rPr lang="zh-HK" altLang="en-US" smtClean="0"/>
              <a:t>‹#›</a:t>
            </a:fld>
            <a:endParaRPr lang="zh-HK" altLang="en-US"/>
          </a:p>
        </p:txBody>
      </p:sp>
    </p:spTree>
    <p:extLst>
      <p:ext uri="{BB962C8B-B14F-4D97-AF65-F5344CB8AC3E}">
        <p14:creationId xmlns:p14="http://schemas.microsoft.com/office/powerpoint/2010/main" val="4215885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EE51833-44BA-45F2-B119-3EA253BCFF54}" type="datetimeFigureOut">
              <a:rPr lang="zh-HK" altLang="en-US" smtClean="0"/>
              <a:t>1/10/2025</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BEA7E7B1-E184-4D6B-BD10-4138C030A13E}" type="slidenum">
              <a:rPr lang="zh-HK" altLang="en-US" smtClean="0"/>
              <a:t>‹#›</a:t>
            </a:fld>
            <a:endParaRPr lang="zh-HK" altLang="en-US"/>
          </a:p>
        </p:txBody>
      </p:sp>
    </p:spTree>
    <p:extLst>
      <p:ext uri="{BB962C8B-B14F-4D97-AF65-F5344CB8AC3E}">
        <p14:creationId xmlns:p14="http://schemas.microsoft.com/office/powerpoint/2010/main" val="3717252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EE51833-44BA-45F2-B119-3EA253BCFF54}" type="datetimeFigureOut">
              <a:rPr lang="zh-HK" altLang="en-US" smtClean="0"/>
              <a:t>1/10/2025</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BEA7E7B1-E184-4D6B-BD10-4138C030A13E}" type="slidenum">
              <a:rPr lang="zh-HK" altLang="en-US" smtClean="0"/>
              <a:t>‹#›</a:t>
            </a:fld>
            <a:endParaRPr lang="zh-HK" altLang="en-US"/>
          </a:p>
        </p:txBody>
      </p:sp>
    </p:spTree>
    <p:extLst>
      <p:ext uri="{BB962C8B-B14F-4D97-AF65-F5344CB8AC3E}">
        <p14:creationId xmlns:p14="http://schemas.microsoft.com/office/powerpoint/2010/main" val="2891414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EE51833-44BA-45F2-B119-3EA253BCFF54}" type="datetimeFigureOut">
              <a:rPr lang="zh-HK" altLang="en-US" smtClean="0"/>
              <a:t>1/10/2025</a:t>
            </a:fld>
            <a:endParaRPr lang="zh-HK"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zh-HK"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EA7E7B1-E184-4D6B-BD10-4138C030A13E}" type="slidenum">
              <a:rPr lang="zh-HK" altLang="en-US" smtClean="0"/>
              <a:t>‹#›</a:t>
            </a:fld>
            <a:endParaRPr lang="zh-HK" alt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442738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TW" altLang="en-US"/>
              <a:t>按一下以編輯母片標題樣式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6EE51833-44BA-45F2-B119-3EA253BCFF54}" type="datetimeFigureOut">
              <a:rPr lang="zh-HK" altLang="en-US" smtClean="0"/>
              <a:t>1/10/2025</a:t>
            </a:fld>
            <a:endParaRPr lang="zh-HK" altLang="en-US"/>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p:txBody>
          <a:bodyPr/>
          <a:lstStyle/>
          <a:p>
            <a:fld id="{BEA7E7B1-E184-4D6B-BD10-4138C030A13E}" type="slidenum">
              <a:rPr lang="zh-HK" altLang="en-US" smtClean="0"/>
              <a:t>‹#›</a:t>
            </a:fld>
            <a:endParaRPr lang="zh-HK" altLang="en-US"/>
          </a:p>
        </p:txBody>
      </p:sp>
    </p:spTree>
    <p:extLst>
      <p:ext uri="{BB962C8B-B14F-4D97-AF65-F5344CB8AC3E}">
        <p14:creationId xmlns:p14="http://schemas.microsoft.com/office/powerpoint/2010/main" val="4063457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6EE51833-44BA-45F2-B119-3EA253BCFF54}" type="datetimeFigureOut">
              <a:rPr lang="zh-HK" altLang="en-US" smtClean="0"/>
              <a:t>1/10/2025</a:t>
            </a:fld>
            <a:endParaRPr lang="zh-HK" altLang="en-US"/>
          </a:p>
        </p:txBody>
      </p:sp>
      <p:sp>
        <p:nvSpPr>
          <p:cNvPr id="8" name="Footer Placeholder 7"/>
          <p:cNvSpPr>
            <a:spLocks noGrp="1"/>
          </p:cNvSpPr>
          <p:nvPr>
            <p:ph type="ftr" sz="quarter" idx="11"/>
          </p:nvPr>
        </p:nvSpPr>
        <p:spPr/>
        <p:txBody>
          <a:bodyPr/>
          <a:lstStyle/>
          <a:p>
            <a:endParaRPr lang="zh-HK" altLang="en-US"/>
          </a:p>
        </p:txBody>
      </p:sp>
      <p:sp>
        <p:nvSpPr>
          <p:cNvPr id="9" name="Slide Number Placeholder 8"/>
          <p:cNvSpPr>
            <a:spLocks noGrp="1"/>
          </p:cNvSpPr>
          <p:nvPr>
            <p:ph type="sldNum" sz="quarter" idx="12"/>
          </p:nvPr>
        </p:nvSpPr>
        <p:spPr/>
        <p:txBody>
          <a:bodyPr/>
          <a:lstStyle/>
          <a:p>
            <a:fld id="{BEA7E7B1-E184-4D6B-BD10-4138C030A13E}" type="slidenum">
              <a:rPr lang="zh-HK" altLang="en-US" smtClean="0"/>
              <a:t>‹#›</a:t>
            </a:fld>
            <a:endParaRPr lang="zh-HK" altLang="en-US"/>
          </a:p>
        </p:txBody>
      </p:sp>
    </p:spTree>
    <p:extLst>
      <p:ext uri="{BB962C8B-B14F-4D97-AF65-F5344CB8AC3E}">
        <p14:creationId xmlns:p14="http://schemas.microsoft.com/office/powerpoint/2010/main" val="2849938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6EE51833-44BA-45F2-B119-3EA253BCFF54}" type="datetimeFigureOut">
              <a:rPr lang="zh-HK" altLang="en-US" smtClean="0"/>
              <a:t>1/10/2025</a:t>
            </a:fld>
            <a:endParaRPr lang="zh-HK" altLang="en-US"/>
          </a:p>
        </p:txBody>
      </p:sp>
      <p:sp>
        <p:nvSpPr>
          <p:cNvPr id="4" name="Footer Placeholder 3"/>
          <p:cNvSpPr>
            <a:spLocks noGrp="1"/>
          </p:cNvSpPr>
          <p:nvPr>
            <p:ph type="ftr" sz="quarter" idx="11"/>
          </p:nvPr>
        </p:nvSpPr>
        <p:spPr/>
        <p:txBody>
          <a:bodyPr/>
          <a:lstStyle/>
          <a:p>
            <a:endParaRPr lang="zh-HK" altLang="en-US"/>
          </a:p>
        </p:txBody>
      </p:sp>
      <p:sp>
        <p:nvSpPr>
          <p:cNvPr id="5" name="Slide Number Placeholder 4"/>
          <p:cNvSpPr>
            <a:spLocks noGrp="1"/>
          </p:cNvSpPr>
          <p:nvPr>
            <p:ph type="sldNum" sz="quarter" idx="12"/>
          </p:nvPr>
        </p:nvSpPr>
        <p:spPr/>
        <p:txBody>
          <a:bodyPr/>
          <a:lstStyle/>
          <a:p>
            <a:fld id="{BEA7E7B1-E184-4D6B-BD10-4138C030A13E}" type="slidenum">
              <a:rPr lang="zh-HK" altLang="en-US" smtClean="0"/>
              <a:t>‹#›</a:t>
            </a:fld>
            <a:endParaRPr lang="zh-HK" altLang="en-US"/>
          </a:p>
        </p:txBody>
      </p:sp>
    </p:spTree>
    <p:extLst>
      <p:ext uri="{BB962C8B-B14F-4D97-AF65-F5344CB8AC3E}">
        <p14:creationId xmlns:p14="http://schemas.microsoft.com/office/powerpoint/2010/main" val="1995998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E51833-44BA-45F2-B119-3EA253BCFF54}" type="datetimeFigureOut">
              <a:rPr lang="zh-HK" altLang="en-US" smtClean="0"/>
              <a:t>1/10/2025</a:t>
            </a:fld>
            <a:endParaRPr lang="zh-HK" altLang="en-US"/>
          </a:p>
        </p:txBody>
      </p:sp>
      <p:sp>
        <p:nvSpPr>
          <p:cNvPr id="3" name="Footer Placeholder 2"/>
          <p:cNvSpPr>
            <a:spLocks noGrp="1"/>
          </p:cNvSpPr>
          <p:nvPr>
            <p:ph type="ftr" sz="quarter" idx="11"/>
          </p:nvPr>
        </p:nvSpPr>
        <p:spPr/>
        <p:txBody>
          <a:bodyPr/>
          <a:lstStyle/>
          <a:p>
            <a:endParaRPr lang="zh-HK" altLang="en-US"/>
          </a:p>
        </p:txBody>
      </p:sp>
      <p:sp>
        <p:nvSpPr>
          <p:cNvPr id="4" name="Slide Number Placeholder 3"/>
          <p:cNvSpPr>
            <a:spLocks noGrp="1"/>
          </p:cNvSpPr>
          <p:nvPr>
            <p:ph type="sldNum" sz="quarter" idx="12"/>
          </p:nvPr>
        </p:nvSpPr>
        <p:spPr/>
        <p:txBody>
          <a:bodyPr/>
          <a:lstStyle/>
          <a:p>
            <a:fld id="{BEA7E7B1-E184-4D6B-BD10-4138C030A13E}" type="slidenum">
              <a:rPr lang="zh-HK" altLang="en-US" smtClean="0"/>
              <a:t>‹#›</a:t>
            </a:fld>
            <a:endParaRPr lang="zh-HK" altLang="en-US"/>
          </a:p>
        </p:txBody>
      </p:sp>
    </p:spTree>
    <p:extLst>
      <p:ext uri="{BB962C8B-B14F-4D97-AF65-F5344CB8AC3E}">
        <p14:creationId xmlns:p14="http://schemas.microsoft.com/office/powerpoint/2010/main" val="182226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EE51833-44BA-45F2-B119-3EA253BCFF54}" type="datetimeFigureOut">
              <a:rPr lang="zh-HK" altLang="en-US" smtClean="0"/>
              <a:t>1/10/2025</a:t>
            </a:fld>
            <a:endParaRPr lang="zh-HK"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HK"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EA7E7B1-E184-4D6B-BD10-4138C030A13E}" type="slidenum">
              <a:rPr lang="zh-HK" altLang="en-US" smtClean="0"/>
              <a:t>‹#›</a:t>
            </a:fld>
            <a:endParaRPr lang="zh-HK"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6971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EE51833-44BA-45F2-B119-3EA253BCFF54}" type="datetimeFigureOut">
              <a:rPr lang="zh-HK" altLang="en-US" smtClean="0"/>
              <a:t>1/10/2025</a:t>
            </a:fld>
            <a:endParaRPr lang="zh-HK"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HK"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EA7E7B1-E184-4D6B-BD10-4138C030A13E}" type="slidenum">
              <a:rPr lang="zh-HK" altLang="en-US" smtClean="0"/>
              <a:t>‹#›</a:t>
            </a:fld>
            <a:endParaRPr lang="zh-HK"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81157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EE51833-44BA-45F2-B119-3EA253BCFF54}" type="datetimeFigureOut">
              <a:rPr lang="zh-HK" altLang="en-US" smtClean="0"/>
              <a:t>1/10/2025</a:t>
            </a:fld>
            <a:endParaRPr lang="zh-HK"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zh-HK"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EA7E7B1-E184-4D6B-BD10-4138C030A13E}" type="slidenum">
              <a:rPr lang="zh-HK" altLang="en-US" smtClean="0"/>
              <a:t>‹#›</a:t>
            </a:fld>
            <a:endParaRPr lang="zh-HK" alt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HK" altLang="en-US"/>
          </a:p>
        </p:txBody>
      </p:sp>
    </p:spTree>
    <p:extLst>
      <p:ext uri="{BB962C8B-B14F-4D97-AF65-F5344CB8AC3E}">
        <p14:creationId xmlns:p14="http://schemas.microsoft.com/office/powerpoint/2010/main" val="1991445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5FE09F1-0AA1-B153-4F9B-F97BACF6AE2F}"/>
              </a:ext>
            </a:extLst>
          </p:cNvPr>
          <p:cNvSpPr>
            <a:spLocks noGrp="1"/>
          </p:cNvSpPr>
          <p:nvPr>
            <p:ph type="ctrTitle"/>
          </p:nvPr>
        </p:nvSpPr>
        <p:spPr/>
        <p:txBody>
          <a:bodyPr/>
          <a:lstStyle/>
          <a:p>
            <a:r>
              <a:rPr lang="en-US" altLang="zh-HK" dirty="0"/>
              <a:t>JCM Oct 2025</a:t>
            </a:r>
            <a:endParaRPr lang="zh-HK" altLang="en-US" dirty="0"/>
          </a:p>
        </p:txBody>
      </p:sp>
      <p:sp>
        <p:nvSpPr>
          <p:cNvPr id="3" name="副標題 2">
            <a:extLst>
              <a:ext uri="{FF2B5EF4-FFF2-40B4-BE49-F238E27FC236}">
                <a16:creationId xmlns:a16="http://schemas.microsoft.com/office/drawing/2014/main" id="{D5D06285-EFC0-780E-FE40-ACCE2C5C1605}"/>
              </a:ext>
            </a:extLst>
          </p:cNvPr>
          <p:cNvSpPr>
            <a:spLocks noGrp="1"/>
          </p:cNvSpPr>
          <p:nvPr>
            <p:ph type="subTitle" idx="1"/>
          </p:nvPr>
        </p:nvSpPr>
        <p:spPr/>
        <p:txBody>
          <a:bodyPr/>
          <a:lstStyle/>
          <a:p>
            <a:r>
              <a:rPr lang="en-US" altLang="zh-HK" dirty="0"/>
              <a:t>CMC AED</a:t>
            </a:r>
          </a:p>
          <a:p>
            <a:r>
              <a:rPr lang="en-US" altLang="zh-HK" dirty="0"/>
              <a:t>8/10/2025</a:t>
            </a:r>
            <a:endParaRPr lang="zh-HK" altLang="en-US" dirty="0"/>
          </a:p>
        </p:txBody>
      </p:sp>
    </p:spTree>
    <p:extLst>
      <p:ext uri="{BB962C8B-B14F-4D97-AF65-F5344CB8AC3E}">
        <p14:creationId xmlns:p14="http://schemas.microsoft.com/office/powerpoint/2010/main" val="3105569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18C8936-6046-A5AB-4130-0DD4A81873B8}"/>
              </a:ext>
            </a:extLst>
          </p:cNvPr>
          <p:cNvSpPr>
            <a:spLocks noGrp="1"/>
          </p:cNvSpPr>
          <p:nvPr>
            <p:ph type="title"/>
          </p:nvPr>
        </p:nvSpPr>
        <p:spPr/>
        <p:txBody>
          <a:bodyPr/>
          <a:lstStyle/>
          <a:p>
            <a:r>
              <a:rPr lang="en-US" altLang="zh-HK" dirty="0"/>
              <a:t>Case 3</a:t>
            </a:r>
            <a:endParaRPr lang="zh-HK" altLang="en-US" dirty="0"/>
          </a:p>
        </p:txBody>
      </p:sp>
      <p:sp>
        <p:nvSpPr>
          <p:cNvPr id="3" name="內容版面配置區 2">
            <a:extLst>
              <a:ext uri="{FF2B5EF4-FFF2-40B4-BE49-F238E27FC236}">
                <a16:creationId xmlns:a16="http://schemas.microsoft.com/office/drawing/2014/main" id="{3658FB0D-F85E-903D-49EA-F5CCC14098C4}"/>
              </a:ext>
            </a:extLst>
          </p:cNvPr>
          <p:cNvSpPr>
            <a:spLocks noGrp="1"/>
          </p:cNvSpPr>
          <p:nvPr>
            <p:ph idx="1"/>
          </p:nvPr>
        </p:nvSpPr>
        <p:spPr>
          <a:xfrm>
            <a:off x="1371600" y="1864760"/>
            <a:ext cx="10820400" cy="4572000"/>
          </a:xfrm>
        </p:spPr>
        <p:txBody>
          <a:bodyPr>
            <a:noAutofit/>
          </a:bodyPr>
          <a:lstStyle/>
          <a:p>
            <a:pPr marL="0" indent="0">
              <a:buNone/>
            </a:pPr>
            <a:r>
              <a:rPr lang="en-US" altLang="zh-HK" sz="2400" dirty="0"/>
              <a:t>d) List 3 treatments should be given in AED (3 marks)</a:t>
            </a:r>
          </a:p>
          <a:p>
            <a:pPr marL="0" indent="0">
              <a:buNone/>
            </a:pPr>
            <a:r>
              <a:rPr lang="en-US" altLang="zh-HK" sz="2400" dirty="0"/>
              <a:t>Antibiotics:</a:t>
            </a:r>
          </a:p>
          <a:p>
            <a:pPr marL="457200" lvl="1" indent="0">
              <a:buNone/>
            </a:pPr>
            <a:r>
              <a:rPr lang="en-US" altLang="zh-HK" sz="2400" dirty="0"/>
              <a:t>Augmentin or</a:t>
            </a:r>
          </a:p>
          <a:p>
            <a:pPr marL="457200" lvl="1" indent="0">
              <a:buNone/>
            </a:pPr>
            <a:r>
              <a:rPr lang="en-US" altLang="zh-HK" sz="2400" dirty="0"/>
              <a:t>2G/3G cephalosporin + metronidazole or</a:t>
            </a:r>
          </a:p>
          <a:p>
            <a:pPr marL="457200" lvl="1" indent="0">
              <a:buNone/>
            </a:pPr>
            <a:r>
              <a:rPr lang="en-US" altLang="zh-HK" sz="2400" dirty="0"/>
              <a:t>Levofloxacin + metronidazole or</a:t>
            </a:r>
          </a:p>
          <a:p>
            <a:pPr marL="457200" lvl="1" indent="0">
              <a:buNone/>
            </a:pPr>
            <a:r>
              <a:rPr lang="en-US" altLang="zh-HK" sz="2400" dirty="0"/>
              <a:t>Doxycycline</a:t>
            </a:r>
          </a:p>
          <a:p>
            <a:pPr marL="0" indent="0">
              <a:buNone/>
            </a:pPr>
            <a:r>
              <a:rPr lang="en-US" altLang="zh-HK" sz="2400" dirty="0"/>
              <a:t>Saline nasal irrigation</a:t>
            </a:r>
          </a:p>
          <a:p>
            <a:pPr marL="0" indent="0">
              <a:buNone/>
            </a:pPr>
            <a:r>
              <a:rPr lang="en-US" altLang="zh-HK" sz="2400" dirty="0"/>
              <a:t>Antiseptic mouthwash </a:t>
            </a:r>
            <a:r>
              <a:rPr lang="en-US" altLang="zh-HK" sz="2400" dirty="0" err="1"/>
              <a:t>eg.</a:t>
            </a:r>
            <a:r>
              <a:rPr lang="en-US" altLang="zh-HK" sz="2400" dirty="0"/>
              <a:t> Chlorhexidine</a:t>
            </a:r>
          </a:p>
          <a:p>
            <a:pPr marL="0" indent="0">
              <a:buNone/>
            </a:pPr>
            <a:r>
              <a:rPr lang="en-US" altLang="zh-HK" sz="2400" dirty="0"/>
              <a:t>Analgesics</a:t>
            </a:r>
          </a:p>
          <a:p>
            <a:pPr marL="0" indent="0">
              <a:buNone/>
            </a:pPr>
            <a:r>
              <a:rPr lang="en-US" altLang="zh-HK" sz="2400" dirty="0"/>
              <a:t>(Any 3,  @ 1 mark)</a:t>
            </a:r>
          </a:p>
        </p:txBody>
      </p:sp>
    </p:spTree>
    <p:extLst>
      <p:ext uri="{BB962C8B-B14F-4D97-AF65-F5344CB8AC3E}">
        <p14:creationId xmlns:p14="http://schemas.microsoft.com/office/powerpoint/2010/main" val="1912639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F280A56-B6BE-4EDD-3C0C-BFC5AD7F3A0F}"/>
              </a:ext>
            </a:extLst>
          </p:cNvPr>
          <p:cNvSpPr>
            <a:spLocks noGrp="1"/>
          </p:cNvSpPr>
          <p:nvPr>
            <p:ph type="title"/>
          </p:nvPr>
        </p:nvSpPr>
        <p:spPr/>
        <p:txBody>
          <a:bodyPr/>
          <a:lstStyle/>
          <a:p>
            <a:r>
              <a:rPr lang="en-US" altLang="zh-HK" dirty="0"/>
              <a:t>Case 3</a:t>
            </a:r>
            <a:endParaRPr lang="zh-HK" altLang="en-US" dirty="0"/>
          </a:p>
        </p:txBody>
      </p:sp>
      <p:sp>
        <p:nvSpPr>
          <p:cNvPr id="3" name="內容版面配置區 2">
            <a:extLst>
              <a:ext uri="{FF2B5EF4-FFF2-40B4-BE49-F238E27FC236}">
                <a16:creationId xmlns:a16="http://schemas.microsoft.com/office/drawing/2014/main" id="{603EC4D9-7632-FA8D-BFCE-EFBDE045EA08}"/>
              </a:ext>
            </a:extLst>
          </p:cNvPr>
          <p:cNvSpPr>
            <a:spLocks noGrp="1"/>
          </p:cNvSpPr>
          <p:nvPr>
            <p:ph idx="1"/>
          </p:nvPr>
        </p:nvSpPr>
        <p:spPr>
          <a:xfrm>
            <a:off x="1371600" y="1679825"/>
            <a:ext cx="10820400" cy="4572000"/>
          </a:xfrm>
        </p:spPr>
        <p:txBody>
          <a:bodyPr>
            <a:noAutofit/>
          </a:bodyPr>
          <a:lstStyle/>
          <a:p>
            <a:pPr marL="0" indent="0">
              <a:buNone/>
            </a:pPr>
            <a:r>
              <a:rPr lang="en-US" altLang="zh-HK" sz="2400" dirty="0"/>
              <a:t>e)</a:t>
            </a:r>
            <a:r>
              <a:rPr lang="en-US" altLang="zh-HK" sz="2400" b="0" i="0" dirty="0">
                <a:solidFill>
                  <a:srgbClr val="000000"/>
                </a:solidFill>
                <a:effectLst/>
                <a:latin typeface="Calibri" panose="020F0502020204030204" pitchFamily="34" charset="0"/>
              </a:rPr>
              <a:t> List 3 potential complications of this disease. (3 marks)</a:t>
            </a:r>
            <a:endParaRPr lang="en-US" altLang="zh-HK" sz="2400" dirty="0"/>
          </a:p>
          <a:p>
            <a:r>
              <a:rPr lang="en-US" altLang="zh-HK" sz="2400" dirty="0"/>
              <a:t>Chronic sinusitis</a:t>
            </a:r>
          </a:p>
          <a:p>
            <a:r>
              <a:rPr lang="en-US" altLang="zh-HK" sz="2400" dirty="0" err="1"/>
              <a:t>Preseptal</a:t>
            </a:r>
            <a:r>
              <a:rPr lang="en-US" altLang="zh-HK" sz="2400" dirty="0"/>
              <a:t> cellulitis</a:t>
            </a:r>
          </a:p>
          <a:p>
            <a:r>
              <a:rPr lang="en-US" altLang="zh-HK" sz="2400" dirty="0"/>
              <a:t>Orbital cellulitis</a:t>
            </a:r>
          </a:p>
          <a:p>
            <a:r>
              <a:rPr lang="en-US" altLang="zh-HK" sz="2400" dirty="0"/>
              <a:t>Subperiosteal abscess</a:t>
            </a:r>
          </a:p>
          <a:p>
            <a:r>
              <a:rPr lang="en-US" altLang="zh-HK" sz="2400" dirty="0"/>
              <a:t>Osteomyelitis of sinus bones</a:t>
            </a:r>
          </a:p>
          <a:p>
            <a:r>
              <a:rPr lang="en-US" altLang="zh-HK" sz="2400" dirty="0"/>
              <a:t>Meningitis</a:t>
            </a:r>
          </a:p>
          <a:p>
            <a:r>
              <a:rPr lang="en-US" altLang="zh-HK" sz="2400" dirty="0"/>
              <a:t>Intracranial abscess</a:t>
            </a:r>
          </a:p>
          <a:p>
            <a:r>
              <a:rPr lang="en-US" altLang="zh-HK" sz="2400" dirty="0"/>
              <a:t>Septic cavernous sinus thrombosis</a:t>
            </a:r>
          </a:p>
          <a:p>
            <a:pPr marL="0" indent="0">
              <a:buNone/>
            </a:pPr>
            <a:r>
              <a:rPr lang="en-US" altLang="zh-HK" sz="2400" dirty="0"/>
              <a:t>(Any 3 , @ 1 mark)</a:t>
            </a:r>
            <a:endParaRPr lang="zh-HK" altLang="en-US" sz="2400" dirty="0"/>
          </a:p>
        </p:txBody>
      </p:sp>
    </p:spTree>
    <p:extLst>
      <p:ext uri="{BB962C8B-B14F-4D97-AF65-F5344CB8AC3E}">
        <p14:creationId xmlns:p14="http://schemas.microsoft.com/office/powerpoint/2010/main" val="2567427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5BD9367-0414-BA6D-A89B-E5D207A999AF}"/>
              </a:ext>
            </a:extLst>
          </p:cNvPr>
          <p:cNvSpPr>
            <a:spLocks noGrp="1"/>
          </p:cNvSpPr>
          <p:nvPr>
            <p:ph type="title"/>
          </p:nvPr>
        </p:nvSpPr>
        <p:spPr/>
        <p:txBody>
          <a:bodyPr/>
          <a:lstStyle/>
          <a:p>
            <a:r>
              <a:rPr lang="en-US" altLang="zh-HK" dirty="0"/>
              <a:t>Case 4</a:t>
            </a:r>
            <a:endParaRPr lang="zh-HK" altLang="en-US" dirty="0"/>
          </a:p>
        </p:txBody>
      </p:sp>
      <p:sp>
        <p:nvSpPr>
          <p:cNvPr id="3" name="內容版面配置區 2">
            <a:extLst>
              <a:ext uri="{FF2B5EF4-FFF2-40B4-BE49-F238E27FC236}">
                <a16:creationId xmlns:a16="http://schemas.microsoft.com/office/drawing/2014/main" id="{195EDEE4-24CC-D467-38D8-2C5C70D4B403}"/>
              </a:ext>
            </a:extLst>
          </p:cNvPr>
          <p:cNvSpPr>
            <a:spLocks noGrp="1"/>
          </p:cNvSpPr>
          <p:nvPr>
            <p:ph idx="1"/>
          </p:nvPr>
        </p:nvSpPr>
        <p:spPr>
          <a:xfrm>
            <a:off x="1176391" y="2029146"/>
            <a:ext cx="10820400" cy="4572000"/>
          </a:xfrm>
        </p:spPr>
        <p:txBody>
          <a:bodyPr/>
          <a:lstStyle/>
          <a:p>
            <a:pPr marL="0" indent="0">
              <a:buNone/>
            </a:pPr>
            <a:r>
              <a:rPr lang="en-US" altLang="zh-HK" sz="2400" dirty="0"/>
              <a:t>A 20-year-old lady with good past health presented with urinary frequency, frothy urine and generalized swelling x 3 days. She claimed that she had used skin whitening cream bought from an unknown shop 2 weeks ago. CXR ECG unremarkable. LFT normal, RFT Cr 140. Urine protein ++++, PT -</a:t>
            </a:r>
            <a:r>
              <a:rPr lang="en-US" altLang="zh-HK" sz="2400" dirty="0" err="1"/>
              <a:t>ve</a:t>
            </a:r>
            <a:r>
              <a:rPr lang="en-US" altLang="zh-HK" sz="2400" dirty="0"/>
              <a:t>, WBC, nitrite –</a:t>
            </a:r>
            <a:r>
              <a:rPr lang="en-US" altLang="zh-HK" sz="2400" dirty="0" err="1"/>
              <a:t>ve</a:t>
            </a:r>
            <a:r>
              <a:rPr lang="en-US" altLang="zh-HK" sz="2400" dirty="0"/>
              <a:t>. </a:t>
            </a:r>
          </a:p>
          <a:p>
            <a:endParaRPr lang="en-US" altLang="zh-HK" sz="2400" dirty="0"/>
          </a:p>
          <a:p>
            <a:pPr marL="0" indent="0">
              <a:buNone/>
            </a:pPr>
            <a:r>
              <a:rPr lang="en-US" altLang="zh-HK" sz="2400" dirty="0"/>
              <a:t>a) What is the most likely diagnosis and the cause of the condition? (2 marks) </a:t>
            </a:r>
          </a:p>
          <a:p>
            <a:pPr marL="0" indent="0">
              <a:buNone/>
            </a:pPr>
            <a:r>
              <a:rPr lang="en-US" altLang="zh-HK" sz="2400" dirty="0"/>
              <a:t>Nephrotic syndrome (1 mark) due to inorganic mercury toxicity (1 mark) </a:t>
            </a:r>
          </a:p>
        </p:txBody>
      </p:sp>
    </p:spTree>
    <p:extLst>
      <p:ext uri="{BB962C8B-B14F-4D97-AF65-F5344CB8AC3E}">
        <p14:creationId xmlns:p14="http://schemas.microsoft.com/office/powerpoint/2010/main" val="3864548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E5A5447-91F4-48A1-B4D0-DFE3F7A1854D}"/>
              </a:ext>
            </a:extLst>
          </p:cNvPr>
          <p:cNvSpPr>
            <a:spLocks noGrp="1"/>
          </p:cNvSpPr>
          <p:nvPr>
            <p:ph type="title"/>
          </p:nvPr>
        </p:nvSpPr>
        <p:spPr/>
        <p:txBody>
          <a:bodyPr/>
          <a:lstStyle/>
          <a:p>
            <a:r>
              <a:rPr lang="en-US" altLang="zh-HK" dirty="0"/>
              <a:t>Case 4</a:t>
            </a:r>
            <a:endParaRPr lang="zh-HK" altLang="en-US" dirty="0"/>
          </a:p>
        </p:txBody>
      </p:sp>
      <p:sp>
        <p:nvSpPr>
          <p:cNvPr id="3" name="內容版面配置區 2">
            <a:extLst>
              <a:ext uri="{FF2B5EF4-FFF2-40B4-BE49-F238E27FC236}">
                <a16:creationId xmlns:a16="http://schemas.microsoft.com/office/drawing/2014/main" id="{54F9D83D-A5D2-F476-A013-B9661B8D63D1}"/>
              </a:ext>
            </a:extLst>
          </p:cNvPr>
          <p:cNvSpPr>
            <a:spLocks noGrp="1"/>
          </p:cNvSpPr>
          <p:nvPr>
            <p:ph idx="1"/>
          </p:nvPr>
        </p:nvSpPr>
        <p:spPr>
          <a:xfrm>
            <a:off x="1371600" y="1741469"/>
            <a:ext cx="10820400" cy="4572000"/>
          </a:xfrm>
        </p:spPr>
        <p:txBody>
          <a:bodyPr>
            <a:normAutofit/>
          </a:bodyPr>
          <a:lstStyle/>
          <a:p>
            <a:pPr marL="0" indent="0">
              <a:buNone/>
            </a:pPr>
            <a:r>
              <a:rPr lang="en-US" altLang="zh-HK" sz="2400" dirty="0"/>
              <a:t>b) Could you name 3 other symptoms that may also present due to the subacute/ chronic toxicity? (3 marks)</a:t>
            </a:r>
            <a:endParaRPr lang="zh-TW" altLang="zh-HK" sz="2400" dirty="0"/>
          </a:p>
          <a:p>
            <a:pPr lvl="0"/>
            <a:r>
              <a:rPr lang="en-US" altLang="zh-HK" sz="2400" dirty="0"/>
              <a:t>Neurological (tremor, erethism, neurasthenia, ataxia) </a:t>
            </a:r>
            <a:endParaRPr lang="zh-TW" altLang="zh-HK" sz="2400" dirty="0"/>
          </a:p>
          <a:p>
            <a:pPr lvl="0"/>
            <a:r>
              <a:rPr lang="en-US" altLang="zh-HK" sz="2400" dirty="0"/>
              <a:t>GI (nausea, gingivostomatitis)</a:t>
            </a:r>
            <a:endParaRPr lang="zh-TW" altLang="zh-HK" sz="2400" dirty="0"/>
          </a:p>
          <a:p>
            <a:pPr lvl="0"/>
            <a:r>
              <a:rPr lang="en-US" altLang="zh-HK" sz="2400" dirty="0"/>
              <a:t>Skin (acrodynia ‘pink disease’; primarily affects children under 5-year-old) </a:t>
            </a:r>
            <a:endParaRPr lang="en-US" altLang="zh-TW" sz="2400" dirty="0"/>
          </a:p>
          <a:p>
            <a:pPr marL="0" indent="0">
              <a:buNone/>
            </a:pPr>
            <a:r>
              <a:rPr lang="en-US" altLang="zh-TW" sz="2400" dirty="0"/>
              <a:t>c)</a:t>
            </a:r>
            <a:r>
              <a:rPr lang="en-US" altLang="zh-HK" sz="2400" dirty="0"/>
              <a:t> How many forms of mercury exists? (3 marks)</a:t>
            </a:r>
            <a:endParaRPr lang="zh-TW" altLang="zh-HK" sz="2400" dirty="0"/>
          </a:p>
          <a:p>
            <a:pPr lvl="0"/>
            <a:r>
              <a:rPr lang="en-US" altLang="zh-HK" sz="2400" dirty="0"/>
              <a:t>Elemental </a:t>
            </a:r>
            <a:endParaRPr lang="zh-TW" altLang="zh-HK" sz="2400" dirty="0"/>
          </a:p>
          <a:p>
            <a:pPr lvl="0"/>
            <a:r>
              <a:rPr lang="en-US" altLang="zh-HK" sz="2400" dirty="0"/>
              <a:t>Organic</a:t>
            </a:r>
            <a:endParaRPr lang="zh-TW" altLang="zh-HK" sz="2400" dirty="0"/>
          </a:p>
          <a:p>
            <a:pPr lvl="0"/>
            <a:r>
              <a:rPr lang="en-US" altLang="zh-HK" sz="2400" dirty="0"/>
              <a:t>Inorganic </a:t>
            </a:r>
            <a:endParaRPr lang="zh-TW" altLang="zh-HK" sz="2400" dirty="0"/>
          </a:p>
          <a:p>
            <a:pPr marL="0" indent="0">
              <a:buNone/>
            </a:pPr>
            <a:endParaRPr lang="zh-HK" altLang="en-US" dirty="0"/>
          </a:p>
        </p:txBody>
      </p:sp>
    </p:spTree>
    <p:extLst>
      <p:ext uri="{BB962C8B-B14F-4D97-AF65-F5344CB8AC3E}">
        <p14:creationId xmlns:p14="http://schemas.microsoft.com/office/powerpoint/2010/main" val="2496270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E3B2E6A-90FD-13DD-A8CF-68846A13F13F}"/>
              </a:ext>
            </a:extLst>
          </p:cNvPr>
          <p:cNvSpPr>
            <a:spLocks noGrp="1"/>
          </p:cNvSpPr>
          <p:nvPr>
            <p:ph type="title"/>
          </p:nvPr>
        </p:nvSpPr>
        <p:spPr/>
        <p:txBody>
          <a:bodyPr/>
          <a:lstStyle/>
          <a:p>
            <a:r>
              <a:rPr lang="en-US" altLang="zh-HK" dirty="0"/>
              <a:t>Case 4</a:t>
            </a:r>
            <a:endParaRPr lang="zh-HK" altLang="en-US" dirty="0"/>
          </a:p>
        </p:txBody>
      </p:sp>
      <p:sp>
        <p:nvSpPr>
          <p:cNvPr id="3" name="內容版面配置區 2">
            <a:extLst>
              <a:ext uri="{FF2B5EF4-FFF2-40B4-BE49-F238E27FC236}">
                <a16:creationId xmlns:a16="http://schemas.microsoft.com/office/drawing/2014/main" id="{739E669D-92ED-50AE-ED3E-B785FB65F8A0}"/>
              </a:ext>
            </a:extLst>
          </p:cNvPr>
          <p:cNvSpPr>
            <a:spLocks noGrp="1"/>
          </p:cNvSpPr>
          <p:nvPr>
            <p:ph idx="1"/>
          </p:nvPr>
        </p:nvSpPr>
        <p:spPr>
          <a:xfrm>
            <a:off x="1219200" y="1671511"/>
            <a:ext cx="11275031" cy="5032375"/>
          </a:xfrm>
        </p:spPr>
        <p:txBody>
          <a:bodyPr>
            <a:normAutofit/>
          </a:bodyPr>
          <a:lstStyle/>
          <a:p>
            <a:pPr marL="0" indent="0">
              <a:buNone/>
            </a:pPr>
            <a:r>
              <a:rPr lang="en-US" altLang="zh-HK" sz="2400" dirty="0"/>
              <a:t>d) Could you list 4 symptoms of acrodynia? (4 marks)</a:t>
            </a:r>
            <a:endParaRPr lang="zh-TW" altLang="zh-HK" sz="2400" dirty="0"/>
          </a:p>
          <a:p>
            <a:pPr marL="0" indent="0">
              <a:buNone/>
            </a:pPr>
            <a:r>
              <a:rPr lang="en-US" altLang="zh-HK" sz="2400" b="1" dirty="0"/>
              <a:t>7P: </a:t>
            </a:r>
            <a:endParaRPr lang="zh-TW" altLang="zh-HK" sz="2400" b="1" dirty="0"/>
          </a:p>
          <a:p>
            <a:r>
              <a:rPr lang="en-US" altLang="zh-HK" sz="2400" dirty="0"/>
              <a:t>Puffy </a:t>
            </a:r>
            <a:endParaRPr lang="zh-TW" altLang="zh-HK" sz="2400" dirty="0"/>
          </a:p>
          <a:p>
            <a:r>
              <a:rPr lang="en-US" altLang="zh-HK" sz="2400" dirty="0"/>
              <a:t>Pinkish-red discoloration of hands and feet</a:t>
            </a:r>
          </a:p>
          <a:p>
            <a:r>
              <a:rPr lang="en-US" altLang="zh-HK" sz="2400" dirty="0"/>
              <a:t>Painful (peripheral neuropathy) </a:t>
            </a:r>
            <a:endParaRPr lang="zh-TW" altLang="zh-HK" sz="2400" dirty="0"/>
          </a:p>
          <a:p>
            <a:r>
              <a:rPr lang="en-US" altLang="zh-HK" sz="2400" dirty="0"/>
              <a:t>Peeling and desquamation of skin </a:t>
            </a:r>
            <a:endParaRPr lang="zh-TW" altLang="zh-HK" sz="2400" dirty="0"/>
          </a:p>
          <a:p>
            <a:r>
              <a:rPr lang="en-US" altLang="zh-HK" sz="2400" dirty="0"/>
              <a:t>Paresthesia </a:t>
            </a:r>
            <a:endParaRPr lang="zh-TW" altLang="zh-HK" sz="2400" dirty="0"/>
          </a:p>
          <a:p>
            <a:r>
              <a:rPr lang="en-US" altLang="zh-HK" sz="2400" dirty="0"/>
              <a:t>Perspiring (block degeneration of catecholamine </a:t>
            </a:r>
            <a:r>
              <a:rPr lang="en-US" altLang="zh-HK" sz="2400" dirty="0">
                <a:sym typeface="Wingdings" panose="05000000000000000000" pitchFamily="2" charset="2"/>
              </a:rPr>
              <a:t></a:t>
            </a:r>
            <a:r>
              <a:rPr lang="en-US" altLang="zh-HK" sz="2400" dirty="0"/>
              <a:t> profuse sweating) </a:t>
            </a:r>
            <a:endParaRPr lang="zh-TW" altLang="zh-HK" sz="2400" dirty="0"/>
          </a:p>
          <a:p>
            <a:r>
              <a:rPr lang="en-US" altLang="zh-HK" sz="2400" dirty="0" err="1"/>
              <a:t>Pruritis</a:t>
            </a:r>
            <a:r>
              <a:rPr lang="en-US" altLang="zh-HK" sz="2400" dirty="0"/>
              <a:t> </a:t>
            </a:r>
            <a:endParaRPr lang="zh-TW" altLang="zh-HK" sz="2400" dirty="0"/>
          </a:p>
          <a:p>
            <a:pPr marL="0" indent="0">
              <a:buNone/>
            </a:pPr>
            <a:r>
              <a:rPr lang="en-US" altLang="zh-HK" sz="2400" dirty="0"/>
              <a:t>(any 4, @ 1 mark)</a:t>
            </a:r>
            <a:endParaRPr lang="zh-HK" altLang="en-US" sz="2400" dirty="0"/>
          </a:p>
        </p:txBody>
      </p:sp>
    </p:spTree>
    <p:extLst>
      <p:ext uri="{BB962C8B-B14F-4D97-AF65-F5344CB8AC3E}">
        <p14:creationId xmlns:p14="http://schemas.microsoft.com/office/powerpoint/2010/main" val="1064076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F21616B-9DD9-DEE5-5C4A-B5FE1DC93AEE}"/>
              </a:ext>
            </a:extLst>
          </p:cNvPr>
          <p:cNvSpPr>
            <a:spLocks noGrp="1"/>
          </p:cNvSpPr>
          <p:nvPr>
            <p:ph type="title"/>
          </p:nvPr>
        </p:nvSpPr>
        <p:spPr/>
        <p:txBody>
          <a:bodyPr/>
          <a:lstStyle/>
          <a:p>
            <a:r>
              <a:rPr lang="en-US" altLang="zh-HK" dirty="0"/>
              <a:t>Case 4</a:t>
            </a:r>
            <a:endParaRPr lang="zh-HK" altLang="en-US" dirty="0"/>
          </a:p>
        </p:txBody>
      </p:sp>
      <p:sp>
        <p:nvSpPr>
          <p:cNvPr id="3" name="內容版面配置區 2">
            <a:extLst>
              <a:ext uri="{FF2B5EF4-FFF2-40B4-BE49-F238E27FC236}">
                <a16:creationId xmlns:a16="http://schemas.microsoft.com/office/drawing/2014/main" id="{2D9CE807-F782-21F6-FAA2-D5C41FEA7DB5}"/>
              </a:ext>
            </a:extLst>
          </p:cNvPr>
          <p:cNvSpPr>
            <a:spLocks noGrp="1"/>
          </p:cNvSpPr>
          <p:nvPr>
            <p:ph idx="1"/>
          </p:nvPr>
        </p:nvSpPr>
        <p:spPr>
          <a:xfrm>
            <a:off x="1371599" y="2286000"/>
            <a:ext cx="10690261" cy="4572000"/>
          </a:xfrm>
        </p:spPr>
        <p:txBody>
          <a:bodyPr/>
          <a:lstStyle/>
          <a:p>
            <a:pPr marL="0" indent="0">
              <a:buNone/>
            </a:pPr>
            <a:r>
              <a:rPr lang="en-US" altLang="zh-HK" sz="2400" dirty="0"/>
              <a:t>e) How do you check for the level of poisoning? (1 mark) </a:t>
            </a:r>
            <a:endParaRPr lang="zh-TW" altLang="zh-HK" sz="2400" dirty="0"/>
          </a:p>
          <a:p>
            <a:pPr marL="0" indent="0">
              <a:buNone/>
            </a:pPr>
            <a:r>
              <a:rPr lang="en-US" altLang="zh-HK" sz="2400" dirty="0"/>
              <a:t>24 hour urine mercury for inorganic mercury </a:t>
            </a:r>
          </a:p>
          <a:p>
            <a:pPr marL="0" indent="0">
              <a:buNone/>
            </a:pPr>
            <a:endParaRPr lang="en-US" altLang="zh-TW" sz="2400" dirty="0"/>
          </a:p>
          <a:p>
            <a:pPr marL="0" indent="0">
              <a:buNone/>
            </a:pPr>
            <a:r>
              <a:rPr lang="en-US" altLang="zh-TW" sz="2400" dirty="0"/>
              <a:t>f) W</a:t>
            </a:r>
            <a:r>
              <a:rPr lang="en-US" altLang="zh-HK" sz="2400" dirty="0"/>
              <a:t>hat chelating agent would you use in subacute/ chronic poisoning of the above agent? (1 mark)</a:t>
            </a:r>
            <a:endParaRPr lang="zh-TW" altLang="zh-HK" sz="2400" dirty="0"/>
          </a:p>
          <a:p>
            <a:pPr marL="0" indent="0">
              <a:buNone/>
            </a:pPr>
            <a:r>
              <a:rPr lang="en-US" altLang="zh-HK" sz="2400" dirty="0"/>
              <a:t>Oral </a:t>
            </a:r>
            <a:r>
              <a:rPr lang="en-US" altLang="zh-HK" sz="2400" dirty="0" err="1"/>
              <a:t>succimer</a:t>
            </a:r>
            <a:r>
              <a:rPr lang="en-US" altLang="zh-HK" sz="2400" dirty="0"/>
              <a:t> DMSA </a:t>
            </a:r>
            <a:endParaRPr lang="zh-TW" altLang="zh-HK" sz="2400" dirty="0"/>
          </a:p>
          <a:p>
            <a:pPr marL="0" indent="0">
              <a:buNone/>
            </a:pPr>
            <a:endParaRPr lang="zh-TW" altLang="zh-HK" dirty="0"/>
          </a:p>
          <a:p>
            <a:endParaRPr lang="zh-HK" altLang="en-US" dirty="0"/>
          </a:p>
        </p:txBody>
      </p:sp>
    </p:spTree>
    <p:extLst>
      <p:ext uri="{BB962C8B-B14F-4D97-AF65-F5344CB8AC3E}">
        <p14:creationId xmlns:p14="http://schemas.microsoft.com/office/powerpoint/2010/main" val="459952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F2950B4-C152-612A-1E80-211A560B2422}"/>
              </a:ext>
            </a:extLst>
          </p:cNvPr>
          <p:cNvSpPr>
            <a:spLocks noGrp="1"/>
          </p:cNvSpPr>
          <p:nvPr>
            <p:ph type="title"/>
          </p:nvPr>
        </p:nvSpPr>
        <p:spPr>
          <a:xfrm>
            <a:off x="1371600" y="490591"/>
            <a:ext cx="9601200" cy="1485900"/>
          </a:xfrm>
        </p:spPr>
        <p:txBody>
          <a:bodyPr/>
          <a:lstStyle/>
          <a:p>
            <a:r>
              <a:rPr lang="en-US" altLang="zh-HK" dirty="0"/>
              <a:t>Case 5</a:t>
            </a:r>
            <a:endParaRPr lang="zh-HK" altLang="en-US" dirty="0"/>
          </a:p>
        </p:txBody>
      </p:sp>
      <p:sp>
        <p:nvSpPr>
          <p:cNvPr id="3" name="內容版面配置區 2">
            <a:extLst>
              <a:ext uri="{FF2B5EF4-FFF2-40B4-BE49-F238E27FC236}">
                <a16:creationId xmlns:a16="http://schemas.microsoft.com/office/drawing/2014/main" id="{894FCF39-B43C-EE83-EB30-C21E2F51E320}"/>
              </a:ext>
            </a:extLst>
          </p:cNvPr>
          <p:cNvSpPr>
            <a:spLocks noGrp="1"/>
          </p:cNvSpPr>
          <p:nvPr>
            <p:ph idx="1"/>
          </p:nvPr>
        </p:nvSpPr>
        <p:spPr>
          <a:xfrm>
            <a:off x="1219200" y="1459572"/>
            <a:ext cx="10515600" cy="825108"/>
          </a:xfrm>
        </p:spPr>
        <p:txBody>
          <a:bodyPr>
            <a:normAutofit/>
          </a:bodyPr>
          <a:lstStyle/>
          <a:p>
            <a:pPr marL="0" indent="0">
              <a:buNone/>
            </a:pPr>
            <a:r>
              <a:rPr lang="en-US" altLang="zh-HK" sz="2400" dirty="0"/>
              <a:t>A 25-year-old man presented with dizziness to your department. ECG was done</a:t>
            </a:r>
            <a:r>
              <a:rPr lang="en-US" altLang="zh-HK" dirty="0"/>
              <a:t>.</a:t>
            </a:r>
          </a:p>
          <a:p>
            <a:endParaRPr lang="zh-HK" altLang="en-US" dirty="0"/>
          </a:p>
        </p:txBody>
      </p:sp>
      <p:pic>
        <p:nvPicPr>
          <p:cNvPr id="4" name="圖片 3" descr="Pre-excitation syndromes • LITFL • ECG Library Diagnosis">
            <a:extLst>
              <a:ext uri="{FF2B5EF4-FFF2-40B4-BE49-F238E27FC236}">
                <a16:creationId xmlns:a16="http://schemas.microsoft.com/office/drawing/2014/main" id="{D38D40F6-7606-E380-8F8B-A223ADCF4EC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73909" y="2203924"/>
            <a:ext cx="6579007" cy="4517226"/>
          </a:xfrm>
          <a:prstGeom prst="rect">
            <a:avLst/>
          </a:prstGeom>
          <a:noFill/>
          <a:ln>
            <a:noFill/>
          </a:ln>
        </p:spPr>
      </p:pic>
    </p:spTree>
    <p:extLst>
      <p:ext uri="{BB962C8B-B14F-4D97-AF65-F5344CB8AC3E}">
        <p14:creationId xmlns:p14="http://schemas.microsoft.com/office/powerpoint/2010/main" val="1601452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7BF6216-CF9E-344F-99AE-D9991CC31630}"/>
              </a:ext>
            </a:extLst>
          </p:cNvPr>
          <p:cNvSpPr>
            <a:spLocks noGrp="1"/>
          </p:cNvSpPr>
          <p:nvPr>
            <p:ph type="title"/>
          </p:nvPr>
        </p:nvSpPr>
        <p:spPr/>
        <p:txBody>
          <a:bodyPr/>
          <a:lstStyle/>
          <a:p>
            <a:r>
              <a:rPr lang="en-US" altLang="zh-HK" dirty="0"/>
              <a:t>Case 5</a:t>
            </a:r>
            <a:endParaRPr lang="zh-HK" altLang="en-US" dirty="0"/>
          </a:p>
        </p:txBody>
      </p:sp>
      <p:sp>
        <p:nvSpPr>
          <p:cNvPr id="3" name="內容版面配置區 2">
            <a:extLst>
              <a:ext uri="{FF2B5EF4-FFF2-40B4-BE49-F238E27FC236}">
                <a16:creationId xmlns:a16="http://schemas.microsoft.com/office/drawing/2014/main" id="{D2B16194-94E1-D080-2066-01EED3BAB45E}"/>
              </a:ext>
            </a:extLst>
          </p:cNvPr>
          <p:cNvSpPr>
            <a:spLocks noGrp="1"/>
          </p:cNvSpPr>
          <p:nvPr>
            <p:ph idx="1"/>
          </p:nvPr>
        </p:nvSpPr>
        <p:spPr/>
        <p:txBody>
          <a:bodyPr/>
          <a:lstStyle/>
          <a:p>
            <a:pPr marL="0" lvl="0" indent="0">
              <a:buNone/>
            </a:pPr>
            <a:r>
              <a:rPr lang="en-US" altLang="zh-HK" sz="2400" dirty="0"/>
              <a:t>a) Give 2 ECG findings. (2 marks)</a:t>
            </a:r>
            <a:endParaRPr lang="zh-TW" altLang="zh-HK" sz="2400" dirty="0"/>
          </a:p>
          <a:p>
            <a:pPr lvl="0"/>
            <a:r>
              <a:rPr lang="en-US" altLang="zh-HK" sz="2400" dirty="0"/>
              <a:t>Short PR interval</a:t>
            </a:r>
            <a:endParaRPr lang="zh-TW" altLang="zh-HK" sz="2400" dirty="0"/>
          </a:p>
          <a:p>
            <a:pPr lvl="0"/>
            <a:r>
              <a:rPr lang="en-US" altLang="zh-HK" sz="2400" dirty="0"/>
              <a:t>Delta wave</a:t>
            </a:r>
          </a:p>
          <a:p>
            <a:pPr lvl="0"/>
            <a:endParaRPr lang="zh-TW" altLang="zh-HK" sz="2400" dirty="0"/>
          </a:p>
          <a:p>
            <a:pPr marL="0" lvl="0" indent="0">
              <a:buNone/>
            </a:pPr>
            <a:r>
              <a:rPr lang="en-US" altLang="zh-HK" sz="2400" dirty="0"/>
              <a:t>b) What is the diagnosis? (1 mark)</a:t>
            </a:r>
            <a:endParaRPr lang="zh-TW" altLang="zh-HK" sz="2400" dirty="0"/>
          </a:p>
          <a:p>
            <a:pPr marL="0" lvl="0" indent="0">
              <a:buNone/>
            </a:pPr>
            <a:r>
              <a:rPr lang="en-US" altLang="zh-HK" sz="2400" dirty="0"/>
              <a:t>Wolff-Parkinson-White Syndrome</a:t>
            </a:r>
            <a:endParaRPr lang="zh-TW" altLang="zh-HK" sz="2400" dirty="0"/>
          </a:p>
          <a:p>
            <a:endParaRPr lang="zh-HK" altLang="en-US" dirty="0"/>
          </a:p>
        </p:txBody>
      </p:sp>
    </p:spTree>
    <p:extLst>
      <p:ext uri="{BB962C8B-B14F-4D97-AF65-F5344CB8AC3E}">
        <p14:creationId xmlns:p14="http://schemas.microsoft.com/office/powerpoint/2010/main" val="3847121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7598F1C-0329-ADF4-D381-D562FE64D706}"/>
              </a:ext>
            </a:extLst>
          </p:cNvPr>
          <p:cNvSpPr>
            <a:spLocks noGrp="1"/>
          </p:cNvSpPr>
          <p:nvPr>
            <p:ph type="title"/>
          </p:nvPr>
        </p:nvSpPr>
        <p:spPr/>
        <p:txBody>
          <a:bodyPr/>
          <a:lstStyle/>
          <a:p>
            <a:r>
              <a:rPr lang="en-US" altLang="zh-HK" dirty="0"/>
              <a:t>Case 5</a:t>
            </a:r>
            <a:endParaRPr lang="zh-HK" altLang="en-US" dirty="0"/>
          </a:p>
        </p:txBody>
      </p:sp>
      <p:sp>
        <p:nvSpPr>
          <p:cNvPr id="3" name="內容版面配置區 2">
            <a:extLst>
              <a:ext uri="{FF2B5EF4-FFF2-40B4-BE49-F238E27FC236}">
                <a16:creationId xmlns:a16="http://schemas.microsoft.com/office/drawing/2014/main" id="{40F60D94-C4E2-7B42-F8F9-CD226F232A4A}"/>
              </a:ext>
            </a:extLst>
          </p:cNvPr>
          <p:cNvSpPr>
            <a:spLocks noGrp="1"/>
          </p:cNvSpPr>
          <p:nvPr>
            <p:ph idx="1"/>
          </p:nvPr>
        </p:nvSpPr>
        <p:spPr>
          <a:xfrm>
            <a:off x="1064231" y="1675365"/>
            <a:ext cx="10515600" cy="496335"/>
          </a:xfrm>
        </p:spPr>
        <p:txBody>
          <a:bodyPr/>
          <a:lstStyle/>
          <a:p>
            <a:pPr marL="0" indent="0">
              <a:buNone/>
            </a:pPr>
            <a:r>
              <a:rPr lang="en-US" altLang="zh-HK" sz="2400" dirty="0"/>
              <a:t>Patient deteriorated during observation, another ECG was done</a:t>
            </a:r>
            <a:r>
              <a:rPr lang="en-US" altLang="zh-HK" dirty="0"/>
              <a:t>.</a:t>
            </a:r>
          </a:p>
          <a:p>
            <a:endParaRPr lang="zh-HK" altLang="en-US" dirty="0"/>
          </a:p>
        </p:txBody>
      </p:sp>
      <p:pic>
        <p:nvPicPr>
          <p:cNvPr id="4" name="圖片 3" descr="ECG Case 80: Atrial Fibrillation and WPW Syndrome - Manual of Medicine">
            <a:extLst>
              <a:ext uri="{FF2B5EF4-FFF2-40B4-BE49-F238E27FC236}">
                <a16:creationId xmlns:a16="http://schemas.microsoft.com/office/drawing/2014/main" id="{B59AF5BF-2B22-4F49-4DCA-C0C884586E4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27790" y="2434583"/>
            <a:ext cx="8936419" cy="4058292"/>
          </a:xfrm>
          <a:prstGeom prst="rect">
            <a:avLst/>
          </a:prstGeom>
          <a:noFill/>
          <a:ln>
            <a:noFill/>
          </a:ln>
        </p:spPr>
      </p:pic>
    </p:spTree>
    <p:extLst>
      <p:ext uri="{BB962C8B-B14F-4D97-AF65-F5344CB8AC3E}">
        <p14:creationId xmlns:p14="http://schemas.microsoft.com/office/powerpoint/2010/main" val="2081175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CF48F30-68C2-4578-32E4-9C2552378F72}"/>
              </a:ext>
            </a:extLst>
          </p:cNvPr>
          <p:cNvSpPr>
            <a:spLocks noGrp="1"/>
          </p:cNvSpPr>
          <p:nvPr>
            <p:ph type="title"/>
          </p:nvPr>
        </p:nvSpPr>
        <p:spPr/>
        <p:txBody>
          <a:bodyPr/>
          <a:lstStyle/>
          <a:p>
            <a:r>
              <a:rPr lang="en-US" altLang="zh-HK" dirty="0"/>
              <a:t>Case 5</a:t>
            </a:r>
            <a:endParaRPr lang="zh-HK" altLang="en-US" dirty="0"/>
          </a:p>
        </p:txBody>
      </p:sp>
      <p:sp>
        <p:nvSpPr>
          <p:cNvPr id="3" name="內容版面配置區 2">
            <a:extLst>
              <a:ext uri="{FF2B5EF4-FFF2-40B4-BE49-F238E27FC236}">
                <a16:creationId xmlns:a16="http://schemas.microsoft.com/office/drawing/2014/main" id="{B264F955-31CB-C581-522D-2CC51D5516BE}"/>
              </a:ext>
            </a:extLst>
          </p:cNvPr>
          <p:cNvSpPr>
            <a:spLocks noGrp="1"/>
          </p:cNvSpPr>
          <p:nvPr>
            <p:ph idx="1"/>
          </p:nvPr>
        </p:nvSpPr>
        <p:spPr/>
        <p:txBody>
          <a:bodyPr/>
          <a:lstStyle/>
          <a:p>
            <a:pPr marL="0" lvl="0" indent="0">
              <a:buNone/>
            </a:pPr>
            <a:r>
              <a:rPr lang="en-US" altLang="zh-HK" sz="2400" dirty="0"/>
              <a:t>c) What is the diagnosis? (1 mark)</a:t>
            </a:r>
            <a:endParaRPr lang="zh-TW" altLang="zh-HK" sz="2400" dirty="0"/>
          </a:p>
          <a:p>
            <a:pPr marL="0" lvl="0" indent="0">
              <a:buNone/>
            </a:pPr>
            <a:r>
              <a:rPr lang="en-US" altLang="zh-HK" sz="2400" dirty="0"/>
              <a:t>WPW syndrome with atrial fibrillation</a:t>
            </a:r>
            <a:endParaRPr lang="zh-TW" altLang="zh-HK" sz="2400" dirty="0"/>
          </a:p>
          <a:p>
            <a:pPr marL="0" lvl="0" indent="0">
              <a:buNone/>
            </a:pPr>
            <a:endParaRPr lang="en-US" altLang="zh-HK" sz="2400" dirty="0"/>
          </a:p>
          <a:p>
            <a:pPr marL="0" lvl="0" indent="0">
              <a:buNone/>
            </a:pPr>
            <a:r>
              <a:rPr lang="en-US" altLang="zh-HK" sz="2400" dirty="0"/>
              <a:t>d) Give 3 ECG findings that support your diagnosis. (3 marks)</a:t>
            </a:r>
            <a:endParaRPr lang="zh-TW" altLang="zh-HK" sz="2400" dirty="0"/>
          </a:p>
          <a:p>
            <a:pPr lvl="0"/>
            <a:r>
              <a:rPr lang="en-US" altLang="zh-HK" sz="2400" dirty="0"/>
              <a:t>Irregular wide complex tachycardia</a:t>
            </a:r>
            <a:endParaRPr lang="zh-TW" altLang="zh-HK" sz="2400" dirty="0"/>
          </a:p>
          <a:p>
            <a:pPr lvl="0"/>
            <a:r>
              <a:rPr lang="en-US" altLang="zh-HK" sz="2400" dirty="0"/>
              <a:t>No P wave</a:t>
            </a:r>
            <a:endParaRPr lang="zh-TW" altLang="zh-HK" sz="2400" dirty="0"/>
          </a:p>
          <a:p>
            <a:pPr lvl="0"/>
            <a:r>
              <a:rPr lang="en-US" altLang="zh-HK" sz="2400" dirty="0"/>
              <a:t>Slurred upstroke of QRS complex compatible with Delta wave</a:t>
            </a:r>
            <a:endParaRPr lang="zh-TW" altLang="zh-HK" sz="2400" dirty="0"/>
          </a:p>
          <a:p>
            <a:endParaRPr lang="zh-HK" altLang="en-US" dirty="0"/>
          </a:p>
        </p:txBody>
      </p:sp>
    </p:spTree>
    <p:extLst>
      <p:ext uri="{BB962C8B-B14F-4D97-AF65-F5344CB8AC3E}">
        <p14:creationId xmlns:p14="http://schemas.microsoft.com/office/powerpoint/2010/main" val="1090783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27264AC-D3DF-E454-6955-CDF0E0BC47CA}"/>
              </a:ext>
            </a:extLst>
          </p:cNvPr>
          <p:cNvSpPr>
            <a:spLocks noGrp="1"/>
          </p:cNvSpPr>
          <p:nvPr>
            <p:ph type="title"/>
          </p:nvPr>
        </p:nvSpPr>
        <p:spPr/>
        <p:txBody>
          <a:bodyPr/>
          <a:lstStyle/>
          <a:p>
            <a:r>
              <a:rPr lang="en-US" altLang="zh-HK" dirty="0"/>
              <a:t>Case 1</a:t>
            </a:r>
            <a:endParaRPr lang="zh-HK" altLang="en-US" dirty="0"/>
          </a:p>
        </p:txBody>
      </p:sp>
      <p:sp>
        <p:nvSpPr>
          <p:cNvPr id="3" name="內容版面配置區 2">
            <a:extLst>
              <a:ext uri="{FF2B5EF4-FFF2-40B4-BE49-F238E27FC236}">
                <a16:creationId xmlns:a16="http://schemas.microsoft.com/office/drawing/2014/main" id="{56D53DD3-E7C3-F269-5E5F-A8EA87291A1F}"/>
              </a:ext>
            </a:extLst>
          </p:cNvPr>
          <p:cNvSpPr>
            <a:spLocks noGrp="1"/>
          </p:cNvSpPr>
          <p:nvPr>
            <p:ph idx="1"/>
          </p:nvPr>
        </p:nvSpPr>
        <p:spPr>
          <a:xfrm>
            <a:off x="1371600" y="2286000"/>
            <a:ext cx="10820400" cy="4572000"/>
          </a:xfrm>
        </p:spPr>
        <p:txBody>
          <a:bodyPr>
            <a:normAutofit/>
          </a:bodyPr>
          <a:lstStyle/>
          <a:p>
            <a:pPr marL="0" indent="0">
              <a:buNone/>
            </a:pPr>
            <a:r>
              <a:rPr lang="en-US" altLang="zh-HK" sz="2400" dirty="0"/>
              <a:t>A 26-month-old boy ingested an unknown amount of his mother’s antidiarrheal medication, Lomotil, one hour ago. He was asymptomatic and playful on arrival.</a:t>
            </a:r>
          </a:p>
          <a:p>
            <a:pPr marL="0" indent="0">
              <a:buNone/>
            </a:pPr>
            <a:endParaRPr lang="en-US" altLang="zh-HK" sz="2400" dirty="0"/>
          </a:p>
          <a:p>
            <a:pPr marL="0" indent="0">
              <a:buNone/>
            </a:pPr>
            <a:r>
              <a:rPr lang="en-US" altLang="zh-HK" sz="2400" dirty="0"/>
              <a:t>a) Name two pharmacological ingredients of Lomotil (2 marks)</a:t>
            </a:r>
          </a:p>
          <a:p>
            <a:pPr marL="0" indent="0">
              <a:buNone/>
            </a:pPr>
            <a:r>
              <a:rPr lang="en-US" altLang="zh-HK" sz="2400" dirty="0"/>
              <a:t>Atropine, diphenoxylate</a:t>
            </a:r>
          </a:p>
          <a:p>
            <a:pPr marL="0" indent="0">
              <a:buNone/>
            </a:pPr>
            <a:endParaRPr lang="en-US" altLang="zh-HK" sz="2400" dirty="0"/>
          </a:p>
          <a:p>
            <a:pPr marL="0" indent="0">
              <a:buNone/>
            </a:pPr>
            <a:r>
              <a:rPr lang="en-US" altLang="zh-HK" sz="2400" dirty="0"/>
              <a:t>b) Name two toxidromes in Lomotil poisoning (2 marks)</a:t>
            </a:r>
          </a:p>
          <a:p>
            <a:pPr marL="0" indent="0">
              <a:buNone/>
            </a:pPr>
            <a:r>
              <a:rPr lang="en-US" altLang="zh-HK" sz="2400" dirty="0"/>
              <a:t>Anticholinergic toxidrome, opioid toxidrome</a:t>
            </a:r>
          </a:p>
          <a:p>
            <a:endParaRPr lang="zh-HK" altLang="en-US" dirty="0"/>
          </a:p>
        </p:txBody>
      </p:sp>
    </p:spTree>
    <p:extLst>
      <p:ext uri="{BB962C8B-B14F-4D97-AF65-F5344CB8AC3E}">
        <p14:creationId xmlns:p14="http://schemas.microsoft.com/office/powerpoint/2010/main" val="3751676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B71F1B6-3E21-D221-F0A5-FB5FA9A767BE}"/>
              </a:ext>
            </a:extLst>
          </p:cNvPr>
          <p:cNvSpPr>
            <a:spLocks noGrp="1"/>
          </p:cNvSpPr>
          <p:nvPr>
            <p:ph type="title"/>
          </p:nvPr>
        </p:nvSpPr>
        <p:spPr>
          <a:xfrm>
            <a:off x="1577939" y="451867"/>
            <a:ext cx="10515600" cy="1325563"/>
          </a:xfrm>
        </p:spPr>
        <p:txBody>
          <a:bodyPr/>
          <a:lstStyle/>
          <a:p>
            <a:r>
              <a:rPr lang="en-US" altLang="zh-HK" dirty="0"/>
              <a:t>Case 5</a:t>
            </a:r>
            <a:endParaRPr lang="zh-HK" altLang="en-US" dirty="0"/>
          </a:p>
        </p:txBody>
      </p:sp>
      <p:sp>
        <p:nvSpPr>
          <p:cNvPr id="3" name="內容版面配置區 2">
            <a:extLst>
              <a:ext uri="{FF2B5EF4-FFF2-40B4-BE49-F238E27FC236}">
                <a16:creationId xmlns:a16="http://schemas.microsoft.com/office/drawing/2014/main" id="{56D8387D-44D7-C64B-05DE-632382D16446}"/>
              </a:ext>
            </a:extLst>
          </p:cNvPr>
          <p:cNvSpPr>
            <a:spLocks noGrp="1"/>
          </p:cNvSpPr>
          <p:nvPr>
            <p:ph idx="1"/>
          </p:nvPr>
        </p:nvSpPr>
        <p:spPr>
          <a:xfrm>
            <a:off x="1294544" y="1777430"/>
            <a:ext cx="10059256" cy="4998573"/>
          </a:xfrm>
        </p:spPr>
        <p:txBody>
          <a:bodyPr>
            <a:normAutofit/>
          </a:bodyPr>
          <a:lstStyle/>
          <a:p>
            <a:pPr marL="0" lvl="0" indent="0">
              <a:buNone/>
            </a:pPr>
            <a:r>
              <a:rPr lang="en-US" altLang="zh-HK" sz="2400" dirty="0"/>
              <a:t>e)  Name</a:t>
            </a:r>
            <a:r>
              <a:rPr lang="zh-TW" altLang="en-US" sz="2400" dirty="0"/>
              <a:t> </a:t>
            </a:r>
            <a:r>
              <a:rPr lang="en-US" altLang="zh-TW" sz="2400" dirty="0"/>
              <a:t>3</a:t>
            </a:r>
            <a:r>
              <a:rPr lang="zh-TW" altLang="en-US" sz="2400" dirty="0"/>
              <a:t> </a:t>
            </a:r>
            <a:r>
              <a:rPr lang="en-US" altLang="zh-HK" sz="2400" dirty="0"/>
              <a:t>drugs should be avoided? (3 marks)</a:t>
            </a:r>
            <a:endParaRPr lang="zh-TW" altLang="zh-HK" sz="2400" dirty="0"/>
          </a:p>
          <a:p>
            <a:pPr lvl="0"/>
            <a:r>
              <a:rPr lang="en-US" altLang="zh-HK" sz="2400" dirty="0"/>
              <a:t>Adenosine</a:t>
            </a:r>
            <a:endParaRPr lang="zh-TW" altLang="zh-HK" sz="2400" dirty="0"/>
          </a:p>
          <a:p>
            <a:pPr lvl="0"/>
            <a:r>
              <a:rPr lang="en-US" altLang="zh-HK" sz="2400" dirty="0"/>
              <a:t>Beta blocker</a:t>
            </a:r>
            <a:endParaRPr lang="zh-TW" altLang="zh-HK" sz="2400" dirty="0"/>
          </a:p>
          <a:p>
            <a:pPr lvl="0"/>
            <a:r>
              <a:rPr lang="en-US" altLang="zh-HK" sz="2400" dirty="0"/>
              <a:t>Calcium channel blocker</a:t>
            </a:r>
            <a:endParaRPr lang="zh-TW" altLang="zh-HK" sz="2400" dirty="0"/>
          </a:p>
          <a:p>
            <a:pPr lvl="0"/>
            <a:r>
              <a:rPr lang="en-US" altLang="zh-HK" sz="2400" dirty="0"/>
              <a:t>Digoxin</a:t>
            </a:r>
          </a:p>
          <a:p>
            <a:pPr marL="0" lvl="0" indent="0">
              <a:buNone/>
            </a:pPr>
            <a:r>
              <a:rPr lang="en-US" altLang="zh-TW" sz="2400" dirty="0"/>
              <a:t>(any 3, @ 1 mark)</a:t>
            </a:r>
            <a:endParaRPr lang="zh-TW" altLang="zh-HK" sz="2400" dirty="0"/>
          </a:p>
        </p:txBody>
      </p:sp>
    </p:spTree>
    <p:extLst>
      <p:ext uri="{BB962C8B-B14F-4D97-AF65-F5344CB8AC3E}">
        <p14:creationId xmlns:p14="http://schemas.microsoft.com/office/powerpoint/2010/main" val="751045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596DDF4-5155-55C3-63B6-FAF57598ECFD}"/>
              </a:ext>
            </a:extLst>
          </p:cNvPr>
          <p:cNvSpPr>
            <a:spLocks noGrp="1"/>
          </p:cNvSpPr>
          <p:nvPr>
            <p:ph type="title"/>
          </p:nvPr>
        </p:nvSpPr>
        <p:spPr/>
        <p:txBody>
          <a:bodyPr/>
          <a:lstStyle/>
          <a:p>
            <a:r>
              <a:rPr lang="en-US" altLang="zh-HK" dirty="0"/>
              <a:t>Case 5</a:t>
            </a:r>
            <a:endParaRPr lang="zh-HK" altLang="en-US" dirty="0"/>
          </a:p>
        </p:txBody>
      </p:sp>
      <p:sp>
        <p:nvSpPr>
          <p:cNvPr id="3" name="內容版面配置區 2">
            <a:extLst>
              <a:ext uri="{FF2B5EF4-FFF2-40B4-BE49-F238E27FC236}">
                <a16:creationId xmlns:a16="http://schemas.microsoft.com/office/drawing/2014/main" id="{100CDACC-CD87-A8BA-3096-B29C38AF657B}"/>
              </a:ext>
            </a:extLst>
          </p:cNvPr>
          <p:cNvSpPr>
            <a:spLocks noGrp="1"/>
          </p:cNvSpPr>
          <p:nvPr>
            <p:ph idx="1"/>
          </p:nvPr>
        </p:nvSpPr>
        <p:spPr>
          <a:xfrm>
            <a:off x="1371600" y="1967500"/>
            <a:ext cx="9601200" cy="4289461"/>
          </a:xfrm>
        </p:spPr>
        <p:txBody>
          <a:bodyPr>
            <a:normAutofit/>
          </a:bodyPr>
          <a:lstStyle/>
          <a:p>
            <a:pPr marL="0" lvl="0" indent="0">
              <a:buNone/>
            </a:pPr>
            <a:r>
              <a:rPr lang="en-US" altLang="zh-HK" sz="2400" dirty="0"/>
              <a:t>f) Give 2 treatment options for this condition (2 marks)</a:t>
            </a:r>
            <a:endParaRPr lang="zh-TW" altLang="zh-HK" sz="2400" dirty="0"/>
          </a:p>
          <a:p>
            <a:pPr lvl="0"/>
            <a:r>
              <a:rPr lang="en-US" altLang="zh-HK" sz="2400" dirty="0"/>
              <a:t>Synchronized cardioversion if patient is unstable</a:t>
            </a:r>
            <a:endParaRPr lang="zh-TW" altLang="zh-HK" sz="2400" dirty="0"/>
          </a:p>
          <a:p>
            <a:pPr lvl="0"/>
            <a:r>
              <a:rPr lang="en-US" altLang="zh-HK" sz="2400" dirty="0"/>
              <a:t>Procainamide </a:t>
            </a:r>
          </a:p>
          <a:p>
            <a:pPr lvl="0"/>
            <a:endParaRPr lang="zh-TW" altLang="zh-HK" sz="2400" dirty="0"/>
          </a:p>
          <a:p>
            <a:pPr marL="0" lvl="0" indent="0">
              <a:buNone/>
            </a:pPr>
            <a:r>
              <a:rPr lang="en-US" altLang="zh-HK" sz="2400" dirty="0"/>
              <a:t>g) Name 1 more pre-excitation syndrome (1 mark)</a:t>
            </a:r>
            <a:endParaRPr lang="zh-TW" altLang="zh-HK" sz="2400" dirty="0"/>
          </a:p>
          <a:p>
            <a:pPr lvl="0"/>
            <a:r>
              <a:rPr lang="en-US" altLang="zh-HK" sz="2400" dirty="0"/>
              <a:t>Lown-Ganong-Levine (LGL) Syndrome</a:t>
            </a:r>
          </a:p>
          <a:p>
            <a:pPr lvl="0"/>
            <a:r>
              <a:rPr lang="en-US" altLang="zh-HK" sz="2400" dirty="0" err="1"/>
              <a:t>Mahaim</a:t>
            </a:r>
            <a:r>
              <a:rPr lang="en-US" altLang="zh-HK" sz="2400" dirty="0"/>
              <a:t>-Type Pre-excitation</a:t>
            </a:r>
          </a:p>
          <a:p>
            <a:pPr marL="0" lvl="0" indent="0">
              <a:buNone/>
            </a:pPr>
            <a:r>
              <a:rPr lang="en-US" altLang="zh-TW" sz="2400" dirty="0"/>
              <a:t>(any 1, @ 1 mark)</a:t>
            </a:r>
            <a:endParaRPr lang="zh-TW" altLang="zh-HK" sz="2400" dirty="0"/>
          </a:p>
          <a:p>
            <a:endParaRPr lang="zh-HK" altLang="en-US" dirty="0"/>
          </a:p>
        </p:txBody>
      </p:sp>
    </p:spTree>
    <p:extLst>
      <p:ext uri="{BB962C8B-B14F-4D97-AF65-F5344CB8AC3E}">
        <p14:creationId xmlns:p14="http://schemas.microsoft.com/office/powerpoint/2010/main" val="2548332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828AB20-9463-FEEF-E052-E943A89C0E04}"/>
              </a:ext>
            </a:extLst>
          </p:cNvPr>
          <p:cNvSpPr>
            <a:spLocks noGrp="1"/>
          </p:cNvSpPr>
          <p:nvPr>
            <p:ph type="title"/>
          </p:nvPr>
        </p:nvSpPr>
        <p:spPr>
          <a:xfrm>
            <a:off x="1295400" y="161818"/>
            <a:ext cx="9601200" cy="1485900"/>
          </a:xfrm>
        </p:spPr>
        <p:txBody>
          <a:bodyPr/>
          <a:lstStyle/>
          <a:p>
            <a:r>
              <a:rPr lang="en-US" altLang="zh-HK" dirty="0"/>
              <a:t>Case 6</a:t>
            </a:r>
            <a:endParaRPr lang="zh-HK" altLang="en-US" dirty="0"/>
          </a:p>
        </p:txBody>
      </p:sp>
      <p:sp>
        <p:nvSpPr>
          <p:cNvPr id="3" name="內容版面配置區 2">
            <a:extLst>
              <a:ext uri="{FF2B5EF4-FFF2-40B4-BE49-F238E27FC236}">
                <a16:creationId xmlns:a16="http://schemas.microsoft.com/office/drawing/2014/main" id="{996B489B-9C5A-4161-84F1-FC3D2EA28368}"/>
              </a:ext>
            </a:extLst>
          </p:cNvPr>
          <p:cNvSpPr>
            <a:spLocks noGrp="1"/>
          </p:cNvSpPr>
          <p:nvPr>
            <p:ph idx="1"/>
          </p:nvPr>
        </p:nvSpPr>
        <p:spPr>
          <a:xfrm>
            <a:off x="838200" y="1366463"/>
            <a:ext cx="10515600" cy="5732979"/>
          </a:xfrm>
        </p:spPr>
        <p:txBody>
          <a:bodyPr>
            <a:normAutofit fontScale="92500" lnSpcReduction="20000"/>
          </a:bodyPr>
          <a:lstStyle/>
          <a:p>
            <a:pPr marL="0" indent="0">
              <a:buNone/>
            </a:pPr>
            <a:r>
              <a:rPr lang="en-GB" altLang="zh-HK" sz="2600" dirty="0"/>
              <a:t>A 7-year-old boy presented to the emergency department with a 3-day history of a purpuric rash on his legs. </a:t>
            </a:r>
            <a:endParaRPr lang="zh-TW" altLang="zh-HK" sz="2600" dirty="0"/>
          </a:p>
          <a:p>
            <a:pPr marL="0" indent="0">
              <a:buNone/>
            </a:pPr>
            <a:endParaRPr lang="en-GB" altLang="zh-HK" sz="2600" b="1" dirty="0"/>
          </a:p>
          <a:p>
            <a:pPr marL="0" indent="0">
              <a:buNone/>
            </a:pPr>
            <a:r>
              <a:rPr lang="en-GB" altLang="zh-HK" sz="2600" dirty="0"/>
              <a:t>a) Give 4 differential diagnoses? (4 marks)</a:t>
            </a:r>
            <a:endParaRPr lang="zh-TW" altLang="zh-HK" sz="2600" dirty="0"/>
          </a:p>
          <a:p>
            <a:pPr lvl="0"/>
            <a:r>
              <a:rPr lang="en-GB" altLang="zh-HK" sz="2600" dirty="0"/>
              <a:t>Idiopathic thrombocytopenic purpura </a:t>
            </a:r>
            <a:endParaRPr lang="zh-TW" altLang="zh-HK" sz="2600" dirty="0"/>
          </a:p>
          <a:p>
            <a:pPr lvl="0"/>
            <a:r>
              <a:rPr lang="en-GB" altLang="zh-HK" sz="2600" dirty="0" err="1"/>
              <a:t>Meningococcemia</a:t>
            </a:r>
            <a:endParaRPr lang="zh-TW" altLang="zh-HK" sz="2600" dirty="0"/>
          </a:p>
          <a:p>
            <a:pPr lvl="0"/>
            <a:r>
              <a:rPr lang="en-GB" altLang="zh-HK" sz="2600" dirty="0"/>
              <a:t>Leukaemia</a:t>
            </a:r>
            <a:endParaRPr lang="zh-TW" altLang="zh-HK" sz="2600" dirty="0"/>
          </a:p>
          <a:p>
            <a:pPr lvl="0"/>
            <a:r>
              <a:rPr lang="en-GB" altLang="zh-HK" sz="2600" dirty="0"/>
              <a:t>Henoch-</a:t>
            </a:r>
            <a:r>
              <a:rPr lang="en-GB" altLang="zh-HK" sz="2600" dirty="0" err="1"/>
              <a:t>Schonlein</a:t>
            </a:r>
            <a:r>
              <a:rPr lang="en-GB" altLang="zh-HK" sz="2600" dirty="0"/>
              <a:t> purpura</a:t>
            </a:r>
            <a:endParaRPr lang="zh-TW" altLang="zh-HK" sz="2600" dirty="0"/>
          </a:p>
          <a:p>
            <a:pPr lvl="0"/>
            <a:r>
              <a:rPr lang="en-GB" altLang="zh-HK" sz="2600" dirty="0"/>
              <a:t>Drug-induced purpura</a:t>
            </a:r>
            <a:endParaRPr lang="zh-TW" altLang="zh-HK" sz="2600" dirty="0"/>
          </a:p>
          <a:p>
            <a:pPr lvl="0"/>
            <a:r>
              <a:rPr lang="en-GB" altLang="zh-HK" sz="2600" dirty="0"/>
              <a:t>Infective endocarditis</a:t>
            </a:r>
            <a:endParaRPr lang="zh-TW" altLang="zh-HK" sz="2600" dirty="0"/>
          </a:p>
          <a:p>
            <a:pPr lvl="0"/>
            <a:r>
              <a:rPr lang="en-GB" altLang="zh-HK" sz="2600" dirty="0"/>
              <a:t>Coagulopathies like haemophilia or von Willebrand disease</a:t>
            </a:r>
            <a:endParaRPr lang="zh-TW" altLang="zh-HK" sz="2600" dirty="0"/>
          </a:p>
          <a:p>
            <a:pPr lvl="0"/>
            <a:r>
              <a:rPr lang="en-GB" altLang="zh-HK" sz="2600" dirty="0"/>
              <a:t>Mechanical purpura</a:t>
            </a:r>
          </a:p>
          <a:p>
            <a:pPr marL="0" lvl="0" indent="0">
              <a:buNone/>
            </a:pPr>
            <a:r>
              <a:rPr lang="en-GB" altLang="zh-TW" sz="2600" dirty="0"/>
              <a:t>(any 4, @ 1 mark)</a:t>
            </a:r>
            <a:endParaRPr lang="zh-TW" altLang="zh-HK" sz="2600" dirty="0"/>
          </a:p>
          <a:p>
            <a:endParaRPr lang="zh-HK" altLang="en-US" dirty="0"/>
          </a:p>
        </p:txBody>
      </p:sp>
    </p:spTree>
    <p:extLst>
      <p:ext uri="{BB962C8B-B14F-4D97-AF65-F5344CB8AC3E}">
        <p14:creationId xmlns:p14="http://schemas.microsoft.com/office/powerpoint/2010/main" val="6644906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B045BE6-B27E-8EFF-0FE2-78AAC7AD6930}"/>
              </a:ext>
            </a:extLst>
          </p:cNvPr>
          <p:cNvSpPr>
            <a:spLocks noGrp="1"/>
          </p:cNvSpPr>
          <p:nvPr>
            <p:ph type="title"/>
          </p:nvPr>
        </p:nvSpPr>
        <p:spPr/>
        <p:txBody>
          <a:bodyPr/>
          <a:lstStyle/>
          <a:p>
            <a:r>
              <a:rPr lang="en-US" altLang="zh-HK" dirty="0"/>
              <a:t>Case 6</a:t>
            </a:r>
            <a:endParaRPr lang="zh-HK" altLang="en-US" dirty="0"/>
          </a:p>
        </p:txBody>
      </p:sp>
      <p:sp>
        <p:nvSpPr>
          <p:cNvPr id="3" name="內容版面配置區 2">
            <a:extLst>
              <a:ext uri="{FF2B5EF4-FFF2-40B4-BE49-F238E27FC236}">
                <a16:creationId xmlns:a16="http://schemas.microsoft.com/office/drawing/2014/main" id="{6BCF74B9-5DDD-20CE-3CB2-AD96BE34E3D2}"/>
              </a:ext>
            </a:extLst>
          </p:cNvPr>
          <p:cNvSpPr>
            <a:spLocks noGrp="1"/>
          </p:cNvSpPr>
          <p:nvPr>
            <p:ph idx="1"/>
          </p:nvPr>
        </p:nvSpPr>
        <p:spPr>
          <a:xfrm>
            <a:off x="1371600" y="1803115"/>
            <a:ext cx="10820400" cy="4268912"/>
          </a:xfrm>
        </p:spPr>
        <p:txBody>
          <a:bodyPr/>
          <a:lstStyle/>
          <a:p>
            <a:pPr marL="0" indent="0">
              <a:buNone/>
            </a:pPr>
            <a:r>
              <a:rPr lang="en-US" altLang="zh-HK" sz="2400" dirty="0"/>
              <a:t>Further history revealed that the child had multiple joint pain in his knees and ankles. His mother reported he had an upper respiratory infection about two weeks ago. He was otherwise healthy, with no significant past medical history. On examination, he had palpable purpura on his legs and buttocks, mild swelling in his knees, abdomen was soft and non-tender. His vital signs were stable, and he had no fever.</a:t>
            </a:r>
          </a:p>
          <a:p>
            <a:endParaRPr lang="en-US" altLang="zh-HK" sz="2400" dirty="0"/>
          </a:p>
          <a:p>
            <a:pPr marL="0" indent="0">
              <a:buNone/>
            </a:pPr>
            <a:r>
              <a:rPr lang="en-US" altLang="zh-HK" sz="2400" dirty="0"/>
              <a:t>b) What is the diagnosis? (1 mark)</a:t>
            </a:r>
          </a:p>
          <a:p>
            <a:pPr marL="0" indent="0">
              <a:buNone/>
            </a:pPr>
            <a:r>
              <a:rPr lang="en-US" altLang="zh-HK" sz="2400" dirty="0"/>
              <a:t>Henoch-</a:t>
            </a:r>
            <a:r>
              <a:rPr lang="en-US" altLang="zh-HK" sz="2400" dirty="0" err="1"/>
              <a:t>Schonlein</a:t>
            </a:r>
            <a:r>
              <a:rPr lang="en-US" altLang="zh-HK" sz="2400" dirty="0"/>
              <a:t> purpura</a:t>
            </a:r>
          </a:p>
          <a:p>
            <a:pPr marL="0" indent="0">
              <a:buNone/>
            </a:pPr>
            <a:endParaRPr lang="zh-HK" altLang="en-US" dirty="0"/>
          </a:p>
        </p:txBody>
      </p:sp>
    </p:spTree>
    <p:extLst>
      <p:ext uri="{BB962C8B-B14F-4D97-AF65-F5344CB8AC3E}">
        <p14:creationId xmlns:p14="http://schemas.microsoft.com/office/powerpoint/2010/main" val="38306531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0C504CA-267D-0270-4106-470B35F7A746}"/>
              </a:ext>
            </a:extLst>
          </p:cNvPr>
          <p:cNvSpPr>
            <a:spLocks noGrp="1"/>
          </p:cNvSpPr>
          <p:nvPr>
            <p:ph type="title"/>
          </p:nvPr>
        </p:nvSpPr>
        <p:spPr/>
        <p:txBody>
          <a:bodyPr/>
          <a:lstStyle/>
          <a:p>
            <a:r>
              <a:rPr lang="en-US" altLang="zh-HK" dirty="0"/>
              <a:t>Case 6</a:t>
            </a:r>
            <a:endParaRPr lang="zh-HK" altLang="en-US" dirty="0"/>
          </a:p>
        </p:txBody>
      </p:sp>
      <p:sp>
        <p:nvSpPr>
          <p:cNvPr id="3" name="內容版面配置區 2">
            <a:extLst>
              <a:ext uri="{FF2B5EF4-FFF2-40B4-BE49-F238E27FC236}">
                <a16:creationId xmlns:a16="http://schemas.microsoft.com/office/drawing/2014/main" id="{BB78897E-2C8C-849B-4F3E-9148564AAFAB}"/>
              </a:ext>
            </a:extLst>
          </p:cNvPr>
          <p:cNvSpPr>
            <a:spLocks noGrp="1"/>
          </p:cNvSpPr>
          <p:nvPr>
            <p:ph idx="1"/>
          </p:nvPr>
        </p:nvSpPr>
        <p:spPr>
          <a:xfrm>
            <a:off x="1522288" y="1741470"/>
            <a:ext cx="10669712" cy="4649056"/>
          </a:xfrm>
        </p:spPr>
        <p:txBody>
          <a:bodyPr/>
          <a:lstStyle/>
          <a:p>
            <a:pPr marL="0" indent="0">
              <a:buNone/>
            </a:pPr>
            <a:r>
              <a:rPr lang="en-US" altLang="zh-HK" sz="2400" dirty="0"/>
              <a:t>c) Give 4 investigations would you order? (4 marks)</a:t>
            </a:r>
          </a:p>
          <a:p>
            <a:r>
              <a:rPr lang="en-US" altLang="zh-HK" sz="2400" dirty="0"/>
              <a:t>CBC with differential counts</a:t>
            </a:r>
          </a:p>
          <a:p>
            <a:r>
              <a:rPr lang="en-US" altLang="zh-HK" sz="2400" dirty="0"/>
              <a:t>Clotting profile</a:t>
            </a:r>
          </a:p>
          <a:p>
            <a:r>
              <a:rPr lang="en-US" altLang="zh-HK" sz="2400" dirty="0"/>
              <a:t>Urine dipstick for RBC and protein</a:t>
            </a:r>
          </a:p>
          <a:p>
            <a:r>
              <a:rPr lang="en-US" altLang="zh-HK" sz="2400" dirty="0"/>
              <a:t>Urine </a:t>
            </a:r>
            <a:r>
              <a:rPr lang="en-US" altLang="zh-HK" sz="2400" dirty="0" err="1"/>
              <a:t>albumin:creatinine</a:t>
            </a:r>
            <a:r>
              <a:rPr lang="en-US" altLang="zh-HK" sz="2400" dirty="0"/>
              <a:t> ratio</a:t>
            </a:r>
          </a:p>
          <a:p>
            <a:r>
              <a:rPr lang="en-US" altLang="zh-HK" sz="2400" dirty="0"/>
              <a:t>Renal function test</a:t>
            </a:r>
          </a:p>
          <a:p>
            <a:r>
              <a:rPr lang="en-US" altLang="zh-HK" sz="2400" dirty="0"/>
              <a:t>ESR and CRP</a:t>
            </a:r>
          </a:p>
          <a:p>
            <a:pPr marL="0" indent="0">
              <a:buNone/>
            </a:pPr>
            <a:r>
              <a:rPr lang="en-US" altLang="zh-HK" sz="2400" dirty="0"/>
              <a:t>(any 4, @ 1 mark)</a:t>
            </a:r>
          </a:p>
          <a:p>
            <a:endParaRPr lang="zh-HK" altLang="en-US" dirty="0"/>
          </a:p>
        </p:txBody>
      </p:sp>
    </p:spTree>
    <p:extLst>
      <p:ext uri="{BB962C8B-B14F-4D97-AF65-F5344CB8AC3E}">
        <p14:creationId xmlns:p14="http://schemas.microsoft.com/office/powerpoint/2010/main" val="25731276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EA8B44B-4B3F-B9C0-F6B0-ED18C2745EBB}"/>
              </a:ext>
            </a:extLst>
          </p:cNvPr>
          <p:cNvSpPr>
            <a:spLocks noGrp="1"/>
          </p:cNvSpPr>
          <p:nvPr>
            <p:ph type="title"/>
          </p:nvPr>
        </p:nvSpPr>
        <p:spPr/>
        <p:txBody>
          <a:bodyPr/>
          <a:lstStyle/>
          <a:p>
            <a:r>
              <a:rPr lang="en-US" altLang="zh-HK" dirty="0"/>
              <a:t>Case 6</a:t>
            </a:r>
            <a:endParaRPr lang="zh-HK" altLang="en-US" dirty="0"/>
          </a:p>
        </p:txBody>
      </p:sp>
      <p:sp>
        <p:nvSpPr>
          <p:cNvPr id="3" name="內容版面配置區 2">
            <a:extLst>
              <a:ext uri="{FF2B5EF4-FFF2-40B4-BE49-F238E27FC236}">
                <a16:creationId xmlns:a16="http://schemas.microsoft.com/office/drawing/2014/main" id="{4D80DA51-66AB-A3BA-1BCD-8823643382B4}"/>
              </a:ext>
            </a:extLst>
          </p:cNvPr>
          <p:cNvSpPr>
            <a:spLocks noGrp="1"/>
          </p:cNvSpPr>
          <p:nvPr>
            <p:ph idx="1"/>
          </p:nvPr>
        </p:nvSpPr>
        <p:spPr>
          <a:xfrm>
            <a:off x="838199" y="1825624"/>
            <a:ext cx="11213387" cy="5032375"/>
          </a:xfrm>
        </p:spPr>
        <p:txBody>
          <a:bodyPr>
            <a:normAutofit/>
          </a:bodyPr>
          <a:lstStyle/>
          <a:p>
            <a:pPr marL="0" indent="0">
              <a:buNone/>
            </a:pPr>
            <a:r>
              <a:rPr lang="en-US" altLang="zh-HK" sz="2400" dirty="0"/>
              <a:t>d) What are the potential complications of this condition? (3 marks)</a:t>
            </a:r>
          </a:p>
          <a:p>
            <a:r>
              <a:rPr lang="en-US" altLang="zh-HK" sz="2400" dirty="0"/>
              <a:t>Renal – </a:t>
            </a:r>
            <a:r>
              <a:rPr lang="en-US" altLang="zh-HK" sz="2400" dirty="0" err="1"/>
              <a:t>haematuria</a:t>
            </a:r>
            <a:r>
              <a:rPr lang="en-US" altLang="zh-HK" sz="2400" dirty="0"/>
              <a:t> (persistent or recurrent in 5%), proteinuria, nephrotic syndrome, isolated hypertension, renal insufficiency and renal failure (&lt;1%) </a:t>
            </a:r>
          </a:p>
          <a:p>
            <a:r>
              <a:rPr lang="en-US" altLang="zh-HK" sz="2400" dirty="0"/>
              <a:t>Gastrointestinal – intussusception, </a:t>
            </a:r>
            <a:r>
              <a:rPr lang="en-US" altLang="zh-HK" sz="2400" dirty="0" err="1"/>
              <a:t>haematemesis</a:t>
            </a:r>
            <a:r>
              <a:rPr lang="en-US" altLang="zh-HK" sz="2400" dirty="0"/>
              <a:t>, spontaneous bowel perforation, and pancreatitis</a:t>
            </a:r>
          </a:p>
          <a:p>
            <a:r>
              <a:rPr lang="en-US" altLang="zh-HK" sz="2400" dirty="0"/>
              <a:t>Subcutaneous oedema – particularly affects the scrotum, hands, feet, and sacrum. Can be very painful and may present as an acute scrotum in boys</a:t>
            </a:r>
          </a:p>
          <a:p>
            <a:r>
              <a:rPr lang="en-US" altLang="zh-HK" sz="2400" dirty="0"/>
              <a:t>Rare CNS complications like seizure</a:t>
            </a:r>
          </a:p>
          <a:p>
            <a:pPr marL="0" indent="0">
              <a:buNone/>
            </a:pPr>
            <a:r>
              <a:rPr lang="en-US" altLang="zh-HK" sz="2400" dirty="0"/>
              <a:t>(any 3, @ 1 mark)</a:t>
            </a:r>
          </a:p>
          <a:p>
            <a:endParaRPr lang="zh-HK" altLang="en-US" dirty="0"/>
          </a:p>
        </p:txBody>
      </p:sp>
    </p:spTree>
    <p:extLst>
      <p:ext uri="{BB962C8B-B14F-4D97-AF65-F5344CB8AC3E}">
        <p14:creationId xmlns:p14="http://schemas.microsoft.com/office/powerpoint/2010/main" val="32024521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D6DAECD-295A-76DA-635E-83072CDC1C51}"/>
              </a:ext>
            </a:extLst>
          </p:cNvPr>
          <p:cNvSpPr>
            <a:spLocks noGrp="1"/>
          </p:cNvSpPr>
          <p:nvPr>
            <p:ph type="title"/>
          </p:nvPr>
        </p:nvSpPr>
        <p:spPr>
          <a:xfrm>
            <a:off x="838200" y="190464"/>
            <a:ext cx="10515600" cy="1325563"/>
          </a:xfrm>
        </p:spPr>
        <p:txBody>
          <a:bodyPr/>
          <a:lstStyle/>
          <a:p>
            <a:r>
              <a:rPr lang="en-US" altLang="zh-HK" dirty="0"/>
              <a:t>Case 6</a:t>
            </a:r>
            <a:endParaRPr lang="zh-HK" altLang="en-US" dirty="0"/>
          </a:p>
        </p:txBody>
      </p:sp>
      <p:sp>
        <p:nvSpPr>
          <p:cNvPr id="3" name="內容版面配置區 2">
            <a:extLst>
              <a:ext uri="{FF2B5EF4-FFF2-40B4-BE49-F238E27FC236}">
                <a16:creationId xmlns:a16="http://schemas.microsoft.com/office/drawing/2014/main" id="{27F9B73B-408B-B2D1-AF16-406B44F2EA96}"/>
              </a:ext>
            </a:extLst>
          </p:cNvPr>
          <p:cNvSpPr>
            <a:spLocks noGrp="1"/>
          </p:cNvSpPr>
          <p:nvPr>
            <p:ph idx="1"/>
          </p:nvPr>
        </p:nvSpPr>
        <p:spPr>
          <a:xfrm>
            <a:off x="838200" y="1088062"/>
            <a:ext cx="11377773" cy="1120882"/>
          </a:xfrm>
        </p:spPr>
        <p:txBody>
          <a:bodyPr>
            <a:normAutofit/>
          </a:bodyPr>
          <a:lstStyle/>
          <a:p>
            <a:pPr marL="0" indent="0">
              <a:buNone/>
            </a:pPr>
            <a:r>
              <a:rPr lang="en-US" altLang="zh-HK" sz="2800" dirty="0"/>
              <a:t>Patient was admitted and developed sudden severe abdominal pain. </a:t>
            </a:r>
          </a:p>
          <a:p>
            <a:pPr marL="0" indent="0">
              <a:buNone/>
            </a:pPr>
            <a:r>
              <a:rPr lang="en-US" altLang="zh-HK" sz="2800" dirty="0"/>
              <a:t>A</a:t>
            </a:r>
            <a:r>
              <a:rPr lang="en-GB" altLang="zh-HK" sz="2800" dirty="0" err="1"/>
              <a:t>bdominal</a:t>
            </a:r>
            <a:r>
              <a:rPr lang="en-GB" altLang="zh-HK" sz="2800" dirty="0"/>
              <a:t> ultrasound</a:t>
            </a:r>
            <a:r>
              <a:rPr lang="en-US" altLang="zh-HK" sz="2800" dirty="0"/>
              <a:t> was performed.</a:t>
            </a:r>
          </a:p>
          <a:p>
            <a:pPr marL="0" indent="0">
              <a:buNone/>
            </a:pPr>
            <a:endParaRPr lang="zh-HK" altLang="en-US" dirty="0"/>
          </a:p>
        </p:txBody>
      </p:sp>
      <p:pic>
        <p:nvPicPr>
          <p:cNvPr id="4" name="Picture 1" descr="A ultrasound of a baby&#10;&#10;AI-generated content may be incorrect.">
            <a:extLst>
              <a:ext uri="{FF2B5EF4-FFF2-40B4-BE49-F238E27FC236}">
                <a16:creationId xmlns:a16="http://schemas.microsoft.com/office/drawing/2014/main" id="{F88B82B9-42EC-69EC-516C-C8F02C28FDB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30245" y="2386732"/>
            <a:ext cx="5731510" cy="4385945"/>
          </a:xfrm>
          <a:prstGeom prst="rect">
            <a:avLst/>
          </a:prstGeom>
          <a:noFill/>
          <a:ln>
            <a:noFill/>
          </a:ln>
        </p:spPr>
      </p:pic>
    </p:spTree>
    <p:extLst>
      <p:ext uri="{BB962C8B-B14F-4D97-AF65-F5344CB8AC3E}">
        <p14:creationId xmlns:p14="http://schemas.microsoft.com/office/powerpoint/2010/main" val="821739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956DBE8-25C3-A78A-C8CF-542AAF7AD243}"/>
              </a:ext>
            </a:extLst>
          </p:cNvPr>
          <p:cNvSpPr>
            <a:spLocks noGrp="1"/>
          </p:cNvSpPr>
          <p:nvPr>
            <p:ph type="title"/>
          </p:nvPr>
        </p:nvSpPr>
        <p:spPr/>
        <p:txBody>
          <a:bodyPr/>
          <a:lstStyle/>
          <a:p>
            <a:r>
              <a:rPr lang="en-US" altLang="zh-HK" dirty="0"/>
              <a:t>Case 6</a:t>
            </a:r>
            <a:endParaRPr lang="zh-HK" altLang="en-US" dirty="0"/>
          </a:p>
        </p:txBody>
      </p:sp>
      <p:sp>
        <p:nvSpPr>
          <p:cNvPr id="3" name="內容版面配置區 2">
            <a:extLst>
              <a:ext uri="{FF2B5EF4-FFF2-40B4-BE49-F238E27FC236}">
                <a16:creationId xmlns:a16="http://schemas.microsoft.com/office/drawing/2014/main" id="{B21DECF6-0915-A9D6-CDA0-88D87EFE8C91}"/>
              </a:ext>
            </a:extLst>
          </p:cNvPr>
          <p:cNvSpPr>
            <a:spLocks noGrp="1"/>
          </p:cNvSpPr>
          <p:nvPr>
            <p:ph idx="1"/>
          </p:nvPr>
        </p:nvSpPr>
        <p:spPr>
          <a:xfrm>
            <a:off x="1371600" y="1674688"/>
            <a:ext cx="10820400" cy="5183312"/>
          </a:xfrm>
        </p:spPr>
        <p:txBody>
          <a:bodyPr/>
          <a:lstStyle/>
          <a:p>
            <a:pPr marL="0" indent="0">
              <a:buNone/>
            </a:pPr>
            <a:r>
              <a:rPr lang="en-US" altLang="zh-HK" sz="2400" dirty="0"/>
              <a:t>e) Describe the</a:t>
            </a:r>
            <a:r>
              <a:rPr lang="zh-TW" altLang="zh-HK" sz="2400" dirty="0"/>
              <a:t> </a:t>
            </a:r>
            <a:r>
              <a:rPr lang="en-GB" altLang="zh-HK" sz="2400" dirty="0"/>
              <a:t>abdominal ultrasound</a:t>
            </a:r>
            <a:r>
              <a:rPr lang="en-US" altLang="zh-HK" sz="2400" dirty="0"/>
              <a:t> imaging and what is the likely cause of patient’s pain (3 marks)</a:t>
            </a:r>
            <a:endParaRPr lang="en-GB" altLang="zh-HK" sz="2400" dirty="0"/>
          </a:p>
          <a:p>
            <a:pPr marL="0" indent="0">
              <a:buNone/>
            </a:pPr>
            <a:r>
              <a:rPr lang="en-GB" altLang="zh-HK" sz="2400" dirty="0"/>
              <a:t>The transverse view of abdominal ultrasound shows target sign or doughnut sign (1 mark), which is characterized by concentric alternating echogenic (mucosa and muscularis) and hypoechoic layers (submucosa) (1 mark)</a:t>
            </a:r>
          </a:p>
          <a:p>
            <a:pPr marL="0" indent="0">
              <a:buNone/>
            </a:pPr>
            <a:r>
              <a:rPr lang="en-GB" altLang="zh-HK" sz="2400" dirty="0"/>
              <a:t>The diagnosis is intestinal intussusception. (1 mark)</a:t>
            </a:r>
          </a:p>
          <a:p>
            <a:pPr marL="0" indent="0">
              <a:buNone/>
            </a:pPr>
            <a:endParaRPr lang="en-GB" altLang="zh-HK" sz="2400" dirty="0"/>
          </a:p>
          <a:p>
            <a:pPr marL="0" indent="0">
              <a:buNone/>
            </a:pPr>
            <a:r>
              <a:rPr lang="en-GB" altLang="zh-HK" sz="2400" dirty="0"/>
              <a:t>f) What is another classic ultrasound finding for the above condition? (1 mark)</a:t>
            </a:r>
            <a:endParaRPr lang="zh-TW" altLang="zh-HK" sz="2400" dirty="0"/>
          </a:p>
          <a:p>
            <a:pPr marL="0" lvl="0" indent="0">
              <a:buNone/>
            </a:pPr>
            <a:r>
              <a:rPr lang="en-GB" altLang="zh-HK" sz="2400" dirty="0"/>
              <a:t>The longitudinal scan will show the "</a:t>
            </a:r>
            <a:r>
              <a:rPr lang="en-GB" altLang="zh-HK" sz="2400" dirty="0" err="1"/>
              <a:t>pseudokidney</a:t>
            </a:r>
            <a:r>
              <a:rPr lang="en-GB" altLang="zh-HK" sz="2400" dirty="0"/>
              <a:t> sign" (1 mark) that represents invagination of the proximal segment of the bowel into the lumen of the distal segment </a:t>
            </a:r>
            <a:endParaRPr lang="zh-TW" altLang="zh-HK" sz="2400" dirty="0"/>
          </a:p>
          <a:p>
            <a:pPr marL="0" indent="0">
              <a:buNone/>
            </a:pPr>
            <a:endParaRPr lang="en-GB" altLang="zh-HK" dirty="0"/>
          </a:p>
          <a:p>
            <a:pPr marL="0" indent="0">
              <a:buNone/>
            </a:pPr>
            <a:endParaRPr lang="zh-HK" altLang="en-US" dirty="0"/>
          </a:p>
        </p:txBody>
      </p:sp>
    </p:spTree>
    <p:extLst>
      <p:ext uri="{BB962C8B-B14F-4D97-AF65-F5344CB8AC3E}">
        <p14:creationId xmlns:p14="http://schemas.microsoft.com/office/powerpoint/2010/main" val="2648853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2183674-EB1C-4F7F-4678-7BF6F22F6144}"/>
              </a:ext>
            </a:extLst>
          </p:cNvPr>
          <p:cNvSpPr>
            <a:spLocks noGrp="1"/>
          </p:cNvSpPr>
          <p:nvPr>
            <p:ph type="title"/>
          </p:nvPr>
        </p:nvSpPr>
        <p:spPr/>
        <p:txBody>
          <a:bodyPr/>
          <a:lstStyle/>
          <a:p>
            <a:r>
              <a:rPr lang="en-US" altLang="zh-HK" dirty="0"/>
              <a:t>Case 1</a:t>
            </a:r>
            <a:endParaRPr lang="zh-HK" altLang="en-US" dirty="0"/>
          </a:p>
        </p:txBody>
      </p:sp>
      <p:sp>
        <p:nvSpPr>
          <p:cNvPr id="3" name="內容版面配置區 2">
            <a:extLst>
              <a:ext uri="{FF2B5EF4-FFF2-40B4-BE49-F238E27FC236}">
                <a16:creationId xmlns:a16="http://schemas.microsoft.com/office/drawing/2014/main" id="{3B4C141F-8002-AE39-6174-F83C0ACC06BF}"/>
              </a:ext>
            </a:extLst>
          </p:cNvPr>
          <p:cNvSpPr>
            <a:spLocks noGrp="1"/>
          </p:cNvSpPr>
          <p:nvPr>
            <p:ph idx="1"/>
          </p:nvPr>
        </p:nvSpPr>
        <p:spPr>
          <a:xfrm>
            <a:off x="1371600" y="2286000"/>
            <a:ext cx="10659438" cy="4572000"/>
          </a:xfrm>
        </p:spPr>
        <p:txBody>
          <a:bodyPr>
            <a:normAutofit/>
          </a:bodyPr>
          <a:lstStyle/>
          <a:p>
            <a:pPr marL="0" indent="0">
              <a:buNone/>
            </a:pPr>
            <a:r>
              <a:rPr lang="en-US" altLang="zh-HK" sz="2400" dirty="0"/>
              <a:t>c) Give two reasons why symptoms can occur late (2 marks)</a:t>
            </a:r>
            <a:endParaRPr lang="zh-TW" altLang="zh-HK" sz="2400" dirty="0"/>
          </a:p>
          <a:p>
            <a:pPr marL="0" lvl="0" indent="0">
              <a:buNone/>
            </a:pPr>
            <a:r>
              <a:rPr lang="en-US" altLang="zh-HK" sz="2400" dirty="0"/>
              <a:t>Delayed gastric emptying due to anticholinergic and opioid effects (1 mark) Diphenoxylate (or its active metabolite, </a:t>
            </a:r>
            <a:r>
              <a:rPr lang="en-US" altLang="zh-HK" sz="2400" dirty="0" err="1"/>
              <a:t>difenoxin</a:t>
            </a:r>
            <a:r>
              <a:rPr lang="en-US" altLang="zh-HK" sz="2400" dirty="0"/>
              <a:t>) is a long-acting opioid (1 mark)</a:t>
            </a:r>
          </a:p>
          <a:p>
            <a:pPr lvl="0">
              <a:buFontTx/>
              <a:buChar char="-"/>
            </a:pPr>
            <a:endParaRPr lang="zh-TW" altLang="zh-HK" sz="2400" dirty="0"/>
          </a:p>
          <a:p>
            <a:pPr marL="0" indent="0">
              <a:buNone/>
            </a:pPr>
            <a:r>
              <a:rPr lang="en-US" altLang="zh-HK" sz="2400" dirty="0"/>
              <a:t>d) What is the cause of death in severe pediatric Lomotil poisoning and what is the antidote? (2 marks)</a:t>
            </a:r>
            <a:endParaRPr lang="zh-TW" altLang="zh-HK" sz="2400" dirty="0"/>
          </a:p>
          <a:p>
            <a:pPr marL="0" lvl="0" indent="0">
              <a:buNone/>
            </a:pPr>
            <a:r>
              <a:rPr lang="en-US" altLang="zh-HK" sz="2400" dirty="0"/>
              <a:t>Cause of death: respiratory depression (not likely anti-cholinergic effects as opioid is in the one pill kill list in </a:t>
            </a:r>
            <a:r>
              <a:rPr lang="en-US" altLang="zh-HK" sz="2400" dirty="0" err="1"/>
              <a:t>paediatric</a:t>
            </a:r>
            <a:r>
              <a:rPr lang="en-US" altLang="zh-HK" sz="2400" dirty="0"/>
              <a:t> patient) (1 mark)</a:t>
            </a:r>
          </a:p>
          <a:p>
            <a:pPr marL="0" lvl="0" indent="0">
              <a:buNone/>
            </a:pPr>
            <a:r>
              <a:rPr lang="en-US" altLang="zh-HK" sz="2400" dirty="0"/>
              <a:t>Antidote: naloxone (1 mark)</a:t>
            </a:r>
            <a:endParaRPr lang="zh-TW" altLang="zh-HK" sz="2400" dirty="0"/>
          </a:p>
        </p:txBody>
      </p:sp>
    </p:spTree>
    <p:extLst>
      <p:ext uri="{BB962C8B-B14F-4D97-AF65-F5344CB8AC3E}">
        <p14:creationId xmlns:p14="http://schemas.microsoft.com/office/powerpoint/2010/main" val="1940751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B541F44-E33F-B597-D8E9-DF525375DCB6}"/>
              </a:ext>
            </a:extLst>
          </p:cNvPr>
          <p:cNvSpPr>
            <a:spLocks noGrp="1"/>
          </p:cNvSpPr>
          <p:nvPr>
            <p:ph type="title"/>
          </p:nvPr>
        </p:nvSpPr>
        <p:spPr>
          <a:xfrm>
            <a:off x="838200" y="119918"/>
            <a:ext cx="10515600" cy="1325563"/>
          </a:xfrm>
        </p:spPr>
        <p:txBody>
          <a:bodyPr/>
          <a:lstStyle/>
          <a:p>
            <a:r>
              <a:rPr lang="en-US" altLang="zh-HK" dirty="0"/>
              <a:t>Case 2</a:t>
            </a:r>
            <a:endParaRPr lang="zh-HK" altLang="en-US" dirty="0"/>
          </a:p>
        </p:txBody>
      </p:sp>
      <p:sp>
        <p:nvSpPr>
          <p:cNvPr id="3" name="內容版面配置區 2">
            <a:extLst>
              <a:ext uri="{FF2B5EF4-FFF2-40B4-BE49-F238E27FC236}">
                <a16:creationId xmlns:a16="http://schemas.microsoft.com/office/drawing/2014/main" id="{D5C77E41-F90A-58B6-CA7F-78AC522E9B55}"/>
              </a:ext>
            </a:extLst>
          </p:cNvPr>
          <p:cNvSpPr>
            <a:spLocks noGrp="1"/>
          </p:cNvSpPr>
          <p:nvPr>
            <p:ph idx="1"/>
          </p:nvPr>
        </p:nvSpPr>
        <p:spPr>
          <a:xfrm>
            <a:off x="838200" y="1055063"/>
            <a:ext cx="10515600" cy="1603375"/>
          </a:xfrm>
        </p:spPr>
        <p:txBody>
          <a:bodyPr>
            <a:normAutofit/>
          </a:bodyPr>
          <a:lstStyle/>
          <a:p>
            <a:pPr marL="0" indent="0">
              <a:buNone/>
            </a:pPr>
            <a:r>
              <a:rPr lang="en-US" altLang="zh-HK" sz="2400" dirty="0"/>
              <a:t>A 52-year-old gentleman with a history of chronic alcoholism and hypertension presented after a fall with bilateral lower-limb weakness for one week. He did not complain of chest pain. An ECG was performed.</a:t>
            </a:r>
            <a:endParaRPr lang="zh-TW" altLang="zh-HK" sz="2400" dirty="0"/>
          </a:p>
        </p:txBody>
      </p:sp>
      <p:pic>
        <p:nvPicPr>
          <p:cNvPr id="4" name="Picture 2">
            <a:extLst>
              <a:ext uri="{FF2B5EF4-FFF2-40B4-BE49-F238E27FC236}">
                <a16:creationId xmlns:a16="http://schemas.microsoft.com/office/drawing/2014/main" id="{FB032641-C64B-9E86-310A-C9721502F9D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33101" y="2308705"/>
            <a:ext cx="7138378" cy="4244441"/>
          </a:xfrm>
          <a:prstGeom prst="rect">
            <a:avLst/>
          </a:prstGeom>
          <a:noFill/>
        </p:spPr>
      </p:pic>
    </p:spTree>
    <p:extLst>
      <p:ext uri="{BB962C8B-B14F-4D97-AF65-F5344CB8AC3E}">
        <p14:creationId xmlns:p14="http://schemas.microsoft.com/office/powerpoint/2010/main" val="2519199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B6A3E13-AFD7-AB26-096C-03890C00D706}"/>
              </a:ext>
            </a:extLst>
          </p:cNvPr>
          <p:cNvSpPr>
            <a:spLocks noGrp="1"/>
          </p:cNvSpPr>
          <p:nvPr>
            <p:ph type="title"/>
          </p:nvPr>
        </p:nvSpPr>
        <p:spPr>
          <a:xfrm>
            <a:off x="1295400" y="285108"/>
            <a:ext cx="9601200" cy="1485900"/>
          </a:xfrm>
        </p:spPr>
        <p:txBody>
          <a:bodyPr/>
          <a:lstStyle/>
          <a:p>
            <a:r>
              <a:rPr lang="en-US" altLang="zh-HK" dirty="0"/>
              <a:t>Case 2</a:t>
            </a:r>
            <a:endParaRPr lang="zh-HK" altLang="en-US" dirty="0"/>
          </a:p>
        </p:txBody>
      </p:sp>
      <p:sp>
        <p:nvSpPr>
          <p:cNvPr id="3" name="內容版面配置區 2">
            <a:extLst>
              <a:ext uri="{FF2B5EF4-FFF2-40B4-BE49-F238E27FC236}">
                <a16:creationId xmlns:a16="http://schemas.microsoft.com/office/drawing/2014/main" id="{89DAC6D2-7429-3FCF-5D60-036C34BE2AFF}"/>
              </a:ext>
            </a:extLst>
          </p:cNvPr>
          <p:cNvSpPr>
            <a:spLocks noGrp="1"/>
          </p:cNvSpPr>
          <p:nvPr>
            <p:ph idx="1"/>
          </p:nvPr>
        </p:nvSpPr>
        <p:spPr>
          <a:xfrm>
            <a:off x="1219200" y="1428750"/>
            <a:ext cx="10820400" cy="4572000"/>
          </a:xfrm>
        </p:spPr>
        <p:txBody>
          <a:bodyPr>
            <a:noAutofit/>
          </a:bodyPr>
          <a:lstStyle/>
          <a:p>
            <a:pPr marL="0" indent="0">
              <a:buNone/>
            </a:pPr>
            <a:r>
              <a:rPr lang="en-US" altLang="zh-HK" sz="2400" dirty="0"/>
              <a:t>a) Give four ECG findings? (2 marks)</a:t>
            </a:r>
            <a:endParaRPr lang="zh-TW" altLang="zh-HK" sz="2400" dirty="0"/>
          </a:p>
          <a:p>
            <a:pPr lvl="0"/>
            <a:r>
              <a:rPr lang="en-US" altLang="zh-HK" sz="2400" dirty="0"/>
              <a:t>Sinus rhythm</a:t>
            </a:r>
            <a:endParaRPr lang="zh-TW" altLang="zh-HK" sz="2400" dirty="0"/>
          </a:p>
          <a:p>
            <a:pPr lvl="0"/>
            <a:r>
              <a:rPr lang="en-US" altLang="zh-HK" sz="2400" dirty="0"/>
              <a:t>T-wave flattening</a:t>
            </a:r>
            <a:endParaRPr lang="zh-TW" altLang="zh-HK" sz="2400" dirty="0"/>
          </a:p>
          <a:p>
            <a:pPr lvl="0"/>
            <a:r>
              <a:rPr lang="en-US" altLang="zh-HK" sz="2400" dirty="0"/>
              <a:t>ST-segment depression</a:t>
            </a:r>
            <a:endParaRPr lang="zh-TW" altLang="zh-HK" sz="2400" dirty="0"/>
          </a:p>
          <a:p>
            <a:pPr lvl="0"/>
            <a:r>
              <a:rPr lang="en-US" altLang="zh-HK" sz="2400" dirty="0"/>
              <a:t>U waves</a:t>
            </a:r>
          </a:p>
          <a:p>
            <a:pPr marL="0" lvl="0" indent="0">
              <a:buNone/>
            </a:pPr>
            <a:r>
              <a:rPr lang="en-US" altLang="zh-HK" sz="2400" dirty="0"/>
              <a:t>(@ 0.5 marks) </a:t>
            </a:r>
          </a:p>
          <a:p>
            <a:pPr lvl="0"/>
            <a:endParaRPr lang="zh-TW" altLang="zh-HK" sz="2400" dirty="0"/>
          </a:p>
          <a:p>
            <a:pPr marL="0" indent="0">
              <a:buNone/>
            </a:pPr>
            <a:r>
              <a:rPr lang="en-US" altLang="zh-HK" sz="2400" dirty="0"/>
              <a:t>b) What is the most likely diagnosis and how do you confirm it? (2 marks)</a:t>
            </a:r>
            <a:endParaRPr lang="zh-TW" altLang="zh-HK" sz="2400" dirty="0"/>
          </a:p>
          <a:p>
            <a:pPr lvl="0"/>
            <a:r>
              <a:rPr lang="en-US" altLang="zh-HK" sz="2400" dirty="0"/>
              <a:t>Most likely diagnosis: hypokalemia (1 mark)</a:t>
            </a:r>
            <a:endParaRPr lang="zh-TW" altLang="zh-HK" sz="2400" dirty="0"/>
          </a:p>
          <a:p>
            <a:pPr lvl="0"/>
            <a:r>
              <a:rPr lang="en-US" altLang="zh-HK" sz="2400" dirty="0"/>
              <a:t>Confirmation: serum potassium level e.g. point-of-care blood gas analysis by GEM 4000 (1 mark)</a:t>
            </a:r>
            <a:endParaRPr lang="zh-TW" altLang="zh-HK" sz="2400" dirty="0"/>
          </a:p>
        </p:txBody>
      </p:sp>
    </p:spTree>
    <p:extLst>
      <p:ext uri="{BB962C8B-B14F-4D97-AF65-F5344CB8AC3E}">
        <p14:creationId xmlns:p14="http://schemas.microsoft.com/office/powerpoint/2010/main" val="1008877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F82352-8920-1029-D2AA-6AD0D0C0BE4E}"/>
              </a:ext>
            </a:extLst>
          </p:cNvPr>
          <p:cNvSpPr>
            <a:spLocks noGrp="1"/>
          </p:cNvSpPr>
          <p:nvPr>
            <p:ph type="title"/>
          </p:nvPr>
        </p:nvSpPr>
        <p:spPr/>
        <p:txBody>
          <a:bodyPr/>
          <a:lstStyle/>
          <a:p>
            <a:r>
              <a:rPr lang="en-US" altLang="zh-HK" dirty="0"/>
              <a:t>Case 2</a:t>
            </a:r>
            <a:endParaRPr lang="zh-HK" altLang="en-US" dirty="0"/>
          </a:p>
        </p:txBody>
      </p:sp>
      <p:sp>
        <p:nvSpPr>
          <p:cNvPr id="3" name="內容版面配置區 2">
            <a:extLst>
              <a:ext uri="{FF2B5EF4-FFF2-40B4-BE49-F238E27FC236}">
                <a16:creationId xmlns:a16="http://schemas.microsoft.com/office/drawing/2014/main" id="{B3CD25EC-3852-DEAE-65B0-1FFDFE954F33}"/>
              </a:ext>
            </a:extLst>
          </p:cNvPr>
          <p:cNvSpPr>
            <a:spLocks noGrp="1"/>
          </p:cNvSpPr>
          <p:nvPr>
            <p:ph idx="1"/>
          </p:nvPr>
        </p:nvSpPr>
        <p:spPr>
          <a:xfrm>
            <a:off x="1371600" y="1875033"/>
            <a:ext cx="10820400" cy="4572000"/>
          </a:xfrm>
        </p:spPr>
        <p:txBody>
          <a:bodyPr/>
          <a:lstStyle/>
          <a:p>
            <a:pPr marL="0" indent="0">
              <a:buNone/>
            </a:pPr>
            <a:r>
              <a:rPr lang="en-US" altLang="zh-HK" sz="2400" dirty="0"/>
              <a:t>c) Name four medications that can cause hypokalemia (2 marks)</a:t>
            </a:r>
            <a:endParaRPr lang="zh-TW" altLang="zh-HK" sz="2400" dirty="0"/>
          </a:p>
          <a:p>
            <a:pPr lvl="0"/>
            <a:r>
              <a:rPr lang="en-US" altLang="zh-HK" sz="2400" dirty="0"/>
              <a:t>Diuretics</a:t>
            </a:r>
            <a:endParaRPr lang="zh-TW" altLang="zh-HK" sz="2400" dirty="0"/>
          </a:p>
          <a:p>
            <a:pPr lvl="0"/>
            <a:r>
              <a:rPr lang="en-US" altLang="zh-HK" sz="2400" dirty="0"/>
              <a:t>Laxatives</a:t>
            </a:r>
            <a:endParaRPr lang="zh-TW" altLang="zh-HK" sz="2400" dirty="0"/>
          </a:p>
          <a:p>
            <a:pPr lvl="0"/>
            <a:r>
              <a:rPr lang="en-US" altLang="zh-HK" sz="2400" dirty="0"/>
              <a:t>Insulin</a:t>
            </a:r>
            <a:endParaRPr lang="zh-TW" altLang="zh-HK" sz="2400" dirty="0"/>
          </a:p>
          <a:p>
            <a:pPr lvl="0"/>
            <a:r>
              <a:rPr lang="en-US" altLang="zh-HK" sz="2400" dirty="0"/>
              <a:t>Antibiotics (amphotericin B, chloroquine)</a:t>
            </a:r>
            <a:endParaRPr lang="zh-TW" altLang="zh-HK" sz="2400" dirty="0"/>
          </a:p>
          <a:p>
            <a:pPr lvl="0"/>
            <a:r>
              <a:rPr lang="en-US" altLang="zh-HK" sz="2400" dirty="0"/>
              <a:t>COPD medications (e.g., Ventolin, theophylline)</a:t>
            </a:r>
            <a:endParaRPr lang="zh-TW" altLang="zh-HK" sz="2400" dirty="0"/>
          </a:p>
          <a:p>
            <a:pPr lvl="0"/>
            <a:r>
              <a:rPr lang="en-US" altLang="zh-HK" sz="2400" dirty="0"/>
              <a:t>Etomidate</a:t>
            </a:r>
          </a:p>
          <a:p>
            <a:pPr marL="0" lvl="0" indent="0">
              <a:buNone/>
            </a:pPr>
            <a:r>
              <a:rPr lang="en-US" altLang="zh-TW" sz="2400" dirty="0"/>
              <a:t>(any four, @ 0.5 marks)</a:t>
            </a:r>
            <a:endParaRPr lang="zh-TW" altLang="zh-HK" sz="2400" dirty="0"/>
          </a:p>
          <a:p>
            <a:endParaRPr lang="zh-HK" altLang="en-US" dirty="0"/>
          </a:p>
        </p:txBody>
      </p:sp>
    </p:spTree>
    <p:extLst>
      <p:ext uri="{BB962C8B-B14F-4D97-AF65-F5344CB8AC3E}">
        <p14:creationId xmlns:p14="http://schemas.microsoft.com/office/powerpoint/2010/main" val="1272377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529A97A-502F-2799-9133-45EF2D2039C6}"/>
              </a:ext>
            </a:extLst>
          </p:cNvPr>
          <p:cNvSpPr>
            <a:spLocks noGrp="1"/>
          </p:cNvSpPr>
          <p:nvPr>
            <p:ph type="title"/>
          </p:nvPr>
        </p:nvSpPr>
        <p:spPr>
          <a:xfrm>
            <a:off x="838200" y="0"/>
            <a:ext cx="10515600" cy="1325563"/>
          </a:xfrm>
        </p:spPr>
        <p:txBody>
          <a:bodyPr/>
          <a:lstStyle/>
          <a:p>
            <a:r>
              <a:rPr lang="en-US" altLang="zh-HK" dirty="0"/>
              <a:t>Case 3</a:t>
            </a:r>
            <a:endParaRPr lang="zh-HK" altLang="en-US" dirty="0"/>
          </a:p>
        </p:txBody>
      </p:sp>
      <p:sp>
        <p:nvSpPr>
          <p:cNvPr id="3" name="內容版面配置區 2">
            <a:extLst>
              <a:ext uri="{FF2B5EF4-FFF2-40B4-BE49-F238E27FC236}">
                <a16:creationId xmlns:a16="http://schemas.microsoft.com/office/drawing/2014/main" id="{56B44042-3608-B325-D18E-1B3CBBB3C13B}"/>
              </a:ext>
            </a:extLst>
          </p:cNvPr>
          <p:cNvSpPr>
            <a:spLocks noGrp="1"/>
          </p:cNvSpPr>
          <p:nvPr>
            <p:ph idx="1"/>
          </p:nvPr>
        </p:nvSpPr>
        <p:spPr>
          <a:xfrm>
            <a:off x="838200" y="909549"/>
            <a:ext cx="10515600" cy="1225800"/>
          </a:xfrm>
        </p:spPr>
        <p:txBody>
          <a:bodyPr>
            <a:normAutofit/>
          </a:bodyPr>
          <a:lstStyle/>
          <a:p>
            <a:pPr marL="0" indent="0">
              <a:buNone/>
            </a:pPr>
            <a:r>
              <a:rPr lang="en-US" altLang="zh-HK" sz="2400"/>
              <a:t>A </a:t>
            </a:r>
            <a:r>
              <a:rPr lang="en-US" altLang="zh-HK" sz="2400" dirty="0"/>
              <a:t>25-year-old lady enjoyed good past health. She received root canal therapy over left maxillary molar from dentist 2 days ago. She complained of left sided headache and left nasal discharge since yesterday. A CT is performed.</a:t>
            </a:r>
          </a:p>
          <a:p>
            <a:endParaRPr lang="zh-HK" altLang="en-US" dirty="0"/>
          </a:p>
        </p:txBody>
      </p:sp>
      <p:pic>
        <p:nvPicPr>
          <p:cNvPr id="4" name="Content Placeholder 4" descr="A close-up of a scan of a human body&#10;&#10;AI-generated content may be incorrect.">
            <a:extLst>
              <a:ext uri="{FF2B5EF4-FFF2-40B4-BE49-F238E27FC236}">
                <a16:creationId xmlns:a16="http://schemas.microsoft.com/office/drawing/2014/main" id="{8F6BF4E3-AC2C-C9F6-2A84-658EAE2D6B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0331" y="2438525"/>
            <a:ext cx="4351338" cy="4351338"/>
          </a:xfrm>
          <a:prstGeom prst="rect">
            <a:avLst/>
          </a:prstGeom>
        </p:spPr>
      </p:pic>
    </p:spTree>
    <p:extLst>
      <p:ext uri="{BB962C8B-B14F-4D97-AF65-F5344CB8AC3E}">
        <p14:creationId xmlns:p14="http://schemas.microsoft.com/office/powerpoint/2010/main" val="2968477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E9AD0E8-252B-3DD3-47F4-96FB55C89B8B}"/>
              </a:ext>
            </a:extLst>
          </p:cNvPr>
          <p:cNvSpPr>
            <a:spLocks noGrp="1"/>
          </p:cNvSpPr>
          <p:nvPr>
            <p:ph type="title"/>
          </p:nvPr>
        </p:nvSpPr>
        <p:spPr/>
        <p:txBody>
          <a:bodyPr/>
          <a:lstStyle/>
          <a:p>
            <a:r>
              <a:rPr lang="en-US" altLang="zh-HK" dirty="0"/>
              <a:t>Case 3</a:t>
            </a:r>
            <a:endParaRPr lang="zh-HK" altLang="en-US" dirty="0"/>
          </a:p>
        </p:txBody>
      </p:sp>
      <p:sp>
        <p:nvSpPr>
          <p:cNvPr id="3" name="內容版面配置區 2">
            <a:extLst>
              <a:ext uri="{FF2B5EF4-FFF2-40B4-BE49-F238E27FC236}">
                <a16:creationId xmlns:a16="http://schemas.microsoft.com/office/drawing/2014/main" id="{CE37B396-A005-5169-05D7-400411C00648}"/>
              </a:ext>
            </a:extLst>
          </p:cNvPr>
          <p:cNvSpPr>
            <a:spLocks noGrp="1"/>
          </p:cNvSpPr>
          <p:nvPr>
            <p:ph idx="1"/>
          </p:nvPr>
        </p:nvSpPr>
        <p:spPr>
          <a:xfrm>
            <a:off x="1371600" y="2286000"/>
            <a:ext cx="10820400" cy="4572000"/>
          </a:xfrm>
        </p:spPr>
        <p:txBody>
          <a:bodyPr/>
          <a:lstStyle/>
          <a:p>
            <a:pPr marL="0" indent="0">
              <a:buNone/>
            </a:pPr>
            <a:r>
              <a:rPr lang="en-US" altLang="zh-HK" sz="2400" dirty="0"/>
              <a:t>a) List the finding in the selected CT image (1 mark)</a:t>
            </a:r>
          </a:p>
          <a:p>
            <a:pPr marL="0" indent="0">
              <a:buNone/>
            </a:pPr>
            <a:r>
              <a:rPr lang="en-US" altLang="zh-HK" sz="2400" dirty="0">
                <a:solidFill>
                  <a:srgbClr val="000000"/>
                </a:solidFill>
                <a:latin typeface="Calibri" panose="020F0502020204030204" pitchFamily="34" charset="0"/>
              </a:rPr>
              <a:t>Air-fluid level in left maxillary sinus</a:t>
            </a:r>
            <a:br>
              <a:rPr lang="en-US" altLang="zh-HK" sz="2400" dirty="0">
                <a:solidFill>
                  <a:srgbClr val="000000"/>
                </a:solidFill>
                <a:latin typeface="Calibri" panose="020F0502020204030204" pitchFamily="34" charset="0"/>
              </a:rPr>
            </a:br>
            <a:r>
              <a:rPr lang="en-US" altLang="zh-HK" sz="2400" dirty="0">
                <a:solidFill>
                  <a:srgbClr val="000000"/>
                </a:solidFill>
                <a:latin typeface="Calibri" panose="020F0502020204030204" pitchFamily="34" charset="0"/>
              </a:rPr>
              <a:t>High attenuation focus inside left maxillary sinus</a:t>
            </a:r>
          </a:p>
          <a:p>
            <a:pPr marL="0" indent="0">
              <a:buNone/>
            </a:pPr>
            <a:r>
              <a:rPr lang="en-US" altLang="zh-HK" sz="2400" dirty="0">
                <a:solidFill>
                  <a:srgbClr val="000000"/>
                </a:solidFill>
                <a:latin typeface="Calibri" panose="020F0502020204030204" pitchFamily="34" charset="0"/>
              </a:rPr>
              <a:t>(any 1, @ 1 mark)</a:t>
            </a:r>
          </a:p>
          <a:p>
            <a:pPr marL="0" indent="0">
              <a:buNone/>
            </a:pPr>
            <a:endParaRPr lang="en-US" altLang="zh-HK" sz="2400" dirty="0">
              <a:solidFill>
                <a:srgbClr val="000000"/>
              </a:solidFill>
              <a:latin typeface="Calibri" panose="020F0502020204030204" pitchFamily="34" charset="0"/>
            </a:endParaRPr>
          </a:p>
          <a:p>
            <a:pPr marL="0" indent="0">
              <a:buNone/>
            </a:pPr>
            <a:r>
              <a:rPr lang="en-US" altLang="zh-HK" sz="2400" dirty="0">
                <a:solidFill>
                  <a:srgbClr val="000000"/>
                </a:solidFill>
                <a:latin typeface="Calibri" panose="020F0502020204030204" pitchFamily="34" charset="0"/>
              </a:rPr>
              <a:t>b) What is the diagnosis and the cause of the condition? (2 marks)</a:t>
            </a:r>
          </a:p>
          <a:p>
            <a:pPr marL="0" indent="0">
              <a:buNone/>
            </a:pPr>
            <a:r>
              <a:rPr lang="en-US" altLang="zh-HK" sz="2400" dirty="0"/>
              <a:t>Acute odontogenic maxillary sinusitis (1 mark), secondary to iatrogenic perforation with protrusion of root canal sealant to left maxillary sinus (1 mark)</a:t>
            </a:r>
          </a:p>
          <a:p>
            <a:pPr marL="0" indent="0">
              <a:buNone/>
            </a:pPr>
            <a:endParaRPr lang="en-US" altLang="zh-HK" dirty="0"/>
          </a:p>
          <a:p>
            <a:pPr marL="0" indent="0">
              <a:buNone/>
            </a:pPr>
            <a:endParaRPr lang="zh-HK" altLang="en-US" dirty="0"/>
          </a:p>
        </p:txBody>
      </p:sp>
    </p:spTree>
    <p:extLst>
      <p:ext uri="{BB962C8B-B14F-4D97-AF65-F5344CB8AC3E}">
        <p14:creationId xmlns:p14="http://schemas.microsoft.com/office/powerpoint/2010/main" val="1549610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41CF06-8BFE-0192-7806-24C294452D60}"/>
              </a:ext>
            </a:extLst>
          </p:cNvPr>
          <p:cNvSpPr>
            <a:spLocks noGrp="1"/>
          </p:cNvSpPr>
          <p:nvPr>
            <p:ph type="title"/>
          </p:nvPr>
        </p:nvSpPr>
        <p:spPr/>
        <p:txBody>
          <a:bodyPr/>
          <a:lstStyle/>
          <a:p>
            <a:r>
              <a:rPr lang="en-US" altLang="zh-HK" dirty="0"/>
              <a:t>Case 3</a:t>
            </a:r>
            <a:endParaRPr lang="zh-HK" altLang="en-US" dirty="0"/>
          </a:p>
        </p:txBody>
      </p:sp>
      <p:sp>
        <p:nvSpPr>
          <p:cNvPr id="3" name="內容版面配置區 2">
            <a:extLst>
              <a:ext uri="{FF2B5EF4-FFF2-40B4-BE49-F238E27FC236}">
                <a16:creationId xmlns:a16="http://schemas.microsoft.com/office/drawing/2014/main" id="{438B7594-41A6-EB85-A4AB-C526E8587CD6}"/>
              </a:ext>
            </a:extLst>
          </p:cNvPr>
          <p:cNvSpPr>
            <a:spLocks noGrp="1"/>
          </p:cNvSpPr>
          <p:nvPr>
            <p:ph idx="1"/>
          </p:nvPr>
        </p:nvSpPr>
        <p:spPr>
          <a:xfrm>
            <a:off x="1371600" y="1988048"/>
            <a:ext cx="10820400" cy="4700427"/>
          </a:xfrm>
        </p:spPr>
        <p:txBody>
          <a:bodyPr>
            <a:normAutofit lnSpcReduction="10000"/>
          </a:bodyPr>
          <a:lstStyle/>
          <a:p>
            <a:pPr marL="0" indent="0">
              <a:buNone/>
            </a:pPr>
            <a:r>
              <a:rPr lang="en-US" altLang="zh-HK" sz="2400" dirty="0"/>
              <a:t>c) </a:t>
            </a:r>
            <a:r>
              <a:rPr lang="en-US" altLang="zh-HK" sz="2400" b="0" i="0" dirty="0">
                <a:solidFill>
                  <a:srgbClr val="000000"/>
                </a:solidFill>
                <a:effectLst/>
                <a:latin typeface="Calibri" panose="020F0502020204030204" pitchFamily="34" charset="0"/>
              </a:rPr>
              <a:t>List 2 likely pathogens for this patient (2 marks)</a:t>
            </a:r>
            <a:r>
              <a:rPr lang="en-US" altLang="zh-HK" sz="2400" dirty="0"/>
              <a:t> </a:t>
            </a:r>
          </a:p>
          <a:p>
            <a:pPr marL="0" indent="0">
              <a:buNone/>
            </a:pPr>
            <a:r>
              <a:rPr lang="en-US" altLang="zh-HK" sz="2400" b="1" dirty="0"/>
              <a:t>Oral anaerobes </a:t>
            </a:r>
          </a:p>
          <a:p>
            <a:pPr marL="0" indent="0">
              <a:buNone/>
            </a:pPr>
            <a:r>
              <a:rPr lang="en-US" altLang="zh-HK" sz="2400" dirty="0" err="1"/>
              <a:t>Peptostreptococcus</a:t>
            </a:r>
            <a:endParaRPr lang="en-US" altLang="zh-HK" sz="2400" dirty="0"/>
          </a:p>
          <a:p>
            <a:pPr marL="0" indent="0">
              <a:buNone/>
            </a:pPr>
            <a:r>
              <a:rPr lang="en-US" altLang="zh-HK" sz="2400" dirty="0" err="1"/>
              <a:t>Prevotella</a:t>
            </a:r>
            <a:r>
              <a:rPr lang="en-US" altLang="zh-HK" sz="2400" dirty="0"/>
              <a:t> intermedia</a:t>
            </a:r>
          </a:p>
          <a:p>
            <a:pPr marL="0" indent="0">
              <a:buNone/>
            </a:pPr>
            <a:r>
              <a:rPr lang="en-US" altLang="zh-HK" sz="2400" dirty="0"/>
              <a:t>Fusobacterium </a:t>
            </a:r>
            <a:r>
              <a:rPr lang="en-US" altLang="zh-HK" sz="2400" dirty="0" err="1"/>
              <a:t>nucleatum</a:t>
            </a:r>
            <a:endParaRPr lang="en-US" altLang="zh-HK" sz="2400" dirty="0"/>
          </a:p>
          <a:p>
            <a:pPr marL="0" indent="0">
              <a:buNone/>
            </a:pPr>
            <a:r>
              <a:rPr lang="en-US" altLang="zh-HK" sz="2400" b="1" dirty="0"/>
              <a:t>Streptococci of the </a:t>
            </a:r>
            <a:r>
              <a:rPr lang="en-US" altLang="zh-HK" sz="2400" b="1" dirty="0" err="1"/>
              <a:t>anginosus</a:t>
            </a:r>
            <a:r>
              <a:rPr lang="en-US" altLang="zh-HK" sz="2400" b="1" dirty="0"/>
              <a:t> group</a:t>
            </a:r>
          </a:p>
          <a:p>
            <a:pPr marL="0" indent="0">
              <a:buNone/>
            </a:pPr>
            <a:r>
              <a:rPr lang="en-US" altLang="zh-HK" sz="2400" dirty="0"/>
              <a:t>Streptococcus </a:t>
            </a:r>
            <a:r>
              <a:rPr lang="en-US" altLang="zh-HK" sz="2400" dirty="0" err="1"/>
              <a:t>constellatus</a:t>
            </a:r>
            <a:endParaRPr lang="en-US" altLang="zh-HK" sz="2400" dirty="0"/>
          </a:p>
          <a:p>
            <a:pPr marL="0" indent="0">
              <a:buNone/>
            </a:pPr>
            <a:r>
              <a:rPr lang="en-US" altLang="zh-HK" sz="2400" dirty="0"/>
              <a:t>Streptococcus intermedius</a:t>
            </a:r>
          </a:p>
          <a:p>
            <a:pPr marL="0" indent="0">
              <a:buNone/>
            </a:pPr>
            <a:r>
              <a:rPr lang="en-US" altLang="zh-HK" sz="2400" dirty="0"/>
              <a:t>Streptococcus </a:t>
            </a:r>
            <a:r>
              <a:rPr lang="en-US" altLang="zh-HK" sz="2400" dirty="0" err="1"/>
              <a:t>anginosus</a:t>
            </a:r>
            <a:endParaRPr lang="en-US" altLang="zh-HK" sz="2400" dirty="0"/>
          </a:p>
          <a:p>
            <a:pPr marL="0" indent="0">
              <a:buNone/>
            </a:pPr>
            <a:r>
              <a:rPr lang="en-US" altLang="zh-HK" sz="2400" dirty="0"/>
              <a:t>(any 2, @ 1 mark)</a:t>
            </a:r>
          </a:p>
          <a:p>
            <a:pPr marL="0" indent="0">
              <a:buNone/>
            </a:pPr>
            <a:endParaRPr lang="zh-HK" altLang="en-US" dirty="0"/>
          </a:p>
        </p:txBody>
      </p:sp>
    </p:spTree>
    <p:extLst>
      <p:ext uri="{BB962C8B-B14F-4D97-AF65-F5344CB8AC3E}">
        <p14:creationId xmlns:p14="http://schemas.microsoft.com/office/powerpoint/2010/main" val="4020717506"/>
      </p:ext>
    </p:extLst>
  </p:cSld>
  <p:clrMapOvr>
    <a:masterClrMapping/>
  </p:clrMapOvr>
</p:sld>
</file>

<file path=ppt/theme/theme1.xml><?xml version="1.0" encoding="utf-8"?>
<a:theme xmlns:a="http://schemas.openxmlformats.org/drawingml/2006/main" name="裁剪">
  <a:themeElements>
    <a:clrScheme name="裁剪">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裁剪">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裁剪">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裁剪</Template>
  <TotalTime>1507</TotalTime>
  <Words>1478</Words>
  <Application>Microsoft Office PowerPoint</Application>
  <PresentationFormat>寬螢幕</PresentationFormat>
  <Paragraphs>192</Paragraphs>
  <Slides>27</Slides>
  <Notes>0</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27</vt:i4>
      </vt:variant>
    </vt:vector>
  </HeadingPairs>
  <TitlesOfParts>
    <vt:vector size="31" baseType="lpstr">
      <vt:lpstr>Calibri</vt:lpstr>
      <vt:lpstr>Franklin Gothic Book</vt:lpstr>
      <vt:lpstr>Wingdings</vt:lpstr>
      <vt:lpstr>裁剪</vt:lpstr>
      <vt:lpstr>JCM Oct 2025</vt:lpstr>
      <vt:lpstr>Case 1</vt:lpstr>
      <vt:lpstr>Case 1</vt:lpstr>
      <vt:lpstr>Case 2</vt:lpstr>
      <vt:lpstr>Case 2</vt:lpstr>
      <vt:lpstr>Case 2</vt:lpstr>
      <vt:lpstr>Case 3</vt:lpstr>
      <vt:lpstr>Case 3</vt:lpstr>
      <vt:lpstr>Case 3</vt:lpstr>
      <vt:lpstr>Case 3</vt:lpstr>
      <vt:lpstr>Case 3</vt:lpstr>
      <vt:lpstr>Case 4</vt:lpstr>
      <vt:lpstr>Case 4</vt:lpstr>
      <vt:lpstr>Case 4</vt:lpstr>
      <vt:lpstr>Case 4</vt:lpstr>
      <vt:lpstr>Case 5</vt:lpstr>
      <vt:lpstr>Case 5</vt:lpstr>
      <vt:lpstr>Case 5</vt:lpstr>
      <vt:lpstr>Case 5</vt:lpstr>
      <vt:lpstr>Case 5</vt:lpstr>
      <vt:lpstr>Case 5</vt:lpstr>
      <vt:lpstr>Case 6</vt:lpstr>
      <vt:lpstr>Case 6</vt:lpstr>
      <vt:lpstr>Case 6</vt:lpstr>
      <vt:lpstr>Case 6</vt:lpstr>
      <vt:lpstr>Case 6</vt:lpstr>
      <vt:lpstr>Case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HY Chan</dc:creator>
  <cp:lastModifiedBy>Sam LEUNG</cp:lastModifiedBy>
  <cp:revision>15</cp:revision>
  <dcterms:created xsi:type="dcterms:W3CDTF">2025-09-26T13:33:59Z</dcterms:created>
  <dcterms:modified xsi:type="dcterms:W3CDTF">2025-10-01T14:17:46Z</dcterms:modified>
</cp:coreProperties>
</file>