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8" r:id="rId3"/>
    <p:sldId id="269" r:id="rId4"/>
    <p:sldId id="270" r:id="rId5"/>
    <p:sldId id="272" r:id="rId6"/>
    <p:sldId id="273" r:id="rId7"/>
    <p:sldId id="275" r:id="rId8"/>
    <p:sldId id="276" r:id="rId9"/>
    <p:sldId id="274" r:id="rId10"/>
    <p:sldId id="278" r:id="rId11"/>
    <p:sldId id="277" r:id="rId12"/>
    <p:sldId id="279" r:id="rId13"/>
    <p:sldId id="280" r:id="rId14"/>
    <p:sldId id="281" r:id="rId15"/>
    <p:sldId id="282" r:id="rId16"/>
    <p:sldId id="283" r:id="rId17"/>
    <p:sldId id="284" r:id="rId18"/>
    <p:sldId id="286" r:id="rId19"/>
    <p:sldId id="288" r:id="rId20"/>
    <p:sldId id="285" r:id="rId21"/>
    <p:sldId id="287" r:id="rId22"/>
    <p:sldId id="263" r:id="rId23"/>
    <p:sldId id="289" r:id="rId24"/>
    <p:sldId id="295" r:id="rId25"/>
    <p:sldId id="291" r:id="rId26"/>
    <p:sldId id="292" r:id="rId27"/>
    <p:sldId id="293" r:id="rId28"/>
    <p:sldId id="294" r:id="rId29"/>
    <p:sldId id="296" r:id="rId30"/>
    <p:sldId id="297" r:id="rId31"/>
    <p:sldId id="298" r:id="rId32"/>
    <p:sldId id="300" r:id="rId33"/>
    <p:sldId id="305" r:id="rId34"/>
    <p:sldId id="301" r:id="rId35"/>
    <p:sldId id="302" r:id="rId36"/>
    <p:sldId id="303" r:id="rId37"/>
    <p:sldId id="304" r:id="rId38"/>
    <p:sldId id="264" r:id="rId39"/>
    <p:sldId id="306" r:id="rId40"/>
    <p:sldId id="308" r:id="rId41"/>
    <p:sldId id="309" r:id="rId42"/>
    <p:sldId id="310" r:id="rId43"/>
    <p:sldId id="311" r:id="rId44"/>
    <p:sldId id="312" r:id="rId45"/>
    <p:sldId id="313" r:id="rId46"/>
    <p:sldId id="315" r:id="rId47"/>
    <p:sldId id="314" r:id="rId48"/>
    <p:sldId id="316" r:id="rId49"/>
    <p:sldId id="317" r:id="rId50"/>
    <p:sldId id="318" r:id="rId51"/>
    <p:sldId id="319" r:id="rId52"/>
    <p:sldId id="320" r:id="rId53"/>
    <p:sldId id="321" r:id="rId54"/>
    <p:sldId id="322" r:id="rId55"/>
    <p:sldId id="323" r:id="rId56"/>
    <p:sldId id="265" r:id="rId57"/>
    <p:sldId id="324" r:id="rId58"/>
    <p:sldId id="325" r:id="rId59"/>
    <p:sldId id="326" r:id="rId60"/>
    <p:sldId id="327" r:id="rId61"/>
    <p:sldId id="328" r:id="rId62"/>
    <p:sldId id="330" r:id="rId63"/>
    <p:sldId id="329" r:id="rId64"/>
    <p:sldId id="331" r:id="rId65"/>
    <p:sldId id="332" r:id="rId66"/>
    <p:sldId id="333" r:id="rId67"/>
    <p:sldId id="334" r:id="rId68"/>
    <p:sldId id="335" r:id="rId69"/>
    <p:sldId id="266" r:id="rId70"/>
    <p:sldId id="336" r:id="rId71"/>
    <p:sldId id="337" r:id="rId72"/>
    <p:sldId id="338" r:id="rId73"/>
    <p:sldId id="339" r:id="rId74"/>
    <p:sldId id="341" r:id="rId75"/>
    <p:sldId id="352" r:id="rId76"/>
    <p:sldId id="342" r:id="rId77"/>
    <p:sldId id="340" r:id="rId78"/>
    <p:sldId id="343" r:id="rId79"/>
    <p:sldId id="344" r:id="rId80"/>
    <p:sldId id="345" r:id="rId81"/>
    <p:sldId id="346" r:id="rId82"/>
    <p:sldId id="347" r:id="rId83"/>
    <p:sldId id="348" r:id="rId84"/>
    <p:sldId id="349" r:id="rId85"/>
    <p:sldId id="350" r:id="rId86"/>
    <p:sldId id="267" r:id="rId87"/>
    <p:sldId id="353" r:id="rId88"/>
  </p:sldIdLst>
  <p:sldSz cx="12192000" cy="6858000"/>
  <p:notesSz cx="6858000" cy="9144000"/>
  <p:defaultTex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5" autoAdjust="0"/>
    <p:restoredTop sz="94660"/>
  </p:normalViewPr>
  <p:slideViewPr>
    <p:cSldViewPr snapToGrid="0">
      <p:cViewPr varScale="1">
        <p:scale>
          <a:sx n="96" d="100"/>
          <a:sy n="96" d="100"/>
        </p:scale>
        <p:origin x="864"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1B1A11B-D875-801D-A4A0-48139AFE5989}"/>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zh-HK" altLang="en-US"/>
          </a:p>
        </p:txBody>
      </p:sp>
      <p:sp>
        <p:nvSpPr>
          <p:cNvPr id="3" name="副標題 2">
            <a:extLst>
              <a:ext uri="{FF2B5EF4-FFF2-40B4-BE49-F238E27FC236}">
                <a16:creationId xmlns:a16="http://schemas.microsoft.com/office/drawing/2014/main" id="{CF333F42-DBFE-859B-458F-96E6CACA4D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zh-HK" altLang="en-US"/>
          </a:p>
        </p:txBody>
      </p:sp>
      <p:sp>
        <p:nvSpPr>
          <p:cNvPr id="4" name="日期版面配置區 3">
            <a:extLst>
              <a:ext uri="{FF2B5EF4-FFF2-40B4-BE49-F238E27FC236}">
                <a16:creationId xmlns:a16="http://schemas.microsoft.com/office/drawing/2014/main" id="{38B7D809-31B5-916C-6A20-94F8C3DBAE20}"/>
              </a:ext>
            </a:extLst>
          </p:cNvPr>
          <p:cNvSpPr>
            <a:spLocks noGrp="1"/>
          </p:cNvSpPr>
          <p:nvPr>
            <p:ph type="dt" sz="half" idx="10"/>
          </p:nvPr>
        </p:nvSpPr>
        <p:spPr/>
        <p:txBody>
          <a:bodyPr/>
          <a:lstStyle/>
          <a:p>
            <a:fld id="{FEA23C14-98B5-4A1D-8ED3-738084B116DF}" type="datetimeFigureOut">
              <a:rPr lang="zh-HK" altLang="en-US" smtClean="0"/>
              <a:t>1/11/2025</a:t>
            </a:fld>
            <a:endParaRPr lang="zh-HK" altLang="en-US"/>
          </a:p>
        </p:txBody>
      </p:sp>
      <p:sp>
        <p:nvSpPr>
          <p:cNvPr id="5" name="頁尾版面配置區 4">
            <a:extLst>
              <a:ext uri="{FF2B5EF4-FFF2-40B4-BE49-F238E27FC236}">
                <a16:creationId xmlns:a16="http://schemas.microsoft.com/office/drawing/2014/main" id="{4E9C1133-9CC2-7B55-3B18-2FB5F862AE1A}"/>
              </a:ext>
            </a:extLst>
          </p:cNvPr>
          <p:cNvSpPr>
            <a:spLocks noGrp="1"/>
          </p:cNvSpPr>
          <p:nvPr>
            <p:ph type="ftr" sz="quarter" idx="11"/>
          </p:nvPr>
        </p:nvSpPr>
        <p:spPr/>
        <p:txBody>
          <a:bodyPr/>
          <a:lstStyle/>
          <a:p>
            <a:endParaRPr lang="zh-HK" altLang="en-US"/>
          </a:p>
        </p:txBody>
      </p:sp>
      <p:sp>
        <p:nvSpPr>
          <p:cNvPr id="6" name="投影片編號版面配置區 5">
            <a:extLst>
              <a:ext uri="{FF2B5EF4-FFF2-40B4-BE49-F238E27FC236}">
                <a16:creationId xmlns:a16="http://schemas.microsoft.com/office/drawing/2014/main" id="{B8A81E45-95FF-5C8C-AD70-83B775B4DF76}"/>
              </a:ext>
            </a:extLst>
          </p:cNvPr>
          <p:cNvSpPr>
            <a:spLocks noGrp="1"/>
          </p:cNvSpPr>
          <p:nvPr>
            <p:ph type="sldNum" sz="quarter" idx="12"/>
          </p:nvPr>
        </p:nvSpPr>
        <p:spPr/>
        <p:txBody>
          <a:bodyPr/>
          <a:lstStyle/>
          <a:p>
            <a:fld id="{2A7DBCE7-A711-4985-A7CF-D03B0957A15C}" type="slidenum">
              <a:rPr lang="zh-HK" altLang="en-US" smtClean="0"/>
              <a:t>‹#›</a:t>
            </a:fld>
            <a:endParaRPr lang="zh-HK" altLang="en-US"/>
          </a:p>
        </p:txBody>
      </p:sp>
    </p:spTree>
    <p:extLst>
      <p:ext uri="{BB962C8B-B14F-4D97-AF65-F5344CB8AC3E}">
        <p14:creationId xmlns:p14="http://schemas.microsoft.com/office/powerpoint/2010/main" val="1662458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A83A32D-805D-9B82-D11B-B188CAD14107}"/>
              </a:ext>
            </a:extLst>
          </p:cNvPr>
          <p:cNvSpPr>
            <a:spLocks noGrp="1"/>
          </p:cNvSpPr>
          <p:nvPr>
            <p:ph type="title"/>
          </p:nvPr>
        </p:nvSpPr>
        <p:spPr/>
        <p:txBody>
          <a:bodyPr/>
          <a:lstStyle/>
          <a:p>
            <a:r>
              <a:rPr lang="zh-TW" altLang="en-US"/>
              <a:t>按一下以編輯母片標題樣式</a:t>
            </a:r>
            <a:endParaRPr lang="zh-HK" altLang="en-US"/>
          </a:p>
        </p:txBody>
      </p:sp>
      <p:sp>
        <p:nvSpPr>
          <p:cNvPr id="3" name="直排文字版面配置區 2">
            <a:extLst>
              <a:ext uri="{FF2B5EF4-FFF2-40B4-BE49-F238E27FC236}">
                <a16:creationId xmlns:a16="http://schemas.microsoft.com/office/drawing/2014/main" id="{FEB70A75-5577-2CB2-7786-F1AF0ADF7D7D}"/>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a:extLst>
              <a:ext uri="{FF2B5EF4-FFF2-40B4-BE49-F238E27FC236}">
                <a16:creationId xmlns:a16="http://schemas.microsoft.com/office/drawing/2014/main" id="{3665810F-D605-DF15-D629-CA5EE27CC84B}"/>
              </a:ext>
            </a:extLst>
          </p:cNvPr>
          <p:cNvSpPr>
            <a:spLocks noGrp="1"/>
          </p:cNvSpPr>
          <p:nvPr>
            <p:ph type="dt" sz="half" idx="10"/>
          </p:nvPr>
        </p:nvSpPr>
        <p:spPr/>
        <p:txBody>
          <a:bodyPr/>
          <a:lstStyle/>
          <a:p>
            <a:fld id="{FEA23C14-98B5-4A1D-8ED3-738084B116DF}" type="datetimeFigureOut">
              <a:rPr lang="zh-HK" altLang="en-US" smtClean="0"/>
              <a:t>1/11/2025</a:t>
            </a:fld>
            <a:endParaRPr lang="zh-HK" altLang="en-US"/>
          </a:p>
        </p:txBody>
      </p:sp>
      <p:sp>
        <p:nvSpPr>
          <p:cNvPr id="5" name="頁尾版面配置區 4">
            <a:extLst>
              <a:ext uri="{FF2B5EF4-FFF2-40B4-BE49-F238E27FC236}">
                <a16:creationId xmlns:a16="http://schemas.microsoft.com/office/drawing/2014/main" id="{34B1FC38-ADA1-EB5D-8ED1-C28162E0FEA5}"/>
              </a:ext>
            </a:extLst>
          </p:cNvPr>
          <p:cNvSpPr>
            <a:spLocks noGrp="1"/>
          </p:cNvSpPr>
          <p:nvPr>
            <p:ph type="ftr" sz="quarter" idx="11"/>
          </p:nvPr>
        </p:nvSpPr>
        <p:spPr/>
        <p:txBody>
          <a:bodyPr/>
          <a:lstStyle/>
          <a:p>
            <a:endParaRPr lang="zh-HK" altLang="en-US"/>
          </a:p>
        </p:txBody>
      </p:sp>
      <p:sp>
        <p:nvSpPr>
          <p:cNvPr id="6" name="投影片編號版面配置區 5">
            <a:extLst>
              <a:ext uri="{FF2B5EF4-FFF2-40B4-BE49-F238E27FC236}">
                <a16:creationId xmlns:a16="http://schemas.microsoft.com/office/drawing/2014/main" id="{A03E711A-67EE-B812-8AEC-8317E90CAD2F}"/>
              </a:ext>
            </a:extLst>
          </p:cNvPr>
          <p:cNvSpPr>
            <a:spLocks noGrp="1"/>
          </p:cNvSpPr>
          <p:nvPr>
            <p:ph type="sldNum" sz="quarter" idx="12"/>
          </p:nvPr>
        </p:nvSpPr>
        <p:spPr/>
        <p:txBody>
          <a:bodyPr/>
          <a:lstStyle/>
          <a:p>
            <a:fld id="{2A7DBCE7-A711-4985-A7CF-D03B0957A15C}" type="slidenum">
              <a:rPr lang="zh-HK" altLang="en-US" smtClean="0"/>
              <a:t>‹#›</a:t>
            </a:fld>
            <a:endParaRPr lang="zh-HK" altLang="en-US"/>
          </a:p>
        </p:txBody>
      </p:sp>
    </p:spTree>
    <p:extLst>
      <p:ext uri="{BB962C8B-B14F-4D97-AF65-F5344CB8AC3E}">
        <p14:creationId xmlns:p14="http://schemas.microsoft.com/office/powerpoint/2010/main" val="2398112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3A6DEAF4-B3D8-5C98-A87A-9B6AFED1A3D2}"/>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zh-HK" altLang="en-US"/>
          </a:p>
        </p:txBody>
      </p:sp>
      <p:sp>
        <p:nvSpPr>
          <p:cNvPr id="3" name="直排文字版面配置區 2">
            <a:extLst>
              <a:ext uri="{FF2B5EF4-FFF2-40B4-BE49-F238E27FC236}">
                <a16:creationId xmlns:a16="http://schemas.microsoft.com/office/drawing/2014/main" id="{F81D4E54-C1A2-055E-5B30-CF5D50F2D786}"/>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a:extLst>
              <a:ext uri="{FF2B5EF4-FFF2-40B4-BE49-F238E27FC236}">
                <a16:creationId xmlns:a16="http://schemas.microsoft.com/office/drawing/2014/main" id="{5013A75F-E87D-A616-A015-F9165A0E4851}"/>
              </a:ext>
            </a:extLst>
          </p:cNvPr>
          <p:cNvSpPr>
            <a:spLocks noGrp="1"/>
          </p:cNvSpPr>
          <p:nvPr>
            <p:ph type="dt" sz="half" idx="10"/>
          </p:nvPr>
        </p:nvSpPr>
        <p:spPr/>
        <p:txBody>
          <a:bodyPr/>
          <a:lstStyle/>
          <a:p>
            <a:fld id="{FEA23C14-98B5-4A1D-8ED3-738084B116DF}" type="datetimeFigureOut">
              <a:rPr lang="zh-HK" altLang="en-US" smtClean="0"/>
              <a:t>1/11/2025</a:t>
            </a:fld>
            <a:endParaRPr lang="zh-HK" altLang="en-US"/>
          </a:p>
        </p:txBody>
      </p:sp>
      <p:sp>
        <p:nvSpPr>
          <p:cNvPr id="5" name="頁尾版面配置區 4">
            <a:extLst>
              <a:ext uri="{FF2B5EF4-FFF2-40B4-BE49-F238E27FC236}">
                <a16:creationId xmlns:a16="http://schemas.microsoft.com/office/drawing/2014/main" id="{418FD7F5-9F7D-3210-D410-1C387B9D140B}"/>
              </a:ext>
            </a:extLst>
          </p:cNvPr>
          <p:cNvSpPr>
            <a:spLocks noGrp="1"/>
          </p:cNvSpPr>
          <p:nvPr>
            <p:ph type="ftr" sz="quarter" idx="11"/>
          </p:nvPr>
        </p:nvSpPr>
        <p:spPr/>
        <p:txBody>
          <a:bodyPr/>
          <a:lstStyle/>
          <a:p>
            <a:endParaRPr lang="zh-HK" altLang="en-US"/>
          </a:p>
        </p:txBody>
      </p:sp>
      <p:sp>
        <p:nvSpPr>
          <p:cNvPr id="6" name="投影片編號版面配置區 5">
            <a:extLst>
              <a:ext uri="{FF2B5EF4-FFF2-40B4-BE49-F238E27FC236}">
                <a16:creationId xmlns:a16="http://schemas.microsoft.com/office/drawing/2014/main" id="{7EACF8E0-2803-7576-AB12-E8B7FBD1B8DF}"/>
              </a:ext>
            </a:extLst>
          </p:cNvPr>
          <p:cNvSpPr>
            <a:spLocks noGrp="1"/>
          </p:cNvSpPr>
          <p:nvPr>
            <p:ph type="sldNum" sz="quarter" idx="12"/>
          </p:nvPr>
        </p:nvSpPr>
        <p:spPr/>
        <p:txBody>
          <a:bodyPr/>
          <a:lstStyle/>
          <a:p>
            <a:fld id="{2A7DBCE7-A711-4985-A7CF-D03B0957A15C}" type="slidenum">
              <a:rPr lang="zh-HK" altLang="en-US" smtClean="0"/>
              <a:t>‹#›</a:t>
            </a:fld>
            <a:endParaRPr lang="zh-HK" altLang="en-US"/>
          </a:p>
        </p:txBody>
      </p:sp>
    </p:spTree>
    <p:extLst>
      <p:ext uri="{BB962C8B-B14F-4D97-AF65-F5344CB8AC3E}">
        <p14:creationId xmlns:p14="http://schemas.microsoft.com/office/powerpoint/2010/main" val="1784503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C716709-57FB-D17A-75F6-921948CA2825}"/>
              </a:ext>
            </a:extLst>
          </p:cNvPr>
          <p:cNvSpPr>
            <a:spLocks noGrp="1"/>
          </p:cNvSpPr>
          <p:nvPr>
            <p:ph type="title"/>
          </p:nvPr>
        </p:nvSpPr>
        <p:spPr/>
        <p:txBody>
          <a:bodyPr/>
          <a:lstStyle/>
          <a:p>
            <a:r>
              <a:rPr lang="zh-TW" altLang="en-US"/>
              <a:t>按一下以編輯母片標題樣式</a:t>
            </a:r>
            <a:endParaRPr lang="zh-HK" altLang="en-US"/>
          </a:p>
        </p:txBody>
      </p:sp>
      <p:sp>
        <p:nvSpPr>
          <p:cNvPr id="3" name="內容版面配置區 2">
            <a:extLst>
              <a:ext uri="{FF2B5EF4-FFF2-40B4-BE49-F238E27FC236}">
                <a16:creationId xmlns:a16="http://schemas.microsoft.com/office/drawing/2014/main" id="{777CD020-2554-5794-FFC2-ED25E11974D1}"/>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a:extLst>
              <a:ext uri="{FF2B5EF4-FFF2-40B4-BE49-F238E27FC236}">
                <a16:creationId xmlns:a16="http://schemas.microsoft.com/office/drawing/2014/main" id="{1195D827-0AEA-642F-D329-6D9601917537}"/>
              </a:ext>
            </a:extLst>
          </p:cNvPr>
          <p:cNvSpPr>
            <a:spLocks noGrp="1"/>
          </p:cNvSpPr>
          <p:nvPr>
            <p:ph type="dt" sz="half" idx="10"/>
          </p:nvPr>
        </p:nvSpPr>
        <p:spPr/>
        <p:txBody>
          <a:bodyPr/>
          <a:lstStyle/>
          <a:p>
            <a:fld id="{FEA23C14-98B5-4A1D-8ED3-738084B116DF}" type="datetimeFigureOut">
              <a:rPr lang="zh-HK" altLang="en-US" smtClean="0"/>
              <a:t>1/11/2025</a:t>
            </a:fld>
            <a:endParaRPr lang="zh-HK" altLang="en-US"/>
          </a:p>
        </p:txBody>
      </p:sp>
      <p:sp>
        <p:nvSpPr>
          <p:cNvPr id="5" name="頁尾版面配置區 4">
            <a:extLst>
              <a:ext uri="{FF2B5EF4-FFF2-40B4-BE49-F238E27FC236}">
                <a16:creationId xmlns:a16="http://schemas.microsoft.com/office/drawing/2014/main" id="{EDC3710D-AC79-3A8D-EF65-02D434CB4FDF}"/>
              </a:ext>
            </a:extLst>
          </p:cNvPr>
          <p:cNvSpPr>
            <a:spLocks noGrp="1"/>
          </p:cNvSpPr>
          <p:nvPr>
            <p:ph type="ftr" sz="quarter" idx="11"/>
          </p:nvPr>
        </p:nvSpPr>
        <p:spPr/>
        <p:txBody>
          <a:bodyPr/>
          <a:lstStyle/>
          <a:p>
            <a:endParaRPr lang="zh-HK" altLang="en-US"/>
          </a:p>
        </p:txBody>
      </p:sp>
      <p:sp>
        <p:nvSpPr>
          <p:cNvPr id="6" name="投影片編號版面配置區 5">
            <a:extLst>
              <a:ext uri="{FF2B5EF4-FFF2-40B4-BE49-F238E27FC236}">
                <a16:creationId xmlns:a16="http://schemas.microsoft.com/office/drawing/2014/main" id="{834578C5-A2FF-6206-B5B9-606253181700}"/>
              </a:ext>
            </a:extLst>
          </p:cNvPr>
          <p:cNvSpPr>
            <a:spLocks noGrp="1"/>
          </p:cNvSpPr>
          <p:nvPr>
            <p:ph type="sldNum" sz="quarter" idx="12"/>
          </p:nvPr>
        </p:nvSpPr>
        <p:spPr/>
        <p:txBody>
          <a:bodyPr/>
          <a:lstStyle/>
          <a:p>
            <a:fld id="{2A7DBCE7-A711-4985-A7CF-D03B0957A15C}" type="slidenum">
              <a:rPr lang="zh-HK" altLang="en-US" smtClean="0"/>
              <a:t>‹#›</a:t>
            </a:fld>
            <a:endParaRPr lang="zh-HK" altLang="en-US"/>
          </a:p>
        </p:txBody>
      </p:sp>
    </p:spTree>
    <p:extLst>
      <p:ext uri="{BB962C8B-B14F-4D97-AF65-F5344CB8AC3E}">
        <p14:creationId xmlns:p14="http://schemas.microsoft.com/office/powerpoint/2010/main" val="837560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29133D1-F024-DB8A-F681-14CB42B8CE2F}"/>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zh-HK" altLang="en-US"/>
          </a:p>
        </p:txBody>
      </p:sp>
      <p:sp>
        <p:nvSpPr>
          <p:cNvPr id="3" name="文字版面配置區 2">
            <a:extLst>
              <a:ext uri="{FF2B5EF4-FFF2-40B4-BE49-F238E27FC236}">
                <a16:creationId xmlns:a16="http://schemas.microsoft.com/office/drawing/2014/main" id="{4AC45EEA-EA75-AE4C-A201-E0103015E8A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AC845623-F6C3-DCF2-821E-EFE2328921BA}"/>
              </a:ext>
            </a:extLst>
          </p:cNvPr>
          <p:cNvSpPr>
            <a:spLocks noGrp="1"/>
          </p:cNvSpPr>
          <p:nvPr>
            <p:ph type="dt" sz="half" idx="10"/>
          </p:nvPr>
        </p:nvSpPr>
        <p:spPr/>
        <p:txBody>
          <a:bodyPr/>
          <a:lstStyle/>
          <a:p>
            <a:fld id="{FEA23C14-98B5-4A1D-8ED3-738084B116DF}" type="datetimeFigureOut">
              <a:rPr lang="zh-HK" altLang="en-US" smtClean="0"/>
              <a:t>1/11/2025</a:t>
            </a:fld>
            <a:endParaRPr lang="zh-HK" altLang="en-US"/>
          </a:p>
        </p:txBody>
      </p:sp>
      <p:sp>
        <p:nvSpPr>
          <p:cNvPr id="5" name="頁尾版面配置區 4">
            <a:extLst>
              <a:ext uri="{FF2B5EF4-FFF2-40B4-BE49-F238E27FC236}">
                <a16:creationId xmlns:a16="http://schemas.microsoft.com/office/drawing/2014/main" id="{870B84D8-9125-BC61-4276-C225DB7B010E}"/>
              </a:ext>
            </a:extLst>
          </p:cNvPr>
          <p:cNvSpPr>
            <a:spLocks noGrp="1"/>
          </p:cNvSpPr>
          <p:nvPr>
            <p:ph type="ftr" sz="quarter" idx="11"/>
          </p:nvPr>
        </p:nvSpPr>
        <p:spPr/>
        <p:txBody>
          <a:bodyPr/>
          <a:lstStyle/>
          <a:p>
            <a:endParaRPr lang="zh-HK" altLang="en-US"/>
          </a:p>
        </p:txBody>
      </p:sp>
      <p:sp>
        <p:nvSpPr>
          <p:cNvPr id="6" name="投影片編號版面配置區 5">
            <a:extLst>
              <a:ext uri="{FF2B5EF4-FFF2-40B4-BE49-F238E27FC236}">
                <a16:creationId xmlns:a16="http://schemas.microsoft.com/office/drawing/2014/main" id="{5C1BE00E-2246-2E88-C6BD-4C0C775137C1}"/>
              </a:ext>
            </a:extLst>
          </p:cNvPr>
          <p:cNvSpPr>
            <a:spLocks noGrp="1"/>
          </p:cNvSpPr>
          <p:nvPr>
            <p:ph type="sldNum" sz="quarter" idx="12"/>
          </p:nvPr>
        </p:nvSpPr>
        <p:spPr/>
        <p:txBody>
          <a:bodyPr/>
          <a:lstStyle/>
          <a:p>
            <a:fld id="{2A7DBCE7-A711-4985-A7CF-D03B0957A15C}" type="slidenum">
              <a:rPr lang="zh-HK" altLang="en-US" smtClean="0"/>
              <a:t>‹#›</a:t>
            </a:fld>
            <a:endParaRPr lang="zh-HK" altLang="en-US"/>
          </a:p>
        </p:txBody>
      </p:sp>
    </p:spTree>
    <p:extLst>
      <p:ext uri="{BB962C8B-B14F-4D97-AF65-F5344CB8AC3E}">
        <p14:creationId xmlns:p14="http://schemas.microsoft.com/office/powerpoint/2010/main" val="2621985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124809F-7166-5C9F-ECF8-08CAE9302FF8}"/>
              </a:ext>
            </a:extLst>
          </p:cNvPr>
          <p:cNvSpPr>
            <a:spLocks noGrp="1"/>
          </p:cNvSpPr>
          <p:nvPr>
            <p:ph type="title"/>
          </p:nvPr>
        </p:nvSpPr>
        <p:spPr/>
        <p:txBody>
          <a:bodyPr/>
          <a:lstStyle/>
          <a:p>
            <a:r>
              <a:rPr lang="zh-TW" altLang="en-US"/>
              <a:t>按一下以編輯母片標題樣式</a:t>
            </a:r>
            <a:endParaRPr lang="zh-HK" altLang="en-US"/>
          </a:p>
        </p:txBody>
      </p:sp>
      <p:sp>
        <p:nvSpPr>
          <p:cNvPr id="3" name="內容版面配置區 2">
            <a:extLst>
              <a:ext uri="{FF2B5EF4-FFF2-40B4-BE49-F238E27FC236}">
                <a16:creationId xmlns:a16="http://schemas.microsoft.com/office/drawing/2014/main" id="{76804457-04B3-47C0-DB4C-CA6953FA907F}"/>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內容版面配置區 3">
            <a:extLst>
              <a:ext uri="{FF2B5EF4-FFF2-40B4-BE49-F238E27FC236}">
                <a16:creationId xmlns:a16="http://schemas.microsoft.com/office/drawing/2014/main" id="{622B5626-5CE9-CACE-6802-E093EC3F5635}"/>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5" name="日期版面配置區 4">
            <a:extLst>
              <a:ext uri="{FF2B5EF4-FFF2-40B4-BE49-F238E27FC236}">
                <a16:creationId xmlns:a16="http://schemas.microsoft.com/office/drawing/2014/main" id="{84BA8ED7-CB8D-3736-48E1-740CCCCFDAEC}"/>
              </a:ext>
            </a:extLst>
          </p:cNvPr>
          <p:cNvSpPr>
            <a:spLocks noGrp="1"/>
          </p:cNvSpPr>
          <p:nvPr>
            <p:ph type="dt" sz="half" idx="10"/>
          </p:nvPr>
        </p:nvSpPr>
        <p:spPr/>
        <p:txBody>
          <a:bodyPr/>
          <a:lstStyle/>
          <a:p>
            <a:fld id="{FEA23C14-98B5-4A1D-8ED3-738084B116DF}" type="datetimeFigureOut">
              <a:rPr lang="zh-HK" altLang="en-US" smtClean="0"/>
              <a:t>1/11/2025</a:t>
            </a:fld>
            <a:endParaRPr lang="zh-HK" altLang="en-US"/>
          </a:p>
        </p:txBody>
      </p:sp>
      <p:sp>
        <p:nvSpPr>
          <p:cNvPr id="6" name="頁尾版面配置區 5">
            <a:extLst>
              <a:ext uri="{FF2B5EF4-FFF2-40B4-BE49-F238E27FC236}">
                <a16:creationId xmlns:a16="http://schemas.microsoft.com/office/drawing/2014/main" id="{14D27712-4A12-9D6B-517A-2D6945BCA117}"/>
              </a:ext>
            </a:extLst>
          </p:cNvPr>
          <p:cNvSpPr>
            <a:spLocks noGrp="1"/>
          </p:cNvSpPr>
          <p:nvPr>
            <p:ph type="ftr" sz="quarter" idx="11"/>
          </p:nvPr>
        </p:nvSpPr>
        <p:spPr/>
        <p:txBody>
          <a:bodyPr/>
          <a:lstStyle/>
          <a:p>
            <a:endParaRPr lang="zh-HK" altLang="en-US"/>
          </a:p>
        </p:txBody>
      </p:sp>
      <p:sp>
        <p:nvSpPr>
          <p:cNvPr id="7" name="投影片編號版面配置區 6">
            <a:extLst>
              <a:ext uri="{FF2B5EF4-FFF2-40B4-BE49-F238E27FC236}">
                <a16:creationId xmlns:a16="http://schemas.microsoft.com/office/drawing/2014/main" id="{CDBBD6EC-A639-7ADF-6CBE-6D7F8AE507FB}"/>
              </a:ext>
            </a:extLst>
          </p:cNvPr>
          <p:cNvSpPr>
            <a:spLocks noGrp="1"/>
          </p:cNvSpPr>
          <p:nvPr>
            <p:ph type="sldNum" sz="quarter" idx="12"/>
          </p:nvPr>
        </p:nvSpPr>
        <p:spPr/>
        <p:txBody>
          <a:bodyPr/>
          <a:lstStyle/>
          <a:p>
            <a:fld id="{2A7DBCE7-A711-4985-A7CF-D03B0957A15C}" type="slidenum">
              <a:rPr lang="zh-HK" altLang="en-US" smtClean="0"/>
              <a:t>‹#›</a:t>
            </a:fld>
            <a:endParaRPr lang="zh-HK" altLang="en-US"/>
          </a:p>
        </p:txBody>
      </p:sp>
    </p:spTree>
    <p:extLst>
      <p:ext uri="{BB962C8B-B14F-4D97-AF65-F5344CB8AC3E}">
        <p14:creationId xmlns:p14="http://schemas.microsoft.com/office/powerpoint/2010/main" val="1342440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F04328C-A094-1AB7-61C2-D6934A27B950}"/>
              </a:ext>
            </a:extLst>
          </p:cNvPr>
          <p:cNvSpPr>
            <a:spLocks noGrp="1"/>
          </p:cNvSpPr>
          <p:nvPr>
            <p:ph type="title"/>
          </p:nvPr>
        </p:nvSpPr>
        <p:spPr>
          <a:xfrm>
            <a:off x="839788" y="365125"/>
            <a:ext cx="10515600" cy="1325563"/>
          </a:xfrm>
        </p:spPr>
        <p:txBody>
          <a:bodyPr/>
          <a:lstStyle/>
          <a:p>
            <a:r>
              <a:rPr lang="zh-TW" altLang="en-US"/>
              <a:t>按一下以編輯母片標題樣式</a:t>
            </a:r>
            <a:endParaRPr lang="zh-HK" altLang="en-US"/>
          </a:p>
        </p:txBody>
      </p:sp>
      <p:sp>
        <p:nvSpPr>
          <p:cNvPr id="3" name="文字版面配置區 2">
            <a:extLst>
              <a:ext uri="{FF2B5EF4-FFF2-40B4-BE49-F238E27FC236}">
                <a16:creationId xmlns:a16="http://schemas.microsoft.com/office/drawing/2014/main" id="{744398E1-9A89-05D6-C3CE-B6B6BEE586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FAF68EC7-973B-3491-32E4-5D35A00B45F5}"/>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5" name="文字版面配置區 4">
            <a:extLst>
              <a:ext uri="{FF2B5EF4-FFF2-40B4-BE49-F238E27FC236}">
                <a16:creationId xmlns:a16="http://schemas.microsoft.com/office/drawing/2014/main" id="{A44EA315-FD60-1AE0-A679-893746FAA5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28A59522-A41B-B782-0504-9E730F00C84F}"/>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7" name="日期版面配置區 6">
            <a:extLst>
              <a:ext uri="{FF2B5EF4-FFF2-40B4-BE49-F238E27FC236}">
                <a16:creationId xmlns:a16="http://schemas.microsoft.com/office/drawing/2014/main" id="{91CB26D6-543F-2846-3E6A-CA70BF0DBE0E}"/>
              </a:ext>
            </a:extLst>
          </p:cNvPr>
          <p:cNvSpPr>
            <a:spLocks noGrp="1"/>
          </p:cNvSpPr>
          <p:nvPr>
            <p:ph type="dt" sz="half" idx="10"/>
          </p:nvPr>
        </p:nvSpPr>
        <p:spPr/>
        <p:txBody>
          <a:bodyPr/>
          <a:lstStyle/>
          <a:p>
            <a:fld id="{FEA23C14-98B5-4A1D-8ED3-738084B116DF}" type="datetimeFigureOut">
              <a:rPr lang="zh-HK" altLang="en-US" smtClean="0"/>
              <a:t>1/11/2025</a:t>
            </a:fld>
            <a:endParaRPr lang="zh-HK" altLang="en-US"/>
          </a:p>
        </p:txBody>
      </p:sp>
      <p:sp>
        <p:nvSpPr>
          <p:cNvPr id="8" name="頁尾版面配置區 7">
            <a:extLst>
              <a:ext uri="{FF2B5EF4-FFF2-40B4-BE49-F238E27FC236}">
                <a16:creationId xmlns:a16="http://schemas.microsoft.com/office/drawing/2014/main" id="{E0D5B5DD-6683-75A6-F6A6-EEB3067BF6B2}"/>
              </a:ext>
            </a:extLst>
          </p:cNvPr>
          <p:cNvSpPr>
            <a:spLocks noGrp="1"/>
          </p:cNvSpPr>
          <p:nvPr>
            <p:ph type="ftr" sz="quarter" idx="11"/>
          </p:nvPr>
        </p:nvSpPr>
        <p:spPr/>
        <p:txBody>
          <a:bodyPr/>
          <a:lstStyle/>
          <a:p>
            <a:endParaRPr lang="zh-HK" altLang="en-US"/>
          </a:p>
        </p:txBody>
      </p:sp>
      <p:sp>
        <p:nvSpPr>
          <p:cNvPr id="9" name="投影片編號版面配置區 8">
            <a:extLst>
              <a:ext uri="{FF2B5EF4-FFF2-40B4-BE49-F238E27FC236}">
                <a16:creationId xmlns:a16="http://schemas.microsoft.com/office/drawing/2014/main" id="{850DD45C-3003-E01B-6C7D-4270A0CE6491}"/>
              </a:ext>
            </a:extLst>
          </p:cNvPr>
          <p:cNvSpPr>
            <a:spLocks noGrp="1"/>
          </p:cNvSpPr>
          <p:nvPr>
            <p:ph type="sldNum" sz="quarter" idx="12"/>
          </p:nvPr>
        </p:nvSpPr>
        <p:spPr/>
        <p:txBody>
          <a:bodyPr/>
          <a:lstStyle/>
          <a:p>
            <a:fld id="{2A7DBCE7-A711-4985-A7CF-D03B0957A15C}" type="slidenum">
              <a:rPr lang="zh-HK" altLang="en-US" smtClean="0"/>
              <a:t>‹#›</a:t>
            </a:fld>
            <a:endParaRPr lang="zh-HK" altLang="en-US"/>
          </a:p>
        </p:txBody>
      </p:sp>
    </p:spTree>
    <p:extLst>
      <p:ext uri="{BB962C8B-B14F-4D97-AF65-F5344CB8AC3E}">
        <p14:creationId xmlns:p14="http://schemas.microsoft.com/office/powerpoint/2010/main" val="3697336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94E4467-145D-5600-A8F2-A00EEFCB37EB}"/>
              </a:ext>
            </a:extLst>
          </p:cNvPr>
          <p:cNvSpPr>
            <a:spLocks noGrp="1"/>
          </p:cNvSpPr>
          <p:nvPr>
            <p:ph type="title"/>
          </p:nvPr>
        </p:nvSpPr>
        <p:spPr/>
        <p:txBody>
          <a:bodyPr/>
          <a:lstStyle/>
          <a:p>
            <a:r>
              <a:rPr lang="zh-TW" altLang="en-US"/>
              <a:t>按一下以編輯母片標題樣式</a:t>
            </a:r>
            <a:endParaRPr lang="zh-HK" altLang="en-US"/>
          </a:p>
        </p:txBody>
      </p:sp>
      <p:sp>
        <p:nvSpPr>
          <p:cNvPr id="3" name="日期版面配置區 2">
            <a:extLst>
              <a:ext uri="{FF2B5EF4-FFF2-40B4-BE49-F238E27FC236}">
                <a16:creationId xmlns:a16="http://schemas.microsoft.com/office/drawing/2014/main" id="{21373391-7023-D6FE-7B28-E1A010991DCE}"/>
              </a:ext>
            </a:extLst>
          </p:cNvPr>
          <p:cNvSpPr>
            <a:spLocks noGrp="1"/>
          </p:cNvSpPr>
          <p:nvPr>
            <p:ph type="dt" sz="half" idx="10"/>
          </p:nvPr>
        </p:nvSpPr>
        <p:spPr/>
        <p:txBody>
          <a:bodyPr/>
          <a:lstStyle/>
          <a:p>
            <a:fld id="{FEA23C14-98B5-4A1D-8ED3-738084B116DF}" type="datetimeFigureOut">
              <a:rPr lang="zh-HK" altLang="en-US" smtClean="0"/>
              <a:t>1/11/2025</a:t>
            </a:fld>
            <a:endParaRPr lang="zh-HK" altLang="en-US"/>
          </a:p>
        </p:txBody>
      </p:sp>
      <p:sp>
        <p:nvSpPr>
          <p:cNvPr id="4" name="頁尾版面配置區 3">
            <a:extLst>
              <a:ext uri="{FF2B5EF4-FFF2-40B4-BE49-F238E27FC236}">
                <a16:creationId xmlns:a16="http://schemas.microsoft.com/office/drawing/2014/main" id="{2397789E-E7B4-DEDF-8E72-6C3CDA66C305}"/>
              </a:ext>
            </a:extLst>
          </p:cNvPr>
          <p:cNvSpPr>
            <a:spLocks noGrp="1"/>
          </p:cNvSpPr>
          <p:nvPr>
            <p:ph type="ftr" sz="quarter" idx="11"/>
          </p:nvPr>
        </p:nvSpPr>
        <p:spPr/>
        <p:txBody>
          <a:bodyPr/>
          <a:lstStyle/>
          <a:p>
            <a:endParaRPr lang="zh-HK" altLang="en-US"/>
          </a:p>
        </p:txBody>
      </p:sp>
      <p:sp>
        <p:nvSpPr>
          <p:cNvPr id="5" name="投影片編號版面配置區 4">
            <a:extLst>
              <a:ext uri="{FF2B5EF4-FFF2-40B4-BE49-F238E27FC236}">
                <a16:creationId xmlns:a16="http://schemas.microsoft.com/office/drawing/2014/main" id="{0DF7176F-C45F-DDDF-BF3D-74EE49A5AB1B}"/>
              </a:ext>
            </a:extLst>
          </p:cNvPr>
          <p:cNvSpPr>
            <a:spLocks noGrp="1"/>
          </p:cNvSpPr>
          <p:nvPr>
            <p:ph type="sldNum" sz="quarter" idx="12"/>
          </p:nvPr>
        </p:nvSpPr>
        <p:spPr/>
        <p:txBody>
          <a:bodyPr/>
          <a:lstStyle/>
          <a:p>
            <a:fld id="{2A7DBCE7-A711-4985-A7CF-D03B0957A15C}" type="slidenum">
              <a:rPr lang="zh-HK" altLang="en-US" smtClean="0"/>
              <a:t>‹#›</a:t>
            </a:fld>
            <a:endParaRPr lang="zh-HK" altLang="en-US"/>
          </a:p>
        </p:txBody>
      </p:sp>
    </p:spTree>
    <p:extLst>
      <p:ext uri="{BB962C8B-B14F-4D97-AF65-F5344CB8AC3E}">
        <p14:creationId xmlns:p14="http://schemas.microsoft.com/office/powerpoint/2010/main" val="3165625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AEE80A61-0335-49EE-B8F9-A2A9CBA8B503}"/>
              </a:ext>
            </a:extLst>
          </p:cNvPr>
          <p:cNvSpPr>
            <a:spLocks noGrp="1"/>
          </p:cNvSpPr>
          <p:nvPr>
            <p:ph type="dt" sz="half" idx="10"/>
          </p:nvPr>
        </p:nvSpPr>
        <p:spPr/>
        <p:txBody>
          <a:bodyPr/>
          <a:lstStyle/>
          <a:p>
            <a:fld id="{FEA23C14-98B5-4A1D-8ED3-738084B116DF}" type="datetimeFigureOut">
              <a:rPr lang="zh-HK" altLang="en-US" smtClean="0"/>
              <a:t>1/11/2025</a:t>
            </a:fld>
            <a:endParaRPr lang="zh-HK" altLang="en-US"/>
          </a:p>
        </p:txBody>
      </p:sp>
      <p:sp>
        <p:nvSpPr>
          <p:cNvPr id="3" name="頁尾版面配置區 2">
            <a:extLst>
              <a:ext uri="{FF2B5EF4-FFF2-40B4-BE49-F238E27FC236}">
                <a16:creationId xmlns:a16="http://schemas.microsoft.com/office/drawing/2014/main" id="{D16A1F14-55FF-D003-53ED-C7B5972B5B8C}"/>
              </a:ext>
            </a:extLst>
          </p:cNvPr>
          <p:cNvSpPr>
            <a:spLocks noGrp="1"/>
          </p:cNvSpPr>
          <p:nvPr>
            <p:ph type="ftr" sz="quarter" idx="11"/>
          </p:nvPr>
        </p:nvSpPr>
        <p:spPr/>
        <p:txBody>
          <a:bodyPr/>
          <a:lstStyle/>
          <a:p>
            <a:endParaRPr lang="zh-HK" altLang="en-US"/>
          </a:p>
        </p:txBody>
      </p:sp>
      <p:sp>
        <p:nvSpPr>
          <p:cNvPr id="4" name="投影片編號版面配置區 3">
            <a:extLst>
              <a:ext uri="{FF2B5EF4-FFF2-40B4-BE49-F238E27FC236}">
                <a16:creationId xmlns:a16="http://schemas.microsoft.com/office/drawing/2014/main" id="{4D6F6CE1-292B-E481-8429-75795F24A7C0}"/>
              </a:ext>
            </a:extLst>
          </p:cNvPr>
          <p:cNvSpPr>
            <a:spLocks noGrp="1"/>
          </p:cNvSpPr>
          <p:nvPr>
            <p:ph type="sldNum" sz="quarter" idx="12"/>
          </p:nvPr>
        </p:nvSpPr>
        <p:spPr/>
        <p:txBody>
          <a:bodyPr/>
          <a:lstStyle/>
          <a:p>
            <a:fld id="{2A7DBCE7-A711-4985-A7CF-D03B0957A15C}" type="slidenum">
              <a:rPr lang="zh-HK" altLang="en-US" smtClean="0"/>
              <a:t>‹#›</a:t>
            </a:fld>
            <a:endParaRPr lang="zh-HK" altLang="en-US"/>
          </a:p>
        </p:txBody>
      </p:sp>
    </p:spTree>
    <p:extLst>
      <p:ext uri="{BB962C8B-B14F-4D97-AF65-F5344CB8AC3E}">
        <p14:creationId xmlns:p14="http://schemas.microsoft.com/office/powerpoint/2010/main" val="1355844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775E4DE-8B94-D85E-DF27-5DE8517B109E}"/>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zh-HK" altLang="en-US"/>
          </a:p>
        </p:txBody>
      </p:sp>
      <p:sp>
        <p:nvSpPr>
          <p:cNvPr id="3" name="內容版面配置區 2">
            <a:extLst>
              <a:ext uri="{FF2B5EF4-FFF2-40B4-BE49-F238E27FC236}">
                <a16:creationId xmlns:a16="http://schemas.microsoft.com/office/drawing/2014/main" id="{7F987F68-CE19-3D2B-50DA-2F0D184F0B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文字版面配置區 3">
            <a:extLst>
              <a:ext uri="{FF2B5EF4-FFF2-40B4-BE49-F238E27FC236}">
                <a16:creationId xmlns:a16="http://schemas.microsoft.com/office/drawing/2014/main" id="{DD282539-A8F9-3DC7-0E8C-94CFD00A45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D735C3BF-482B-A83B-BD90-831226919F39}"/>
              </a:ext>
            </a:extLst>
          </p:cNvPr>
          <p:cNvSpPr>
            <a:spLocks noGrp="1"/>
          </p:cNvSpPr>
          <p:nvPr>
            <p:ph type="dt" sz="half" idx="10"/>
          </p:nvPr>
        </p:nvSpPr>
        <p:spPr/>
        <p:txBody>
          <a:bodyPr/>
          <a:lstStyle/>
          <a:p>
            <a:fld id="{FEA23C14-98B5-4A1D-8ED3-738084B116DF}" type="datetimeFigureOut">
              <a:rPr lang="zh-HK" altLang="en-US" smtClean="0"/>
              <a:t>1/11/2025</a:t>
            </a:fld>
            <a:endParaRPr lang="zh-HK" altLang="en-US"/>
          </a:p>
        </p:txBody>
      </p:sp>
      <p:sp>
        <p:nvSpPr>
          <p:cNvPr id="6" name="頁尾版面配置區 5">
            <a:extLst>
              <a:ext uri="{FF2B5EF4-FFF2-40B4-BE49-F238E27FC236}">
                <a16:creationId xmlns:a16="http://schemas.microsoft.com/office/drawing/2014/main" id="{568F7942-7B76-C4CE-6FD0-7EA76E6A66FA}"/>
              </a:ext>
            </a:extLst>
          </p:cNvPr>
          <p:cNvSpPr>
            <a:spLocks noGrp="1"/>
          </p:cNvSpPr>
          <p:nvPr>
            <p:ph type="ftr" sz="quarter" idx="11"/>
          </p:nvPr>
        </p:nvSpPr>
        <p:spPr/>
        <p:txBody>
          <a:bodyPr/>
          <a:lstStyle/>
          <a:p>
            <a:endParaRPr lang="zh-HK" altLang="en-US"/>
          </a:p>
        </p:txBody>
      </p:sp>
      <p:sp>
        <p:nvSpPr>
          <p:cNvPr id="7" name="投影片編號版面配置區 6">
            <a:extLst>
              <a:ext uri="{FF2B5EF4-FFF2-40B4-BE49-F238E27FC236}">
                <a16:creationId xmlns:a16="http://schemas.microsoft.com/office/drawing/2014/main" id="{7FC9B14C-D0E0-98E8-0BD2-81FA8014399D}"/>
              </a:ext>
            </a:extLst>
          </p:cNvPr>
          <p:cNvSpPr>
            <a:spLocks noGrp="1"/>
          </p:cNvSpPr>
          <p:nvPr>
            <p:ph type="sldNum" sz="quarter" idx="12"/>
          </p:nvPr>
        </p:nvSpPr>
        <p:spPr/>
        <p:txBody>
          <a:bodyPr/>
          <a:lstStyle/>
          <a:p>
            <a:fld id="{2A7DBCE7-A711-4985-A7CF-D03B0957A15C}" type="slidenum">
              <a:rPr lang="zh-HK" altLang="en-US" smtClean="0"/>
              <a:t>‹#›</a:t>
            </a:fld>
            <a:endParaRPr lang="zh-HK" altLang="en-US"/>
          </a:p>
        </p:txBody>
      </p:sp>
    </p:spTree>
    <p:extLst>
      <p:ext uri="{BB962C8B-B14F-4D97-AF65-F5344CB8AC3E}">
        <p14:creationId xmlns:p14="http://schemas.microsoft.com/office/powerpoint/2010/main" val="2112310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8AFCE2A-4F64-58B1-B1CC-725E3250D5FA}"/>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zh-HK" altLang="en-US"/>
          </a:p>
        </p:txBody>
      </p:sp>
      <p:sp>
        <p:nvSpPr>
          <p:cNvPr id="3" name="圖片版面配置區 2">
            <a:extLst>
              <a:ext uri="{FF2B5EF4-FFF2-40B4-BE49-F238E27FC236}">
                <a16:creationId xmlns:a16="http://schemas.microsoft.com/office/drawing/2014/main" id="{184118CE-FAA0-AFA1-8377-994AEEA1EC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文字版面配置區 3">
            <a:extLst>
              <a:ext uri="{FF2B5EF4-FFF2-40B4-BE49-F238E27FC236}">
                <a16:creationId xmlns:a16="http://schemas.microsoft.com/office/drawing/2014/main" id="{28CEA6EA-4AD4-FA67-658B-CAF8B5BAAE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DB5C1AB1-D46E-BA68-26C9-0A9F722693A9}"/>
              </a:ext>
            </a:extLst>
          </p:cNvPr>
          <p:cNvSpPr>
            <a:spLocks noGrp="1"/>
          </p:cNvSpPr>
          <p:nvPr>
            <p:ph type="dt" sz="half" idx="10"/>
          </p:nvPr>
        </p:nvSpPr>
        <p:spPr/>
        <p:txBody>
          <a:bodyPr/>
          <a:lstStyle/>
          <a:p>
            <a:fld id="{FEA23C14-98B5-4A1D-8ED3-738084B116DF}" type="datetimeFigureOut">
              <a:rPr lang="zh-HK" altLang="en-US" smtClean="0"/>
              <a:t>1/11/2025</a:t>
            </a:fld>
            <a:endParaRPr lang="zh-HK" altLang="en-US"/>
          </a:p>
        </p:txBody>
      </p:sp>
      <p:sp>
        <p:nvSpPr>
          <p:cNvPr id="6" name="頁尾版面配置區 5">
            <a:extLst>
              <a:ext uri="{FF2B5EF4-FFF2-40B4-BE49-F238E27FC236}">
                <a16:creationId xmlns:a16="http://schemas.microsoft.com/office/drawing/2014/main" id="{7060B81A-1A9D-65C0-4F36-73949A707831}"/>
              </a:ext>
            </a:extLst>
          </p:cNvPr>
          <p:cNvSpPr>
            <a:spLocks noGrp="1"/>
          </p:cNvSpPr>
          <p:nvPr>
            <p:ph type="ftr" sz="quarter" idx="11"/>
          </p:nvPr>
        </p:nvSpPr>
        <p:spPr/>
        <p:txBody>
          <a:bodyPr/>
          <a:lstStyle/>
          <a:p>
            <a:endParaRPr lang="zh-HK" altLang="en-US"/>
          </a:p>
        </p:txBody>
      </p:sp>
      <p:sp>
        <p:nvSpPr>
          <p:cNvPr id="7" name="投影片編號版面配置區 6">
            <a:extLst>
              <a:ext uri="{FF2B5EF4-FFF2-40B4-BE49-F238E27FC236}">
                <a16:creationId xmlns:a16="http://schemas.microsoft.com/office/drawing/2014/main" id="{161F58EF-B51A-6D10-0617-49724793243E}"/>
              </a:ext>
            </a:extLst>
          </p:cNvPr>
          <p:cNvSpPr>
            <a:spLocks noGrp="1"/>
          </p:cNvSpPr>
          <p:nvPr>
            <p:ph type="sldNum" sz="quarter" idx="12"/>
          </p:nvPr>
        </p:nvSpPr>
        <p:spPr/>
        <p:txBody>
          <a:bodyPr/>
          <a:lstStyle/>
          <a:p>
            <a:fld id="{2A7DBCE7-A711-4985-A7CF-D03B0957A15C}" type="slidenum">
              <a:rPr lang="zh-HK" altLang="en-US" smtClean="0"/>
              <a:t>‹#›</a:t>
            </a:fld>
            <a:endParaRPr lang="zh-HK" altLang="en-US"/>
          </a:p>
        </p:txBody>
      </p:sp>
    </p:spTree>
    <p:extLst>
      <p:ext uri="{BB962C8B-B14F-4D97-AF65-F5344CB8AC3E}">
        <p14:creationId xmlns:p14="http://schemas.microsoft.com/office/powerpoint/2010/main" val="540471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341FE0B2-B3E8-DB1B-8F3F-43A8D27EAC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zh-HK" altLang="en-US"/>
          </a:p>
        </p:txBody>
      </p:sp>
      <p:sp>
        <p:nvSpPr>
          <p:cNvPr id="3" name="文字版面配置區 2">
            <a:extLst>
              <a:ext uri="{FF2B5EF4-FFF2-40B4-BE49-F238E27FC236}">
                <a16:creationId xmlns:a16="http://schemas.microsoft.com/office/drawing/2014/main" id="{2F0899D4-C13C-155C-3D1D-9FB908E7EB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a:extLst>
              <a:ext uri="{FF2B5EF4-FFF2-40B4-BE49-F238E27FC236}">
                <a16:creationId xmlns:a16="http://schemas.microsoft.com/office/drawing/2014/main" id="{CA9AEF74-43B4-5512-F926-DBC133AF29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EA23C14-98B5-4A1D-8ED3-738084B116DF}" type="datetimeFigureOut">
              <a:rPr lang="zh-HK" altLang="en-US" smtClean="0"/>
              <a:t>1/11/2025</a:t>
            </a:fld>
            <a:endParaRPr lang="zh-HK" altLang="en-US"/>
          </a:p>
        </p:txBody>
      </p:sp>
      <p:sp>
        <p:nvSpPr>
          <p:cNvPr id="5" name="頁尾版面配置區 4">
            <a:extLst>
              <a:ext uri="{FF2B5EF4-FFF2-40B4-BE49-F238E27FC236}">
                <a16:creationId xmlns:a16="http://schemas.microsoft.com/office/drawing/2014/main" id="{9F3F8CD1-EFBD-F177-8623-EFABECFFE2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HK" altLang="en-US"/>
          </a:p>
        </p:txBody>
      </p:sp>
      <p:sp>
        <p:nvSpPr>
          <p:cNvPr id="6" name="投影片編號版面配置區 5">
            <a:extLst>
              <a:ext uri="{FF2B5EF4-FFF2-40B4-BE49-F238E27FC236}">
                <a16:creationId xmlns:a16="http://schemas.microsoft.com/office/drawing/2014/main" id="{9AC84E7E-A1A4-4411-5251-94ECD532B7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A7DBCE7-A711-4985-A7CF-D03B0957A15C}" type="slidenum">
              <a:rPr lang="zh-HK" altLang="en-US" smtClean="0"/>
              <a:t>‹#›</a:t>
            </a:fld>
            <a:endParaRPr lang="zh-HK" altLang="en-US"/>
          </a:p>
        </p:txBody>
      </p:sp>
    </p:spTree>
    <p:extLst>
      <p:ext uri="{BB962C8B-B14F-4D97-AF65-F5344CB8AC3E}">
        <p14:creationId xmlns:p14="http://schemas.microsoft.com/office/powerpoint/2010/main" val="6728490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4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7.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8.png"/></Relationships>
</file>

<file path=ppt/slides/_rels/slide7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2" name="Rectangle 1041">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2,800+ Neon Paint Splatter Stock Photos, Pictures &amp; Royalty-Free Images -  iStock">
            <a:extLst>
              <a:ext uri="{FF2B5EF4-FFF2-40B4-BE49-F238E27FC236}">
                <a16:creationId xmlns:a16="http://schemas.microsoft.com/office/drawing/2014/main" id="{E6A60F6C-1CE4-ABC6-2ECD-47FDF2C18B7F}"/>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t="8339" r="-1" b="4939"/>
          <a:stretch>
            <a:fillRect/>
          </a:stretch>
        </p:blipFill>
        <p:spPr bwMode="auto">
          <a:xfrm>
            <a:off x="4283902" y="10"/>
            <a:ext cx="7908098" cy="6857992"/>
          </a:xfrm>
          <a:prstGeom prst="rect">
            <a:avLst/>
          </a:prstGeom>
          <a:noFill/>
          <a:extLst>
            <a:ext uri="{909E8E84-426E-40DD-AFC4-6F175D3DCCD1}">
              <a14:hiddenFill xmlns:a14="http://schemas.microsoft.com/office/drawing/2010/main">
                <a:solidFill>
                  <a:srgbClr val="FFFFFF"/>
                </a:solidFill>
              </a14:hiddenFill>
            </a:ext>
          </a:extLst>
        </p:spPr>
      </p:pic>
      <p:sp>
        <p:nvSpPr>
          <p:cNvPr id="1044" name="Rectangle 1043">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DC27B4A5-CE16-1332-B4B4-30B573A73DC0}"/>
              </a:ext>
            </a:extLst>
          </p:cNvPr>
          <p:cNvSpPr>
            <a:spLocks noGrp="1"/>
          </p:cNvSpPr>
          <p:nvPr>
            <p:ph type="ctrTitle"/>
          </p:nvPr>
        </p:nvSpPr>
        <p:spPr>
          <a:xfrm>
            <a:off x="728663" y="1115219"/>
            <a:ext cx="5505449" cy="2387600"/>
          </a:xfrm>
        </p:spPr>
        <p:txBody>
          <a:bodyPr>
            <a:normAutofit/>
          </a:bodyPr>
          <a:lstStyle/>
          <a:p>
            <a:pPr algn="l"/>
            <a:r>
              <a:rPr lang="en-US" altLang="zh-CN" sz="5000">
                <a:solidFill>
                  <a:schemeClr val="bg1"/>
                </a:solidFill>
              </a:rPr>
              <a:t>JCM OSCE</a:t>
            </a:r>
            <a:endParaRPr lang="zh-HK" altLang="en-US" sz="5000">
              <a:solidFill>
                <a:schemeClr val="bg1"/>
              </a:solidFill>
            </a:endParaRPr>
          </a:p>
        </p:txBody>
      </p:sp>
      <p:sp>
        <p:nvSpPr>
          <p:cNvPr id="3" name="副標題 2">
            <a:extLst>
              <a:ext uri="{FF2B5EF4-FFF2-40B4-BE49-F238E27FC236}">
                <a16:creationId xmlns:a16="http://schemas.microsoft.com/office/drawing/2014/main" id="{B1E7BA62-DAFF-D6EB-A3F9-581FE1A2A0BA}"/>
              </a:ext>
            </a:extLst>
          </p:cNvPr>
          <p:cNvSpPr>
            <a:spLocks noGrp="1"/>
          </p:cNvSpPr>
          <p:nvPr>
            <p:ph type="subTitle" idx="1"/>
          </p:nvPr>
        </p:nvSpPr>
        <p:spPr>
          <a:xfrm>
            <a:off x="728663" y="3902075"/>
            <a:ext cx="5505449" cy="1655762"/>
          </a:xfrm>
        </p:spPr>
        <p:txBody>
          <a:bodyPr>
            <a:normAutofit/>
          </a:bodyPr>
          <a:lstStyle/>
          <a:p>
            <a:pPr algn="l"/>
            <a:r>
              <a:rPr lang="en-US" altLang="zh-CN" sz="2000" dirty="0">
                <a:solidFill>
                  <a:schemeClr val="bg1"/>
                </a:solidFill>
              </a:rPr>
              <a:t>NOV25</a:t>
            </a:r>
          </a:p>
          <a:p>
            <a:pPr algn="l"/>
            <a:endParaRPr lang="en-US" altLang="zh-HK" sz="2000" dirty="0">
              <a:solidFill>
                <a:schemeClr val="bg1"/>
              </a:solidFill>
            </a:endParaRPr>
          </a:p>
          <a:p>
            <a:pPr algn="l"/>
            <a:r>
              <a:rPr lang="en-US" altLang="zh-CN" sz="2000" dirty="0">
                <a:solidFill>
                  <a:schemeClr val="bg1"/>
                </a:solidFill>
              </a:rPr>
              <a:t>TSWH</a:t>
            </a:r>
            <a:endParaRPr lang="zh-HK" altLang="en-US" sz="2000">
              <a:solidFill>
                <a:schemeClr val="bg1"/>
              </a:solidFill>
            </a:endParaRPr>
          </a:p>
        </p:txBody>
      </p:sp>
      <p:cxnSp>
        <p:nvCxnSpPr>
          <p:cNvPr id="1046" name="Straight Connector 1045">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8585" y="3681408"/>
            <a:ext cx="11934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6765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0A1D1-DC47-348F-5675-9ED2B93425E0}"/>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CE1E08F1-CC8D-0DE9-B8A6-282170B8DAB8}"/>
              </a:ext>
            </a:extLst>
          </p:cNvPr>
          <p:cNvSpPr>
            <a:spLocks noGrp="1"/>
          </p:cNvSpPr>
          <p:nvPr>
            <p:ph type="title"/>
          </p:nvPr>
        </p:nvSpPr>
        <p:spPr/>
        <p:txBody>
          <a:bodyPr/>
          <a:lstStyle/>
          <a:p>
            <a:r>
              <a:rPr lang="en-US" altLang="zh-HK" dirty="0"/>
              <a:t>CASE 1</a:t>
            </a:r>
            <a:endParaRPr lang="zh-HK" altLang="en-US" dirty="0"/>
          </a:p>
        </p:txBody>
      </p:sp>
      <p:sp>
        <p:nvSpPr>
          <p:cNvPr id="3" name="內容版面配置區 2">
            <a:extLst>
              <a:ext uri="{FF2B5EF4-FFF2-40B4-BE49-F238E27FC236}">
                <a16:creationId xmlns:a16="http://schemas.microsoft.com/office/drawing/2014/main" id="{B602E1F5-48D9-6FD2-938D-8D7633D2F00D}"/>
              </a:ext>
            </a:extLst>
          </p:cNvPr>
          <p:cNvSpPr>
            <a:spLocks noGrp="1"/>
          </p:cNvSpPr>
          <p:nvPr>
            <p:ph idx="1"/>
          </p:nvPr>
        </p:nvSpPr>
        <p:spPr/>
        <p:txBody>
          <a:bodyPr>
            <a:normAutofit/>
          </a:bodyPr>
          <a:lstStyle/>
          <a:p>
            <a:pPr marL="0" lvl="0" indent="0">
              <a:buNone/>
            </a:pPr>
            <a:r>
              <a:rPr lang="en-US" altLang="zh-HK" dirty="0"/>
              <a:t>d.	Describe CT brain abnormality.(1)	</a:t>
            </a:r>
          </a:p>
          <a:p>
            <a:pPr marL="0" indent="0">
              <a:buNone/>
            </a:pPr>
            <a:r>
              <a:rPr lang="en-US" altLang="zh-HK" dirty="0">
                <a:solidFill>
                  <a:srgbClr val="FF0000"/>
                </a:solidFill>
              </a:rPr>
              <a:t>ANS: 	Right </a:t>
            </a:r>
            <a:r>
              <a:rPr lang="en-US" altLang="zh-HK" dirty="0" err="1">
                <a:solidFill>
                  <a:srgbClr val="FF0000"/>
                </a:solidFill>
              </a:rPr>
              <a:t>fronto</a:t>
            </a:r>
            <a:r>
              <a:rPr lang="en-US" altLang="zh-HK" dirty="0">
                <a:solidFill>
                  <a:srgbClr val="FF0000"/>
                </a:solidFill>
              </a:rPr>
              <a:t>-parietal subarachnoid hemorrhage with midline shift/ mass effect</a:t>
            </a:r>
            <a:endParaRPr lang="zh-TW" altLang="zh-HK" dirty="0">
              <a:solidFill>
                <a:srgbClr val="FF0000"/>
              </a:solidFill>
            </a:endParaRPr>
          </a:p>
          <a:p>
            <a:pPr marL="514350" lvl="0" indent="-514350">
              <a:buAutoNum type="alphaLcPeriod" startAt="5"/>
            </a:pPr>
            <a:r>
              <a:rPr lang="en-US" altLang="zh-HK" dirty="0"/>
              <a:t>State </a:t>
            </a:r>
          </a:p>
          <a:p>
            <a:pPr marL="0" lvl="0" indent="0">
              <a:buNone/>
            </a:pPr>
            <a:r>
              <a:rPr lang="en-US" altLang="zh-HK" dirty="0"/>
              <a:t>	</a:t>
            </a:r>
            <a:r>
              <a:rPr lang="en-US" altLang="zh-HK" dirty="0" err="1"/>
              <a:t>i</a:t>
            </a:r>
            <a:r>
              <a:rPr lang="en-US" altLang="zh-HK" dirty="0"/>
              <a:t>. the specific calcium channel blocker indicated(1)</a:t>
            </a:r>
          </a:p>
          <a:p>
            <a:pPr marL="0" lvl="0" indent="0">
              <a:buNone/>
            </a:pPr>
            <a:r>
              <a:rPr lang="en-US" altLang="zh-HK" dirty="0"/>
              <a:t>	ii. the complication intended to reduce.(1)		</a:t>
            </a:r>
            <a:endParaRPr lang="zh-TW" altLang="zh-HK" dirty="0"/>
          </a:p>
          <a:p>
            <a:pPr marL="0" lvl="0" indent="0">
              <a:buNone/>
            </a:pPr>
            <a:endParaRPr lang="zh-TW" altLang="zh-HK" dirty="0"/>
          </a:p>
          <a:p>
            <a:pPr marL="0" indent="0">
              <a:buNone/>
            </a:pPr>
            <a:endParaRPr lang="zh-HK" altLang="en-US" dirty="0"/>
          </a:p>
        </p:txBody>
      </p:sp>
    </p:spTree>
    <p:extLst>
      <p:ext uri="{BB962C8B-B14F-4D97-AF65-F5344CB8AC3E}">
        <p14:creationId xmlns:p14="http://schemas.microsoft.com/office/powerpoint/2010/main" val="2379614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4A09F-1F5C-92C0-BB13-EAFCF546C87F}"/>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68A7DAAD-E624-9ECC-71B9-BB5BC9BF4624}"/>
              </a:ext>
            </a:extLst>
          </p:cNvPr>
          <p:cNvSpPr>
            <a:spLocks noGrp="1"/>
          </p:cNvSpPr>
          <p:nvPr>
            <p:ph type="title"/>
          </p:nvPr>
        </p:nvSpPr>
        <p:spPr/>
        <p:txBody>
          <a:bodyPr/>
          <a:lstStyle/>
          <a:p>
            <a:r>
              <a:rPr lang="en-US" altLang="zh-HK" dirty="0"/>
              <a:t>CASE 1</a:t>
            </a:r>
            <a:endParaRPr lang="zh-HK" altLang="en-US" dirty="0"/>
          </a:p>
        </p:txBody>
      </p:sp>
      <p:sp>
        <p:nvSpPr>
          <p:cNvPr id="3" name="內容版面配置區 2">
            <a:extLst>
              <a:ext uri="{FF2B5EF4-FFF2-40B4-BE49-F238E27FC236}">
                <a16:creationId xmlns:a16="http://schemas.microsoft.com/office/drawing/2014/main" id="{3655FB94-F4F5-D2F4-795B-504883202021}"/>
              </a:ext>
            </a:extLst>
          </p:cNvPr>
          <p:cNvSpPr>
            <a:spLocks noGrp="1"/>
          </p:cNvSpPr>
          <p:nvPr>
            <p:ph idx="1"/>
          </p:nvPr>
        </p:nvSpPr>
        <p:spPr/>
        <p:txBody>
          <a:bodyPr>
            <a:normAutofit/>
          </a:bodyPr>
          <a:lstStyle/>
          <a:p>
            <a:pPr marL="0" lvl="0" indent="0">
              <a:buNone/>
            </a:pPr>
            <a:r>
              <a:rPr lang="en-US" altLang="zh-HK" dirty="0"/>
              <a:t>d.	Describe CT brain abnormality.(1)	</a:t>
            </a:r>
          </a:p>
          <a:p>
            <a:pPr marL="0" indent="0">
              <a:buNone/>
            </a:pPr>
            <a:r>
              <a:rPr lang="en-US" altLang="zh-HK" dirty="0">
                <a:solidFill>
                  <a:srgbClr val="FF0000"/>
                </a:solidFill>
              </a:rPr>
              <a:t>ANS: 	Right </a:t>
            </a:r>
            <a:r>
              <a:rPr lang="en-US" altLang="zh-HK" dirty="0" err="1">
                <a:solidFill>
                  <a:srgbClr val="FF0000"/>
                </a:solidFill>
              </a:rPr>
              <a:t>fronto</a:t>
            </a:r>
            <a:r>
              <a:rPr lang="en-US" altLang="zh-HK" dirty="0">
                <a:solidFill>
                  <a:srgbClr val="FF0000"/>
                </a:solidFill>
              </a:rPr>
              <a:t>-parietal subarachnoid hemorrhage with midline shift/ mass effect</a:t>
            </a:r>
            <a:endParaRPr lang="zh-TW" altLang="zh-HK" dirty="0">
              <a:solidFill>
                <a:srgbClr val="FF0000"/>
              </a:solidFill>
            </a:endParaRPr>
          </a:p>
          <a:p>
            <a:pPr marL="514350" lvl="0" indent="-514350">
              <a:buAutoNum type="alphaLcPeriod" startAt="5"/>
            </a:pPr>
            <a:r>
              <a:rPr lang="en-US" altLang="zh-HK" dirty="0"/>
              <a:t>State </a:t>
            </a:r>
          </a:p>
          <a:p>
            <a:pPr marL="0" lvl="0" indent="0">
              <a:buNone/>
            </a:pPr>
            <a:r>
              <a:rPr lang="en-US" altLang="zh-HK" dirty="0"/>
              <a:t>	</a:t>
            </a:r>
            <a:r>
              <a:rPr lang="en-US" altLang="zh-HK" dirty="0" err="1"/>
              <a:t>i</a:t>
            </a:r>
            <a:r>
              <a:rPr lang="en-US" altLang="zh-HK" dirty="0"/>
              <a:t>. the specific calcium channel blocker indicated(1)</a:t>
            </a:r>
          </a:p>
          <a:p>
            <a:pPr marL="0" lvl="0" indent="0">
              <a:buNone/>
            </a:pPr>
            <a:r>
              <a:rPr lang="en-US" altLang="zh-HK" dirty="0"/>
              <a:t>	ii. the complication intended to reduce.(1)		</a:t>
            </a:r>
            <a:endParaRPr lang="zh-TW" altLang="zh-HK" dirty="0"/>
          </a:p>
          <a:p>
            <a:pPr marL="0" indent="0">
              <a:buNone/>
            </a:pPr>
            <a:r>
              <a:rPr lang="en-US" altLang="zh-HK" dirty="0">
                <a:solidFill>
                  <a:srgbClr val="FF0000"/>
                </a:solidFill>
              </a:rPr>
              <a:t>ANS: Nimodipine, vasospasm and delayed cerebral ischemia</a:t>
            </a:r>
            <a:endParaRPr lang="zh-TW" altLang="zh-HK" dirty="0">
              <a:solidFill>
                <a:srgbClr val="FF0000"/>
              </a:solidFill>
            </a:endParaRPr>
          </a:p>
          <a:p>
            <a:pPr marL="0" lvl="0" indent="0">
              <a:buNone/>
            </a:pPr>
            <a:endParaRPr lang="zh-TW" altLang="zh-HK" dirty="0"/>
          </a:p>
          <a:p>
            <a:pPr marL="0" indent="0">
              <a:buNone/>
            </a:pPr>
            <a:endParaRPr lang="zh-HK" altLang="en-US" dirty="0"/>
          </a:p>
        </p:txBody>
      </p:sp>
    </p:spTree>
    <p:extLst>
      <p:ext uri="{BB962C8B-B14F-4D97-AF65-F5344CB8AC3E}">
        <p14:creationId xmlns:p14="http://schemas.microsoft.com/office/powerpoint/2010/main" val="1580213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C50B4E3-C34A-E1EB-2394-97B7BE6D88AD}"/>
              </a:ext>
            </a:extLst>
          </p:cNvPr>
          <p:cNvSpPr>
            <a:spLocks noGrp="1"/>
          </p:cNvSpPr>
          <p:nvPr>
            <p:ph type="title"/>
          </p:nvPr>
        </p:nvSpPr>
        <p:spPr/>
        <p:txBody>
          <a:bodyPr/>
          <a:lstStyle/>
          <a:p>
            <a:r>
              <a:rPr lang="en-US" altLang="zh-HK" dirty="0"/>
              <a:t>CASE 1</a:t>
            </a:r>
            <a:endParaRPr lang="zh-HK" altLang="en-US" dirty="0"/>
          </a:p>
        </p:txBody>
      </p:sp>
      <p:sp>
        <p:nvSpPr>
          <p:cNvPr id="3" name="內容版面配置區 2">
            <a:extLst>
              <a:ext uri="{FF2B5EF4-FFF2-40B4-BE49-F238E27FC236}">
                <a16:creationId xmlns:a16="http://schemas.microsoft.com/office/drawing/2014/main" id="{C2732A1C-BA25-8F31-D001-137FEF783F34}"/>
              </a:ext>
            </a:extLst>
          </p:cNvPr>
          <p:cNvSpPr>
            <a:spLocks noGrp="1"/>
          </p:cNvSpPr>
          <p:nvPr>
            <p:ph idx="1"/>
          </p:nvPr>
        </p:nvSpPr>
        <p:spPr>
          <a:xfrm>
            <a:off x="838199" y="1825625"/>
            <a:ext cx="10860157" cy="4351338"/>
          </a:xfrm>
        </p:spPr>
        <p:txBody>
          <a:bodyPr>
            <a:normAutofit/>
          </a:bodyPr>
          <a:lstStyle/>
          <a:p>
            <a:pPr marL="0" lvl="0" indent="0">
              <a:buNone/>
            </a:pPr>
            <a:r>
              <a:rPr lang="en-US" altLang="zh-HK" dirty="0"/>
              <a:t>f. State 3 other emergency room managements.(3)  </a:t>
            </a:r>
            <a:endParaRPr lang="zh-TW" altLang="zh-HK" dirty="0"/>
          </a:p>
          <a:p>
            <a:pPr marL="0" indent="0">
              <a:buNone/>
            </a:pPr>
            <a:endParaRPr lang="zh-HK" altLang="en-US" dirty="0"/>
          </a:p>
        </p:txBody>
      </p:sp>
    </p:spTree>
    <p:extLst>
      <p:ext uri="{BB962C8B-B14F-4D97-AF65-F5344CB8AC3E}">
        <p14:creationId xmlns:p14="http://schemas.microsoft.com/office/powerpoint/2010/main" val="1380526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6EF31-F976-34DB-296D-8701898372B3}"/>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172D1E7A-47B1-41B5-CF2A-F5CE51D682FA}"/>
              </a:ext>
            </a:extLst>
          </p:cNvPr>
          <p:cNvSpPr>
            <a:spLocks noGrp="1"/>
          </p:cNvSpPr>
          <p:nvPr>
            <p:ph type="title"/>
          </p:nvPr>
        </p:nvSpPr>
        <p:spPr/>
        <p:txBody>
          <a:bodyPr/>
          <a:lstStyle/>
          <a:p>
            <a:r>
              <a:rPr lang="en-US" altLang="zh-HK" dirty="0"/>
              <a:t>CASE 1</a:t>
            </a:r>
            <a:endParaRPr lang="zh-HK" altLang="en-US" dirty="0"/>
          </a:p>
        </p:txBody>
      </p:sp>
      <p:sp>
        <p:nvSpPr>
          <p:cNvPr id="3" name="內容版面配置區 2">
            <a:extLst>
              <a:ext uri="{FF2B5EF4-FFF2-40B4-BE49-F238E27FC236}">
                <a16:creationId xmlns:a16="http://schemas.microsoft.com/office/drawing/2014/main" id="{94921A5D-E51C-DD44-68F0-2C0BA63829C3}"/>
              </a:ext>
            </a:extLst>
          </p:cNvPr>
          <p:cNvSpPr>
            <a:spLocks noGrp="1"/>
          </p:cNvSpPr>
          <p:nvPr>
            <p:ph idx="1"/>
          </p:nvPr>
        </p:nvSpPr>
        <p:spPr>
          <a:xfrm>
            <a:off x="838199" y="1825625"/>
            <a:ext cx="10860157" cy="4351338"/>
          </a:xfrm>
        </p:spPr>
        <p:txBody>
          <a:bodyPr>
            <a:normAutofit lnSpcReduction="10000"/>
          </a:bodyPr>
          <a:lstStyle/>
          <a:p>
            <a:pPr marL="0" lvl="0" indent="0">
              <a:buNone/>
            </a:pPr>
            <a:r>
              <a:rPr lang="en-US" altLang="zh-HK" dirty="0"/>
              <a:t>f. State 3 other emergency room managements.(3)  </a:t>
            </a:r>
            <a:endParaRPr lang="zh-TW" altLang="zh-HK" dirty="0"/>
          </a:p>
          <a:p>
            <a:pPr marL="0" indent="0">
              <a:buNone/>
            </a:pPr>
            <a:r>
              <a:rPr lang="en-US" altLang="zh-HK" dirty="0">
                <a:solidFill>
                  <a:srgbClr val="FF0000"/>
                </a:solidFill>
              </a:rPr>
              <a:t>ANS: </a:t>
            </a:r>
          </a:p>
          <a:p>
            <a:pPr marL="0" indent="0">
              <a:buNone/>
            </a:pPr>
            <a:r>
              <a:rPr lang="en-US" altLang="zh-HK" dirty="0">
                <a:solidFill>
                  <a:srgbClr val="FF0000"/>
                </a:solidFill>
              </a:rPr>
              <a:t>Neurosurgery consult</a:t>
            </a:r>
          </a:p>
          <a:p>
            <a:pPr marL="0" indent="0">
              <a:buNone/>
            </a:pPr>
            <a:r>
              <a:rPr lang="en-US" altLang="zh-HK" dirty="0">
                <a:solidFill>
                  <a:srgbClr val="FF0000"/>
                </a:solidFill>
              </a:rPr>
              <a:t>BP control (SBP=&lt; 140 mmHg)</a:t>
            </a:r>
          </a:p>
          <a:p>
            <a:pPr marL="0" indent="0">
              <a:buNone/>
            </a:pPr>
            <a:r>
              <a:rPr lang="en-US" altLang="zh-HK" dirty="0">
                <a:solidFill>
                  <a:srgbClr val="FF0000"/>
                </a:solidFill>
              </a:rPr>
              <a:t>Pain, nausea and agitation control</a:t>
            </a:r>
          </a:p>
          <a:p>
            <a:pPr marL="0" indent="0">
              <a:buNone/>
            </a:pPr>
            <a:r>
              <a:rPr lang="en-US" altLang="zh-HK" dirty="0">
                <a:solidFill>
                  <a:srgbClr val="FF0000"/>
                </a:solidFill>
              </a:rPr>
              <a:t>Osmotic ICP control</a:t>
            </a:r>
          </a:p>
          <a:p>
            <a:pPr marL="0" indent="0">
              <a:buNone/>
            </a:pPr>
            <a:r>
              <a:rPr lang="en-US" altLang="zh-HK" dirty="0">
                <a:solidFill>
                  <a:srgbClr val="FF0000"/>
                </a:solidFill>
              </a:rPr>
              <a:t>Airway and ventilatory support in case of decrease GCS or </a:t>
            </a:r>
            <a:r>
              <a:rPr lang="en-US" altLang="zh-HK" dirty="0" err="1">
                <a:solidFill>
                  <a:srgbClr val="FF0000"/>
                </a:solidFill>
              </a:rPr>
              <a:t>hypopnoea</a:t>
            </a:r>
            <a:endParaRPr lang="en-US" altLang="zh-HK" dirty="0">
              <a:solidFill>
                <a:srgbClr val="FF0000"/>
              </a:solidFill>
            </a:endParaRPr>
          </a:p>
          <a:p>
            <a:pPr marL="0" indent="0">
              <a:buNone/>
            </a:pPr>
            <a:r>
              <a:rPr lang="en-US" altLang="zh-HK" dirty="0">
                <a:solidFill>
                  <a:srgbClr val="FF0000"/>
                </a:solidFill>
              </a:rPr>
              <a:t>Seizure control if necessary</a:t>
            </a:r>
          </a:p>
          <a:p>
            <a:pPr marL="0" indent="0">
              <a:buNone/>
            </a:pPr>
            <a:r>
              <a:rPr lang="en-US" altLang="zh-HK" dirty="0">
                <a:solidFill>
                  <a:srgbClr val="FF0000"/>
                </a:solidFill>
              </a:rPr>
              <a:t>Reverse coagulopathy if indicated</a:t>
            </a:r>
            <a:endParaRPr lang="zh-TW" altLang="zh-HK" dirty="0">
              <a:solidFill>
                <a:srgbClr val="FF0000"/>
              </a:solidFill>
            </a:endParaRPr>
          </a:p>
          <a:p>
            <a:pPr marL="0" indent="0">
              <a:buNone/>
            </a:pPr>
            <a:endParaRPr lang="zh-HK" altLang="en-US" dirty="0"/>
          </a:p>
        </p:txBody>
      </p:sp>
    </p:spTree>
    <p:extLst>
      <p:ext uri="{BB962C8B-B14F-4D97-AF65-F5344CB8AC3E}">
        <p14:creationId xmlns:p14="http://schemas.microsoft.com/office/powerpoint/2010/main" val="251743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11E5B85-BCEC-5823-FB80-FE999EE1D7F0}"/>
              </a:ext>
            </a:extLst>
          </p:cNvPr>
          <p:cNvSpPr>
            <a:spLocks noGrp="1"/>
          </p:cNvSpPr>
          <p:nvPr>
            <p:ph type="title"/>
          </p:nvPr>
        </p:nvSpPr>
        <p:spPr/>
        <p:txBody>
          <a:bodyPr/>
          <a:lstStyle/>
          <a:p>
            <a:r>
              <a:rPr lang="en-US" altLang="zh-HK" dirty="0"/>
              <a:t>CASE 1</a:t>
            </a:r>
            <a:endParaRPr lang="zh-HK" altLang="en-US" dirty="0"/>
          </a:p>
        </p:txBody>
      </p:sp>
      <p:sp>
        <p:nvSpPr>
          <p:cNvPr id="3" name="內容版面配置區 2">
            <a:extLst>
              <a:ext uri="{FF2B5EF4-FFF2-40B4-BE49-F238E27FC236}">
                <a16:creationId xmlns:a16="http://schemas.microsoft.com/office/drawing/2014/main" id="{90D79B1F-BF89-14E1-57B7-DCDDED1E0D64}"/>
              </a:ext>
            </a:extLst>
          </p:cNvPr>
          <p:cNvSpPr>
            <a:spLocks noGrp="1"/>
          </p:cNvSpPr>
          <p:nvPr>
            <p:ph idx="1"/>
          </p:nvPr>
        </p:nvSpPr>
        <p:spPr>
          <a:xfrm>
            <a:off x="838200" y="1825625"/>
            <a:ext cx="6327913" cy="4351338"/>
          </a:xfrm>
        </p:spPr>
        <p:txBody>
          <a:bodyPr/>
          <a:lstStyle/>
          <a:p>
            <a:pPr marL="0" indent="0">
              <a:buNone/>
            </a:pPr>
            <a:r>
              <a:rPr lang="en-US" altLang="zh-HK" dirty="0"/>
              <a:t>In another case, a fundoscopy photo was shown.</a:t>
            </a:r>
          </a:p>
          <a:p>
            <a:pPr marL="0" indent="0">
              <a:buNone/>
            </a:pPr>
            <a:r>
              <a:rPr lang="en-US" altLang="zh-TW" dirty="0"/>
              <a:t>g. 	</a:t>
            </a:r>
            <a:r>
              <a:rPr lang="en-US" altLang="zh-HK" dirty="0"/>
              <a:t>Please state the pathology.(1)</a:t>
            </a:r>
            <a:endParaRPr lang="zh-TW" altLang="zh-HK" dirty="0"/>
          </a:p>
          <a:p>
            <a:endParaRPr lang="zh-HK" altLang="en-US" dirty="0"/>
          </a:p>
        </p:txBody>
      </p:sp>
      <p:pic>
        <p:nvPicPr>
          <p:cNvPr id="4" name="圖片 3" descr="Fundus photographs showing subhyaloid hemorrhage in posterior pole in the left eye of a 38-year-old patient (Patient 1) with traumatic subarachnoid hemorrhage (SAH). ">
            <a:extLst>
              <a:ext uri="{FF2B5EF4-FFF2-40B4-BE49-F238E27FC236}">
                <a16:creationId xmlns:a16="http://schemas.microsoft.com/office/drawing/2014/main" id="{4EFB8C28-B8E3-83C7-9E79-1A2A0821B0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66113" y="2541069"/>
            <a:ext cx="5025887" cy="3951806"/>
          </a:xfrm>
          <a:prstGeom prst="rect">
            <a:avLst/>
          </a:prstGeom>
          <a:noFill/>
          <a:ln>
            <a:noFill/>
          </a:ln>
        </p:spPr>
      </p:pic>
    </p:spTree>
    <p:extLst>
      <p:ext uri="{BB962C8B-B14F-4D97-AF65-F5344CB8AC3E}">
        <p14:creationId xmlns:p14="http://schemas.microsoft.com/office/powerpoint/2010/main" val="29080052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1B074-4790-1CD5-BC02-29F095DE77D7}"/>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04E7349B-06B8-A79D-A1F7-C1D3BD5F8A20}"/>
              </a:ext>
            </a:extLst>
          </p:cNvPr>
          <p:cNvSpPr>
            <a:spLocks noGrp="1"/>
          </p:cNvSpPr>
          <p:nvPr>
            <p:ph type="title"/>
          </p:nvPr>
        </p:nvSpPr>
        <p:spPr/>
        <p:txBody>
          <a:bodyPr/>
          <a:lstStyle/>
          <a:p>
            <a:r>
              <a:rPr lang="en-US" altLang="zh-HK" dirty="0"/>
              <a:t>CASE 1</a:t>
            </a:r>
            <a:endParaRPr lang="zh-HK" altLang="en-US" dirty="0"/>
          </a:p>
        </p:txBody>
      </p:sp>
      <p:sp>
        <p:nvSpPr>
          <p:cNvPr id="3" name="內容版面配置區 2">
            <a:extLst>
              <a:ext uri="{FF2B5EF4-FFF2-40B4-BE49-F238E27FC236}">
                <a16:creationId xmlns:a16="http://schemas.microsoft.com/office/drawing/2014/main" id="{8A51E1DA-BAA1-5D21-A482-3F965C9C8D4C}"/>
              </a:ext>
            </a:extLst>
          </p:cNvPr>
          <p:cNvSpPr>
            <a:spLocks noGrp="1"/>
          </p:cNvSpPr>
          <p:nvPr>
            <p:ph idx="1"/>
          </p:nvPr>
        </p:nvSpPr>
        <p:spPr>
          <a:xfrm>
            <a:off x="838200" y="1825625"/>
            <a:ext cx="6327913" cy="4351338"/>
          </a:xfrm>
        </p:spPr>
        <p:txBody>
          <a:bodyPr>
            <a:normAutofit/>
          </a:bodyPr>
          <a:lstStyle/>
          <a:p>
            <a:pPr marL="0" indent="0">
              <a:buNone/>
            </a:pPr>
            <a:r>
              <a:rPr lang="en-US" altLang="zh-HK" dirty="0"/>
              <a:t>In another case, a fundoscopy photo was shown.</a:t>
            </a:r>
          </a:p>
          <a:p>
            <a:pPr marL="0" indent="0">
              <a:buNone/>
            </a:pPr>
            <a:r>
              <a:rPr lang="en-US" altLang="zh-HK" dirty="0"/>
              <a:t>g.	Please state the pathology.(1)</a:t>
            </a:r>
          </a:p>
          <a:p>
            <a:pPr marL="0" indent="0">
              <a:buNone/>
            </a:pPr>
            <a:r>
              <a:rPr lang="en-US" altLang="zh-HK" dirty="0">
                <a:solidFill>
                  <a:srgbClr val="FF0000"/>
                </a:solidFill>
              </a:rPr>
              <a:t>ANS:	</a:t>
            </a:r>
            <a:r>
              <a:rPr lang="en-US" altLang="zh-HK" dirty="0" err="1">
                <a:solidFill>
                  <a:srgbClr val="FF0000"/>
                </a:solidFill>
              </a:rPr>
              <a:t>Subhyaloid</a:t>
            </a:r>
            <a:r>
              <a:rPr lang="en-US" altLang="zh-HK" dirty="0">
                <a:solidFill>
                  <a:srgbClr val="FF0000"/>
                </a:solidFill>
              </a:rPr>
              <a:t> hemorrhage/ collection of blood beneath the retina in posterior pole in the left eye</a:t>
            </a:r>
          </a:p>
          <a:p>
            <a:pPr marL="0" indent="0">
              <a:buNone/>
            </a:pPr>
            <a:r>
              <a:rPr lang="en-US" altLang="zh-HK" dirty="0">
                <a:solidFill>
                  <a:schemeClr val="bg1">
                    <a:lumMod val="65000"/>
                  </a:schemeClr>
                </a:solidFill>
              </a:rPr>
              <a:t>Sudden increase in intracranial pressure from a SAH can cause blood to be forced along the optic nerve sheath into the eye. </a:t>
            </a:r>
            <a:endParaRPr lang="zh-TW" altLang="zh-HK" dirty="0">
              <a:solidFill>
                <a:schemeClr val="bg1">
                  <a:lumMod val="65000"/>
                </a:schemeClr>
              </a:solidFill>
            </a:endParaRPr>
          </a:p>
          <a:p>
            <a:pPr marL="0" indent="0">
              <a:buNone/>
            </a:pPr>
            <a:endParaRPr lang="zh-TW" altLang="zh-HK" dirty="0">
              <a:solidFill>
                <a:srgbClr val="FF0000"/>
              </a:solidFill>
            </a:endParaRPr>
          </a:p>
          <a:p>
            <a:pPr marL="0" indent="0">
              <a:buNone/>
            </a:pPr>
            <a:endParaRPr lang="zh-TW" altLang="zh-HK" dirty="0"/>
          </a:p>
          <a:p>
            <a:endParaRPr lang="zh-HK" altLang="en-US" dirty="0"/>
          </a:p>
        </p:txBody>
      </p:sp>
      <p:pic>
        <p:nvPicPr>
          <p:cNvPr id="4" name="圖片 3" descr="Fundus photographs showing subhyaloid hemorrhage in posterior pole in the left eye of a 38-year-old patient (Patient 1) with traumatic subarachnoid hemorrhage (SAH). ">
            <a:extLst>
              <a:ext uri="{FF2B5EF4-FFF2-40B4-BE49-F238E27FC236}">
                <a16:creationId xmlns:a16="http://schemas.microsoft.com/office/drawing/2014/main" id="{46DFDC9C-AA93-CD5F-4880-C20834D5935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66113" y="2541069"/>
            <a:ext cx="5025887" cy="3951806"/>
          </a:xfrm>
          <a:prstGeom prst="rect">
            <a:avLst/>
          </a:prstGeom>
          <a:noFill/>
          <a:ln>
            <a:noFill/>
          </a:ln>
        </p:spPr>
      </p:pic>
    </p:spTree>
    <p:extLst>
      <p:ext uri="{BB962C8B-B14F-4D97-AF65-F5344CB8AC3E}">
        <p14:creationId xmlns:p14="http://schemas.microsoft.com/office/powerpoint/2010/main" val="41148650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4D1B56D-7125-E90B-875F-87480A60E5DD}"/>
              </a:ext>
            </a:extLst>
          </p:cNvPr>
          <p:cNvSpPr>
            <a:spLocks noGrp="1"/>
          </p:cNvSpPr>
          <p:nvPr>
            <p:ph type="title"/>
          </p:nvPr>
        </p:nvSpPr>
        <p:spPr/>
        <p:txBody>
          <a:bodyPr/>
          <a:lstStyle/>
          <a:p>
            <a:r>
              <a:rPr lang="en-US" altLang="zh-HK" dirty="0"/>
              <a:t>CASE 1</a:t>
            </a:r>
            <a:endParaRPr lang="zh-HK" altLang="en-US" dirty="0"/>
          </a:p>
        </p:txBody>
      </p:sp>
      <p:sp>
        <p:nvSpPr>
          <p:cNvPr id="3" name="內容版面配置區 2">
            <a:extLst>
              <a:ext uri="{FF2B5EF4-FFF2-40B4-BE49-F238E27FC236}">
                <a16:creationId xmlns:a16="http://schemas.microsoft.com/office/drawing/2014/main" id="{9E5E09C0-60F2-9587-AA34-A6B5C83AF3EF}"/>
              </a:ext>
            </a:extLst>
          </p:cNvPr>
          <p:cNvSpPr>
            <a:spLocks noGrp="1"/>
          </p:cNvSpPr>
          <p:nvPr>
            <p:ph idx="1"/>
          </p:nvPr>
        </p:nvSpPr>
        <p:spPr/>
        <p:txBody>
          <a:bodyPr/>
          <a:lstStyle/>
          <a:p>
            <a:pPr marL="0" indent="0">
              <a:buNone/>
            </a:pPr>
            <a:r>
              <a:rPr lang="en-US" altLang="zh-HK" dirty="0"/>
              <a:t>h.	In the non-traumatic cause, is initial fibrinolysis i.e. use of 	tranexamic acid use routinely recommended? (Bonus)</a:t>
            </a:r>
            <a:endParaRPr lang="zh-TW" altLang="zh-HK" dirty="0"/>
          </a:p>
          <a:p>
            <a:endParaRPr lang="zh-HK" altLang="en-US" dirty="0"/>
          </a:p>
        </p:txBody>
      </p:sp>
    </p:spTree>
    <p:extLst>
      <p:ext uri="{BB962C8B-B14F-4D97-AF65-F5344CB8AC3E}">
        <p14:creationId xmlns:p14="http://schemas.microsoft.com/office/powerpoint/2010/main" val="3865420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D5648-74CF-234E-A89A-F70244666651}"/>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1E5257C5-3F5C-67F7-89F9-FD6ECEBE3412}"/>
              </a:ext>
            </a:extLst>
          </p:cNvPr>
          <p:cNvSpPr>
            <a:spLocks noGrp="1"/>
          </p:cNvSpPr>
          <p:nvPr>
            <p:ph type="title"/>
          </p:nvPr>
        </p:nvSpPr>
        <p:spPr/>
        <p:txBody>
          <a:bodyPr/>
          <a:lstStyle/>
          <a:p>
            <a:r>
              <a:rPr lang="en-US" altLang="zh-HK" dirty="0"/>
              <a:t>CASE 1</a:t>
            </a:r>
            <a:endParaRPr lang="zh-HK" altLang="en-US" dirty="0"/>
          </a:p>
        </p:txBody>
      </p:sp>
      <p:sp>
        <p:nvSpPr>
          <p:cNvPr id="3" name="內容版面配置區 2">
            <a:extLst>
              <a:ext uri="{FF2B5EF4-FFF2-40B4-BE49-F238E27FC236}">
                <a16:creationId xmlns:a16="http://schemas.microsoft.com/office/drawing/2014/main" id="{EF816751-D4E0-FFAF-D691-C37F26FBAF2A}"/>
              </a:ext>
            </a:extLst>
          </p:cNvPr>
          <p:cNvSpPr>
            <a:spLocks noGrp="1"/>
          </p:cNvSpPr>
          <p:nvPr>
            <p:ph idx="1"/>
          </p:nvPr>
        </p:nvSpPr>
        <p:spPr/>
        <p:txBody>
          <a:bodyPr/>
          <a:lstStyle/>
          <a:p>
            <a:pPr marL="0" indent="0">
              <a:buNone/>
            </a:pPr>
            <a:r>
              <a:rPr lang="en-US" altLang="zh-HK" dirty="0"/>
              <a:t>h.	In the non-traumatic cause, is initial fibrinolysis i.e. use of 	tranexamic acid use routinely recommended? (Bonus)</a:t>
            </a:r>
            <a:endParaRPr lang="zh-TW" altLang="zh-HK" dirty="0"/>
          </a:p>
          <a:p>
            <a:pPr marL="0" indent="0">
              <a:buNone/>
            </a:pPr>
            <a:r>
              <a:rPr lang="en-US" altLang="zh-HK" dirty="0">
                <a:solidFill>
                  <a:srgbClr val="FF0000"/>
                </a:solidFill>
              </a:rPr>
              <a:t>ANS:	No. The role of TXA in spontaneous SAH remains controversial. It can reduce the risk of the aneurysm rebleeding in the first 24 hours, but a potential risk of delayed cerebral ischemia exists if there is nil or surgical treatment being extended beyond 72 hours. </a:t>
            </a:r>
            <a:endParaRPr lang="zh-TW" altLang="zh-HK" dirty="0">
              <a:solidFill>
                <a:srgbClr val="FF0000"/>
              </a:solidFill>
            </a:endParaRPr>
          </a:p>
          <a:p>
            <a:pPr marL="0" indent="0">
              <a:buNone/>
            </a:pPr>
            <a:endParaRPr lang="zh-HK" altLang="en-US" dirty="0"/>
          </a:p>
        </p:txBody>
      </p:sp>
    </p:spTree>
    <p:extLst>
      <p:ext uri="{BB962C8B-B14F-4D97-AF65-F5344CB8AC3E}">
        <p14:creationId xmlns:p14="http://schemas.microsoft.com/office/powerpoint/2010/main" val="3623437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036AFFE-81B5-78EB-4784-392ACFBAD239}"/>
              </a:ext>
            </a:extLst>
          </p:cNvPr>
          <p:cNvSpPr>
            <a:spLocks noGrp="1"/>
          </p:cNvSpPr>
          <p:nvPr>
            <p:ph type="title"/>
          </p:nvPr>
        </p:nvSpPr>
        <p:spPr/>
        <p:txBody>
          <a:bodyPr/>
          <a:lstStyle/>
          <a:p>
            <a:r>
              <a:rPr lang="en-US" altLang="zh-HK" dirty="0"/>
              <a:t>The </a:t>
            </a:r>
            <a:r>
              <a:rPr lang="en-US" altLang="zh-HK" dirty="0" err="1"/>
              <a:t>sunsetted</a:t>
            </a:r>
            <a:r>
              <a:rPr lang="en-US" altLang="zh-HK" dirty="0"/>
              <a:t> prophylactic triple H therapy </a:t>
            </a:r>
            <a:endParaRPr lang="zh-TW" altLang="zh-HK" dirty="0"/>
          </a:p>
        </p:txBody>
      </p:sp>
      <p:sp>
        <p:nvSpPr>
          <p:cNvPr id="3" name="內容版面配置區 2">
            <a:extLst>
              <a:ext uri="{FF2B5EF4-FFF2-40B4-BE49-F238E27FC236}">
                <a16:creationId xmlns:a16="http://schemas.microsoft.com/office/drawing/2014/main" id="{37FD2224-FE66-C2D4-8DB8-827AF5587D29}"/>
              </a:ext>
            </a:extLst>
          </p:cNvPr>
          <p:cNvSpPr>
            <a:spLocks noGrp="1"/>
          </p:cNvSpPr>
          <p:nvPr>
            <p:ph idx="1"/>
          </p:nvPr>
        </p:nvSpPr>
        <p:spPr/>
        <p:txBody>
          <a:bodyPr>
            <a:normAutofit fontScale="92500" lnSpcReduction="20000"/>
          </a:bodyPr>
          <a:lstStyle/>
          <a:p>
            <a:r>
              <a:rPr lang="en-US" altLang="zh-HK" dirty="0"/>
              <a:t>Formerly widely accepted for spontaneous/ aneurysmal SAH (</a:t>
            </a:r>
            <a:r>
              <a:rPr lang="en-US" altLang="zh-HK" dirty="0" err="1"/>
              <a:t>aSAH</a:t>
            </a:r>
            <a:r>
              <a:rPr lang="en-US" altLang="zh-HK" dirty="0"/>
              <a:t>) (c.f. </a:t>
            </a:r>
            <a:r>
              <a:rPr lang="en-US" altLang="zh-HK" dirty="0" err="1"/>
              <a:t>tSAH</a:t>
            </a:r>
            <a:r>
              <a:rPr lang="en-US" altLang="zh-HK" dirty="0"/>
              <a:t>) </a:t>
            </a:r>
            <a:endParaRPr lang="zh-TW" altLang="zh-HK" dirty="0"/>
          </a:p>
          <a:p>
            <a:r>
              <a:rPr lang="en-US" altLang="zh-HK" b="1" dirty="0"/>
              <a:t>HHH stands for 1. induced Hypertension 2. hypervolemia, and 3. hemodilution</a:t>
            </a:r>
            <a:r>
              <a:rPr lang="en-US" altLang="zh-HK" dirty="0"/>
              <a:t>. </a:t>
            </a:r>
          </a:p>
          <a:p>
            <a:r>
              <a:rPr lang="en-US" altLang="zh-HK" dirty="0"/>
              <a:t>intended to prevent and treat delayed cerebral ischemia (DCI) caused by cerebral vasospasm after an aneurysm has been managed (either surgically clipped or coiled). </a:t>
            </a:r>
            <a:endParaRPr lang="zh-TW" altLang="zh-HK" dirty="0"/>
          </a:p>
          <a:p>
            <a:r>
              <a:rPr lang="en-US" altLang="zh-HK" dirty="0"/>
              <a:t>Current evidence and guidelines have shifted due to a lack of strong evidence for its efficacy in improving clinical outcomes and a high risk of serious systemic complications, e.g. Cerebral edema or hemorrhage/ Pulmonary Edema/ MI/ </a:t>
            </a:r>
            <a:r>
              <a:rPr lang="en-US" altLang="zh-HK" dirty="0" err="1"/>
              <a:t>HypoNa</a:t>
            </a:r>
            <a:r>
              <a:rPr lang="en-US" altLang="zh-HK" dirty="0"/>
              <a:t> etc.</a:t>
            </a:r>
            <a:endParaRPr lang="zh-TW" altLang="zh-HK" dirty="0"/>
          </a:p>
          <a:p>
            <a:pPr lvl="0"/>
            <a:r>
              <a:rPr lang="en-US" altLang="zh-HK" b="1" dirty="0">
                <a:solidFill>
                  <a:srgbClr val="FF0000"/>
                </a:solidFill>
              </a:rPr>
              <a:t>Routine prophylactic HHH therapy is no longer recommended</a:t>
            </a:r>
            <a:r>
              <a:rPr lang="en-US" altLang="zh-HK" dirty="0"/>
              <a:t>.</a:t>
            </a:r>
            <a:endParaRPr lang="zh-TW" altLang="zh-HK" dirty="0"/>
          </a:p>
          <a:p>
            <a:endParaRPr lang="zh-HK" altLang="en-US" dirty="0"/>
          </a:p>
        </p:txBody>
      </p:sp>
    </p:spTree>
    <p:extLst>
      <p:ext uri="{BB962C8B-B14F-4D97-AF65-F5344CB8AC3E}">
        <p14:creationId xmlns:p14="http://schemas.microsoft.com/office/powerpoint/2010/main" val="1062860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F938DC6-4BD3-FDE0-A684-AF8BF8EC0DCF}"/>
              </a:ext>
            </a:extLst>
          </p:cNvPr>
          <p:cNvSpPr>
            <a:spLocks noGrp="1"/>
          </p:cNvSpPr>
          <p:nvPr>
            <p:ph type="title"/>
          </p:nvPr>
        </p:nvSpPr>
        <p:spPr/>
        <p:txBody>
          <a:bodyPr/>
          <a:lstStyle/>
          <a:p>
            <a:endParaRPr lang="zh-HK" altLang="en-US"/>
          </a:p>
        </p:txBody>
      </p:sp>
      <p:sp>
        <p:nvSpPr>
          <p:cNvPr id="3" name="內容版面配置區 2">
            <a:extLst>
              <a:ext uri="{FF2B5EF4-FFF2-40B4-BE49-F238E27FC236}">
                <a16:creationId xmlns:a16="http://schemas.microsoft.com/office/drawing/2014/main" id="{C186FD4B-7BB1-22D4-F776-49B0537F64A6}"/>
              </a:ext>
            </a:extLst>
          </p:cNvPr>
          <p:cNvSpPr>
            <a:spLocks noGrp="1"/>
          </p:cNvSpPr>
          <p:nvPr>
            <p:ph idx="1"/>
          </p:nvPr>
        </p:nvSpPr>
        <p:spPr/>
        <p:txBody>
          <a:bodyPr/>
          <a:lstStyle/>
          <a:p>
            <a:endParaRPr lang="zh-HK" altLang="en-US"/>
          </a:p>
        </p:txBody>
      </p:sp>
      <p:pic>
        <p:nvPicPr>
          <p:cNvPr id="5" name="圖片 4">
            <a:extLst>
              <a:ext uri="{FF2B5EF4-FFF2-40B4-BE49-F238E27FC236}">
                <a16:creationId xmlns:a16="http://schemas.microsoft.com/office/drawing/2014/main" id="{5FC1D422-7763-4A52-896B-77EC699B7044}"/>
              </a:ext>
            </a:extLst>
          </p:cNvPr>
          <p:cNvPicPr>
            <a:picLocks noChangeAspect="1"/>
          </p:cNvPicPr>
          <p:nvPr/>
        </p:nvPicPr>
        <p:blipFill>
          <a:blip r:embed="rId2"/>
          <a:srcRect l="24500" t="14074" r="8750" b="19703"/>
          <a:stretch>
            <a:fillRect/>
          </a:stretch>
        </p:blipFill>
        <p:spPr>
          <a:xfrm>
            <a:off x="132080" y="100820"/>
            <a:ext cx="11927840" cy="6656360"/>
          </a:xfrm>
          <a:prstGeom prst="rect">
            <a:avLst/>
          </a:prstGeom>
        </p:spPr>
      </p:pic>
    </p:spTree>
    <p:extLst>
      <p:ext uri="{BB962C8B-B14F-4D97-AF65-F5344CB8AC3E}">
        <p14:creationId xmlns:p14="http://schemas.microsoft.com/office/powerpoint/2010/main" val="3972779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D1A7B2D-F868-E390-F164-F0B55DCF9F30}"/>
              </a:ext>
            </a:extLst>
          </p:cNvPr>
          <p:cNvSpPr>
            <a:spLocks noGrp="1"/>
          </p:cNvSpPr>
          <p:nvPr>
            <p:ph type="title"/>
          </p:nvPr>
        </p:nvSpPr>
        <p:spPr/>
        <p:txBody>
          <a:bodyPr/>
          <a:lstStyle/>
          <a:p>
            <a:r>
              <a:rPr lang="en-US" altLang="zh-HK" dirty="0"/>
              <a:t>CASE 1</a:t>
            </a:r>
            <a:endParaRPr lang="zh-HK" altLang="en-US" dirty="0"/>
          </a:p>
        </p:txBody>
      </p:sp>
      <p:sp>
        <p:nvSpPr>
          <p:cNvPr id="3" name="內容版面配置區 2">
            <a:extLst>
              <a:ext uri="{FF2B5EF4-FFF2-40B4-BE49-F238E27FC236}">
                <a16:creationId xmlns:a16="http://schemas.microsoft.com/office/drawing/2014/main" id="{D10EC133-EF44-6130-2378-EE3F331EB6AF}"/>
              </a:ext>
            </a:extLst>
          </p:cNvPr>
          <p:cNvSpPr>
            <a:spLocks noGrp="1"/>
          </p:cNvSpPr>
          <p:nvPr>
            <p:ph idx="1"/>
          </p:nvPr>
        </p:nvSpPr>
        <p:spPr/>
        <p:txBody>
          <a:bodyPr/>
          <a:lstStyle/>
          <a:p>
            <a:pPr marL="0" indent="0">
              <a:buNone/>
            </a:pPr>
            <a:r>
              <a:rPr lang="en-US" altLang="zh-HK" dirty="0"/>
              <a:t>A 79 year-old presented with headache and transient right eye black-out for a few minutes 2 days ago. Initial headache improved but the patient noted progressive loss of right visual field and non-specific dizziness. He was brought in fully conscious on a stretcher.</a:t>
            </a:r>
            <a:endParaRPr lang="zh-TW" altLang="zh-HK" dirty="0"/>
          </a:p>
          <a:p>
            <a:pPr marL="0" indent="0">
              <a:buNone/>
            </a:pPr>
            <a:endParaRPr lang="en-US" altLang="zh-HK" dirty="0"/>
          </a:p>
          <a:p>
            <a:pPr marL="0" indent="0">
              <a:buNone/>
            </a:pPr>
            <a:r>
              <a:rPr lang="en-US" altLang="zh-HK" dirty="0"/>
              <a:t>Questions </a:t>
            </a:r>
            <a:endParaRPr lang="zh-TW" altLang="zh-HK" dirty="0"/>
          </a:p>
          <a:p>
            <a:pPr marL="0" lvl="0" indent="0">
              <a:buNone/>
            </a:pPr>
            <a:r>
              <a:rPr lang="en-US" altLang="zh-HK" dirty="0"/>
              <a:t>a.	Name a prognostic score for short-term risk of stroke 	following episode of amaurosis fugax. (1) </a:t>
            </a:r>
          </a:p>
        </p:txBody>
      </p:sp>
    </p:spTree>
    <p:extLst>
      <p:ext uri="{BB962C8B-B14F-4D97-AF65-F5344CB8AC3E}">
        <p14:creationId xmlns:p14="http://schemas.microsoft.com/office/powerpoint/2010/main" val="4056595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8E26A05-718D-B410-929A-03784901CFBC}"/>
              </a:ext>
            </a:extLst>
          </p:cNvPr>
          <p:cNvSpPr>
            <a:spLocks noGrp="1"/>
          </p:cNvSpPr>
          <p:nvPr>
            <p:ph type="title"/>
          </p:nvPr>
        </p:nvSpPr>
        <p:spPr/>
        <p:txBody>
          <a:bodyPr/>
          <a:lstStyle/>
          <a:p>
            <a:endParaRPr lang="zh-HK" altLang="en-US" dirty="0"/>
          </a:p>
        </p:txBody>
      </p:sp>
      <p:sp>
        <p:nvSpPr>
          <p:cNvPr id="3" name="內容版面配置區 2">
            <a:extLst>
              <a:ext uri="{FF2B5EF4-FFF2-40B4-BE49-F238E27FC236}">
                <a16:creationId xmlns:a16="http://schemas.microsoft.com/office/drawing/2014/main" id="{46925CC6-E4D4-2839-738C-15647722DB38}"/>
              </a:ext>
            </a:extLst>
          </p:cNvPr>
          <p:cNvSpPr>
            <a:spLocks noGrp="1"/>
          </p:cNvSpPr>
          <p:nvPr>
            <p:ph idx="1"/>
          </p:nvPr>
        </p:nvSpPr>
        <p:spPr/>
        <p:txBody>
          <a:bodyPr/>
          <a:lstStyle/>
          <a:p>
            <a:endParaRPr lang="zh-HK" altLang="en-US" dirty="0"/>
          </a:p>
        </p:txBody>
      </p:sp>
      <p:pic>
        <p:nvPicPr>
          <p:cNvPr id="4" name="圖片 3">
            <a:extLst>
              <a:ext uri="{FF2B5EF4-FFF2-40B4-BE49-F238E27FC236}">
                <a16:creationId xmlns:a16="http://schemas.microsoft.com/office/drawing/2014/main" id="{7681C31F-4793-FE2D-B250-E22C1F514C5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2" y="130801"/>
            <a:ext cx="4611053" cy="6596397"/>
          </a:xfrm>
          <a:prstGeom prst="rect">
            <a:avLst/>
          </a:prstGeom>
          <a:noFill/>
          <a:ln>
            <a:noFill/>
          </a:ln>
        </p:spPr>
      </p:pic>
      <p:pic>
        <p:nvPicPr>
          <p:cNvPr id="16390" name="Picture 6" descr="Fig. 2">
            <a:extLst>
              <a:ext uri="{FF2B5EF4-FFF2-40B4-BE49-F238E27FC236}">
                <a16:creationId xmlns:a16="http://schemas.microsoft.com/office/drawing/2014/main" id="{1FCE13B4-A826-436C-A20E-FB865DF225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9215" y="1275390"/>
            <a:ext cx="6920495" cy="4715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6252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BE39E5D-A400-3A90-D375-73EEDEA342E4}"/>
              </a:ext>
            </a:extLst>
          </p:cNvPr>
          <p:cNvSpPr>
            <a:spLocks noGrp="1"/>
          </p:cNvSpPr>
          <p:nvPr>
            <p:ph type="title"/>
          </p:nvPr>
        </p:nvSpPr>
        <p:spPr/>
        <p:txBody>
          <a:bodyPr/>
          <a:lstStyle/>
          <a:p>
            <a:endParaRPr lang="zh-HK" altLang="en-US"/>
          </a:p>
        </p:txBody>
      </p:sp>
      <p:pic>
        <p:nvPicPr>
          <p:cNvPr id="7" name="內容版面配置區 6" descr="一張含有 醫療設備, 室內, 醫療, 保健 的圖片&#10;&#10;AI 產生的內容可能不正確。">
            <a:extLst>
              <a:ext uri="{FF2B5EF4-FFF2-40B4-BE49-F238E27FC236}">
                <a16:creationId xmlns:a16="http://schemas.microsoft.com/office/drawing/2014/main" id="{F8FC9CA0-C1F1-43A4-F83C-EEBDB605E5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47452" y="55880"/>
            <a:ext cx="5622273" cy="4220028"/>
          </a:xfrm>
        </p:spPr>
      </p:pic>
      <p:pic>
        <p:nvPicPr>
          <p:cNvPr id="4" name="Picture 2" descr="Hunt and Hess and WFNS Scale – Peripheral Brain">
            <a:extLst>
              <a:ext uri="{FF2B5EF4-FFF2-40B4-BE49-F238E27FC236}">
                <a16:creationId xmlns:a16="http://schemas.microsoft.com/office/drawing/2014/main" id="{30242A94-18EE-97B6-7F47-963AD46477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33" y="55880"/>
            <a:ext cx="6001067" cy="3545973"/>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External Ventricular Drain">
            <a:extLst>
              <a:ext uri="{FF2B5EF4-FFF2-40B4-BE49-F238E27FC236}">
                <a16:creationId xmlns:a16="http://schemas.microsoft.com/office/drawing/2014/main" id="{459A2BEE-C54B-3672-F57E-AAF0E37121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HK" altLang="en-US"/>
          </a:p>
        </p:txBody>
      </p:sp>
      <p:pic>
        <p:nvPicPr>
          <p:cNvPr id="17414" name="Picture 6" descr="How Are Cerebral Aneurysms Treated? - StoryMD">
            <a:extLst>
              <a:ext uri="{FF2B5EF4-FFF2-40B4-BE49-F238E27FC236}">
                <a16:creationId xmlns:a16="http://schemas.microsoft.com/office/drawing/2014/main" id="{A792B45D-BFF3-DBFF-9FD0-B64A5AD0F5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084" t="15861" r="2029" b="26502"/>
          <a:stretch>
            <a:fillRect/>
          </a:stretch>
        </p:blipFill>
        <p:spPr bwMode="auto">
          <a:xfrm>
            <a:off x="6147452" y="4374688"/>
            <a:ext cx="5604827" cy="2387660"/>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Risk of Re-Rupture, Vasospasm, or Re-Stroke after Clipping or Coiling of  Ruptured Intracranial Aneurysms: Long-Term Follow-Up with a Propensity  Score-Matched, Population-Based Cohort Study">
            <a:extLst>
              <a:ext uri="{FF2B5EF4-FFF2-40B4-BE49-F238E27FC236}">
                <a16:creationId xmlns:a16="http://schemas.microsoft.com/office/drawing/2014/main" id="{514CD5E3-9652-A316-79A0-21DEBC0BD2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4892" y="3753256"/>
            <a:ext cx="4101147" cy="3048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82435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Page 33 | Neon paint splatter background Images - Free Download on Freepik">
            <a:extLst>
              <a:ext uri="{FF2B5EF4-FFF2-40B4-BE49-F238E27FC236}">
                <a16:creationId xmlns:a16="http://schemas.microsoft.com/office/drawing/2014/main" id="{58153C78-9D04-AD23-B66D-8555140725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091" r="28173" b="-1"/>
          <a:stretch>
            <a:fillRect/>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8201" name="Rectangle 820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標題 1">
            <a:extLst>
              <a:ext uri="{FF2B5EF4-FFF2-40B4-BE49-F238E27FC236}">
                <a16:creationId xmlns:a16="http://schemas.microsoft.com/office/drawing/2014/main" id="{A9F7AD34-2373-0B47-EBA0-C1E0CDAACCC9}"/>
              </a:ext>
            </a:extLst>
          </p:cNvPr>
          <p:cNvSpPr>
            <a:spLocks noGrp="1"/>
          </p:cNvSpPr>
          <p:nvPr>
            <p:ph type="title"/>
          </p:nvPr>
        </p:nvSpPr>
        <p:spPr>
          <a:xfrm>
            <a:off x="371094" y="1161288"/>
            <a:ext cx="5216906" cy="1124712"/>
          </a:xfrm>
        </p:spPr>
        <p:txBody>
          <a:bodyPr anchor="b">
            <a:normAutofit/>
          </a:bodyPr>
          <a:lstStyle/>
          <a:p>
            <a:r>
              <a:rPr lang="en-US" altLang="zh-HK" sz="2800" dirty="0">
                <a:solidFill>
                  <a:schemeClr val="bg1"/>
                </a:solidFill>
              </a:rPr>
              <a:t>CASE 1 Learning Objectives</a:t>
            </a:r>
            <a:endParaRPr lang="zh-HK" altLang="en-US" sz="2800" dirty="0">
              <a:solidFill>
                <a:schemeClr val="bg1"/>
              </a:solidFill>
            </a:endParaRPr>
          </a:p>
        </p:txBody>
      </p:sp>
      <p:sp>
        <p:nvSpPr>
          <p:cNvPr id="8203" name="Rectangle 820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205" name="Rectangle 820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內容版面配置區 2">
            <a:extLst>
              <a:ext uri="{FF2B5EF4-FFF2-40B4-BE49-F238E27FC236}">
                <a16:creationId xmlns:a16="http://schemas.microsoft.com/office/drawing/2014/main" id="{EF9CA440-2380-ACEE-2F5B-DD1C4D009820}"/>
              </a:ext>
            </a:extLst>
          </p:cNvPr>
          <p:cNvSpPr>
            <a:spLocks noGrp="1"/>
          </p:cNvSpPr>
          <p:nvPr>
            <p:ph idx="1"/>
          </p:nvPr>
        </p:nvSpPr>
        <p:spPr>
          <a:xfrm>
            <a:off x="371094" y="2718054"/>
            <a:ext cx="6110986" cy="3207258"/>
          </a:xfrm>
        </p:spPr>
        <p:txBody>
          <a:bodyPr anchor="t">
            <a:normAutofit/>
          </a:bodyPr>
          <a:lstStyle/>
          <a:p>
            <a:r>
              <a:rPr lang="en-US" altLang="zh-HK" sz="1700" dirty="0">
                <a:solidFill>
                  <a:schemeClr val="bg1"/>
                </a:solidFill>
              </a:rPr>
              <a:t>Typical and atypical presentations of </a:t>
            </a:r>
            <a:r>
              <a:rPr lang="en-US" altLang="zh-HK" sz="1700" dirty="0" err="1">
                <a:solidFill>
                  <a:schemeClr val="bg1"/>
                </a:solidFill>
              </a:rPr>
              <a:t>aSAH</a:t>
            </a:r>
            <a:endParaRPr lang="en-US" altLang="zh-HK" sz="1700" dirty="0">
              <a:solidFill>
                <a:schemeClr val="bg1"/>
              </a:solidFill>
            </a:endParaRPr>
          </a:p>
          <a:p>
            <a:r>
              <a:rPr lang="en-US" altLang="zh-HK" sz="1700" dirty="0">
                <a:solidFill>
                  <a:schemeClr val="bg1"/>
                </a:solidFill>
              </a:rPr>
              <a:t>Different management approach between </a:t>
            </a:r>
            <a:r>
              <a:rPr lang="en-US" altLang="zh-HK" sz="1700" dirty="0" err="1">
                <a:solidFill>
                  <a:schemeClr val="bg1"/>
                </a:solidFill>
              </a:rPr>
              <a:t>aSAH</a:t>
            </a:r>
            <a:r>
              <a:rPr lang="en-US" altLang="zh-HK" sz="1700" dirty="0">
                <a:solidFill>
                  <a:schemeClr val="bg1"/>
                </a:solidFill>
              </a:rPr>
              <a:t> and </a:t>
            </a:r>
            <a:r>
              <a:rPr lang="en-US" altLang="zh-HK" sz="1700" dirty="0" err="1">
                <a:solidFill>
                  <a:schemeClr val="bg1"/>
                </a:solidFill>
              </a:rPr>
              <a:t>tSAH</a:t>
            </a:r>
            <a:endParaRPr lang="en-US" altLang="zh-HK" sz="1700" dirty="0">
              <a:solidFill>
                <a:schemeClr val="bg1"/>
              </a:solidFill>
            </a:endParaRPr>
          </a:p>
          <a:p>
            <a:r>
              <a:rPr lang="en-US" altLang="zh-HK" sz="1700" dirty="0">
                <a:solidFill>
                  <a:schemeClr val="bg1"/>
                </a:solidFill>
              </a:rPr>
              <a:t>Common complications and their prevention</a:t>
            </a:r>
          </a:p>
        </p:txBody>
      </p:sp>
    </p:spTree>
    <p:extLst>
      <p:ext uri="{BB962C8B-B14F-4D97-AF65-F5344CB8AC3E}">
        <p14:creationId xmlns:p14="http://schemas.microsoft.com/office/powerpoint/2010/main" val="8102185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994698A-41D1-0CAB-D90F-404F38F45AB3}"/>
              </a:ext>
            </a:extLst>
          </p:cNvPr>
          <p:cNvSpPr>
            <a:spLocks noGrp="1"/>
          </p:cNvSpPr>
          <p:nvPr>
            <p:ph type="title"/>
          </p:nvPr>
        </p:nvSpPr>
        <p:spPr/>
        <p:txBody>
          <a:bodyPr/>
          <a:lstStyle/>
          <a:p>
            <a:r>
              <a:rPr lang="en-US" altLang="zh-HK" dirty="0"/>
              <a:t>CASE 2</a:t>
            </a:r>
            <a:endParaRPr lang="zh-HK" altLang="en-US" dirty="0"/>
          </a:p>
        </p:txBody>
      </p:sp>
      <p:sp>
        <p:nvSpPr>
          <p:cNvPr id="3" name="內容版面配置區 2">
            <a:extLst>
              <a:ext uri="{FF2B5EF4-FFF2-40B4-BE49-F238E27FC236}">
                <a16:creationId xmlns:a16="http://schemas.microsoft.com/office/drawing/2014/main" id="{EB715CC2-4CB7-FB56-AF3C-02BFB57E6383}"/>
              </a:ext>
            </a:extLst>
          </p:cNvPr>
          <p:cNvSpPr>
            <a:spLocks noGrp="1"/>
          </p:cNvSpPr>
          <p:nvPr>
            <p:ph idx="1"/>
          </p:nvPr>
        </p:nvSpPr>
        <p:spPr>
          <a:xfrm>
            <a:off x="838200" y="1825624"/>
            <a:ext cx="10515600" cy="4873349"/>
          </a:xfrm>
        </p:spPr>
        <p:txBody>
          <a:bodyPr>
            <a:normAutofit lnSpcReduction="10000"/>
          </a:bodyPr>
          <a:lstStyle/>
          <a:p>
            <a:pPr marL="0" indent="0">
              <a:buNone/>
            </a:pPr>
            <a:r>
              <a:rPr lang="en-US" altLang="zh-HK" dirty="0"/>
              <a:t>A 42 year-old male was referred from the GOPD for atypical presentation of syncope. He presented with repeated episodes of loss of consciousness preceded by brief abdominal cramps then visual disturbance characterized by the perception of yellow vision, right before collapse. Every time he was able to revive to full consciousness spontaneously. Length of loss of consciousness varies from a few minutes to over an hour.</a:t>
            </a:r>
          </a:p>
          <a:p>
            <a:pPr marL="0" indent="0">
              <a:buNone/>
            </a:pPr>
            <a:endParaRPr lang="en-US" altLang="zh-TW" dirty="0"/>
          </a:p>
          <a:p>
            <a:pPr marL="514350" indent="-514350">
              <a:buAutoNum type="alphaLcPeriod"/>
            </a:pPr>
            <a:r>
              <a:rPr lang="en-US" altLang="zh-HK" dirty="0"/>
              <a:t>Name a clinical decision tool that helps assess the risk of serious outcomes in patients presenting with syncope. (1) also state 2 components. (1)</a:t>
            </a:r>
          </a:p>
          <a:p>
            <a:pPr marL="0" indent="0">
              <a:buNone/>
            </a:pPr>
            <a:r>
              <a:rPr lang="en-US" altLang="zh-HK" dirty="0"/>
              <a:t>	</a:t>
            </a:r>
            <a:endParaRPr lang="zh-TW" altLang="zh-HK" dirty="0"/>
          </a:p>
          <a:p>
            <a:pPr marL="0" indent="0">
              <a:buNone/>
            </a:pPr>
            <a:endParaRPr lang="zh-TW" altLang="zh-HK" dirty="0"/>
          </a:p>
          <a:p>
            <a:endParaRPr lang="zh-HK" altLang="en-US" dirty="0"/>
          </a:p>
        </p:txBody>
      </p:sp>
    </p:spTree>
    <p:extLst>
      <p:ext uri="{BB962C8B-B14F-4D97-AF65-F5344CB8AC3E}">
        <p14:creationId xmlns:p14="http://schemas.microsoft.com/office/powerpoint/2010/main" val="15437187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C02B2-D4F4-717E-8619-C9D74A489DFF}"/>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AE3678E9-2435-BCC0-E84B-FBAD12055EFF}"/>
              </a:ext>
            </a:extLst>
          </p:cNvPr>
          <p:cNvSpPr>
            <a:spLocks noGrp="1"/>
          </p:cNvSpPr>
          <p:nvPr>
            <p:ph type="title"/>
          </p:nvPr>
        </p:nvSpPr>
        <p:spPr/>
        <p:txBody>
          <a:bodyPr/>
          <a:lstStyle/>
          <a:p>
            <a:r>
              <a:rPr lang="en-US" altLang="zh-HK" dirty="0"/>
              <a:t>CASE 2</a:t>
            </a:r>
            <a:endParaRPr lang="zh-HK" altLang="en-US" dirty="0"/>
          </a:p>
        </p:txBody>
      </p:sp>
      <p:sp>
        <p:nvSpPr>
          <p:cNvPr id="3" name="內容版面配置區 2">
            <a:extLst>
              <a:ext uri="{FF2B5EF4-FFF2-40B4-BE49-F238E27FC236}">
                <a16:creationId xmlns:a16="http://schemas.microsoft.com/office/drawing/2014/main" id="{3AA980E6-EA55-17C0-76ED-6D3A6E376B87}"/>
              </a:ext>
            </a:extLst>
          </p:cNvPr>
          <p:cNvSpPr>
            <a:spLocks noGrp="1"/>
          </p:cNvSpPr>
          <p:nvPr>
            <p:ph idx="1"/>
          </p:nvPr>
        </p:nvSpPr>
        <p:spPr>
          <a:xfrm>
            <a:off x="838200" y="1825624"/>
            <a:ext cx="10515600" cy="4873349"/>
          </a:xfrm>
        </p:spPr>
        <p:txBody>
          <a:bodyPr>
            <a:normAutofit lnSpcReduction="10000"/>
          </a:bodyPr>
          <a:lstStyle/>
          <a:p>
            <a:pPr marL="0" indent="0">
              <a:buNone/>
            </a:pPr>
            <a:r>
              <a:rPr lang="en-US" altLang="zh-HK" dirty="0"/>
              <a:t>A 42 year-old male was referred from the GOPD for atypical presentation of syncope. He presented with repeated episodes of loss of consciousness preceded by brief abdominal cramps then visual disturbance characterized by the perception of yellow vision, right before collapse. Every time he was able to revive to full consciousness spontaneously. Length of loss of consciousness varies from a few minutes to over an hour.</a:t>
            </a:r>
          </a:p>
          <a:p>
            <a:pPr marL="0" indent="0">
              <a:buNone/>
            </a:pPr>
            <a:endParaRPr lang="en-US" altLang="zh-TW" dirty="0"/>
          </a:p>
          <a:p>
            <a:pPr marL="514350" indent="-514350">
              <a:buAutoNum type="alphaLcPeriod"/>
            </a:pPr>
            <a:r>
              <a:rPr lang="en-US" altLang="zh-HK" dirty="0"/>
              <a:t>Name a clinical decision tool that helps assess the risk of serious outcomes in patients presenting with syncope. (1) also state 2 components. (1)</a:t>
            </a:r>
          </a:p>
          <a:p>
            <a:pPr marL="0" indent="0">
              <a:buNone/>
            </a:pPr>
            <a:r>
              <a:rPr lang="en-US" altLang="zh-HK" dirty="0">
                <a:solidFill>
                  <a:srgbClr val="FF0000"/>
                </a:solidFill>
              </a:rPr>
              <a:t>ANS: San Francisco Syncope rule/ Canadian syncope risk score</a:t>
            </a:r>
            <a:r>
              <a:rPr lang="en-US" altLang="zh-HK" dirty="0"/>
              <a:t>	</a:t>
            </a:r>
            <a:endParaRPr lang="zh-TW" altLang="zh-HK" dirty="0"/>
          </a:p>
          <a:p>
            <a:pPr marL="0" indent="0">
              <a:buNone/>
            </a:pPr>
            <a:endParaRPr lang="zh-TW" altLang="zh-HK" dirty="0"/>
          </a:p>
          <a:p>
            <a:endParaRPr lang="zh-HK" altLang="en-US" dirty="0"/>
          </a:p>
        </p:txBody>
      </p:sp>
    </p:spTree>
    <p:extLst>
      <p:ext uri="{BB962C8B-B14F-4D97-AF65-F5344CB8AC3E}">
        <p14:creationId xmlns:p14="http://schemas.microsoft.com/office/powerpoint/2010/main" val="35526072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316094E-391A-FE88-CA2F-D36C46D047EC}"/>
              </a:ext>
            </a:extLst>
          </p:cNvPr>
          <p:cNvSpPr>
            <a:spLocks noGrp="1"/>
          </p:cNvSpPr>
          <p:nvPr>
            <p:ph type="title"/>
          </p:nvPr>
        </p:nvSpPr>
        <p:spPr/>
        <p:txBody>
          <a:bodyPr/>
          <a:lstStyle/>
          <a:p>
            <a:endParaRPr lang="zh-HK" altLang="en-US"/>
          </a:p>
        </p:txBody>
      </p:sp>
      <p:sp>
        <p:nvSpPr>
          <p:cNvPr id="3" name="內容版面配置區 2">
            <a:extLst>
              <a:ext uri="{FF2B5EF4-FFF2-40B4-BE49-F238E27FC236}">
                <a16:creationId xmlns:a16="http://schemas.microsoft.com/office/drawing/2014/main" id="{7B64BED0-001F-F36C-9EDB-D599E199E668}"/>
              </a:ext>
            </a:extLst>
          </p:cNvPr>
          <p:cNvSpPr>
            <a:spLocks noGrp="1"/>
          </p:cNvSpPr>
          <p:nvPr>
            <p:ph idx="1"/>
          </p:nvPr>
        </p:nvSpPr>
        <p:spPr/>
        <p:txBody>
          <a:bodyPr/>
          <a:lstStyle/>
          <a:p>
            <a:endParaRPr lang="zh-HK" altLang="en-US" dirty="0"/>
          </a:p>
        </p:txBody>
      </p:sp>
      <p:pic>
        <p:nvPicPr>
          <p:cNvPr id="18434" name="Picture 2" descr="Falling Out - Syncope Evaluation in the Emergency Department — Taming the  SRU">
            <a:extLst>
              <a:ext uri="{FF2B5EF4-FFF2-40B4-BE49-F238E27FC236}">
                <a16:creationId xmlns:a16="http://schemas.microsoft.com/office/drawing/2014/main" id="{1604F229-2F6E-6B8F-C206-F35D16073F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766683"/>
            <a:ext cx="5193983" cy="5324634"/>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Falling Out - Syncope Evaluation in the Emergency Department — Taming the  SRU">
            <a:extLst>
              <a:ext uri="{FF2B5EF4-FFF2-40B4-BE49-F238E27FC236}">
                <a16:creationId xmlns:a16="http://schemas.microsoft.com/office/drawing/2014/main" id="{68D44669-F0BC-2B87-364B-10183F34B1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550" y="1378584"/>
            <a:ext cx="4577636" cy="3681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504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97C954B-2031-0DFB-3122-DEF69ED1FCA7}"/>
              </a:ext>
            </a:extLst>
          </p:cNvPr>
          <p:cNvSpPr>
            <a:spLocks noGrp="1"/>
          </p:cNvSpPr>
          <p:nvPr>
            <p:ph type="title"/>
          </p:nvPr>
        </p:nvSpPr>
        <p:spPr/>
        <p:txBody>
          <a:bodyPr/>
          <a:lstStyle/>
          <a:p>
            <a:r>
              <a:rPr lang="en-US" altLang="zh-HK" dirty="0"/>
              <a:t>CASE 2</a:t>
            </a:r>
            <a:endParaRPr lang="zh-HK" altLang="en-US" dirty="0"/>
          </a:p>
        </p:txBody>
      </p:sp>
      <p:sp>
        <p:nvSpPr>
          <p:cNvPr id="3" name="內容版面配置區 2">
            <a:extLst>
              <a:ext uri="{FF2B5EF4-FFF2-40B4-BE49-F238E27FC236}">
                <a16:creationId xmlns:a16="http://schemas.microsoft.com/office/drawing/2014/main" id="{2DA23114-88BE-647E-1483-DF149F60208C}"/>
              </a:ext>
            </a:extLst>
          </p:cNvPr>
          <p:cNvSpPr>
            <a:spLocks noGrp="1"/>
          </p:cNvSpPr>
          <p:nvPr>
            <p:ph idx="1"/>
          </p:nvPr>
        </p:nvSpPr>
        <p:spPr/>
        <p:txBody>
          <a:bodyPr>
            <a:normAutofit/>
          </a:bodyPr>
          <a:lstStyle/>
          <a:p>
            <a:pPr marL="0" lvl="0" indent="0">
              <a:buNone/>
            </a:pPr>
            <a:r>
              <a:rPr lang="en-US" altLang="zh-HK" dirty="0"/>
              <a:t>b.	Name 2 drugs commonly associated with xanthopsia.(2)</a:t>
            </a:r>
            <a:endParaRPr lang="zh-TW" altLang="zh-HK" dirty="0"/>
          </a:p>
          <a:p>
            <a:pPr marL="0" indent="0">
              <a:buNone/>
            </a:pPr>
            <a:endParaRPr lang="zh-HK" altLang="en-US" dirty="0"/>
          </a:p>
        </p:txBody>
      </p:sp>
    </p:spTree>
    <p:extLst>
      <p:ext uri="{BB962C8B-B14F-4D97-AF65-F5344CB8AC3E}">
        <p14:creationId xmlns:p14="http://schemas.microsoft.com/office/powerpoint/2010/main" val="2296044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2B6DD-6615-61BF-9BBB-8A1D8A2F8141}"/>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1AF49785-4630-3DBE-BDE0-5C9436297388}"/>
              </a:ext>
            </a:extLst>
          </p:cNvPr>
          <p:cNvSpPr>
            <a:spLocks noGrp="1"/>
          </p:cNvSpPr>
          <p:nvPr>
            <p:ph type="title"/>
          </p:nvPr>
        </p:nvSpPr>
        <p:spPr/>
        <p:txBody>
          <a:bodyPr/>
          <a:lstStyle/>
          <a:p>
            <a:r>
              <a:rPr lang="en-US" altLang="zh-HK" dirty="0"/>
              <a:t>CASE 2</a:t>
            </a:r>
            <a:endParaRPr lang="zh-HK" altLang="en-US" dirty="0"/>
          </a:p>
        </p:txBody>
      </p:sp>
      <p:sp>
        <p:nvSpPr>
          <p:cNvPr id="3" name="內容版面配置區 2">
            <a:extLst>
              <a:ext uri="{FF2B5EF4-FFF2-40B4-BE49-F238E27FC236}">
                <a16:creationId xmlns:a16="http://schemas.microsoft.com/office/drawing/2014/main" id="{C42BAF32-C751-25F4-245F-33DC0ACA50C5}"/>
              </a:ext>
            </a:extLst>
          </p:cNvPr>
          <p:cNvSpPr>
            <a:spLocks noGrp="1"/>
          </p:cNvSpPr>
          <p:nvPr>
            <p:ph idx="1"/>
          </p:nvPr>
        </p:nvSpPr>
        <p:spPr/>
        <p:txBody>
          <a:bodyPr>
            <a:normAutofit/>
          </a:bodyPr>
          <a:lstStyle/>
          <a:p>
            <a:pPr marL="0" lvl="0" indent="0">
              <a:buNone/>
            </a:pPr>
            <a:r>
              <a:rPr lang="en-US" altLang="zh-HK" dirty="0"/>
              <a:t>b.	Name 2 drugs commonly associated with xanthopsia.(2)</a:t>
            </a:r>
            <a:endParaRPr lang="zh-TW" altLang="zh-HK" dirty="0"/>
          </a:p>
          <a:p>
            <a:pPr marL="0" indent="0">
              <a:buNone/>
            </a:pPr>
            <a:r>
              <a:rPr lang="en-US" altLang="zh-HK" dirty="0">
                <a:solidFill>
                  <a:srgbClr val="FF0000"/>
                </a:solidFill>
              </a:rPr>
              <a:t>ANS: 	Digitalis, Thiazide, </a:t>
            </a:r>
            <a:r>
              <a:rPr lang="en-US" altLang="zh-HK" dirty="0" err="1">
                <a:solidFill>
                  <a:srgbClr val="FF0000"/>
                </a:solidFill>
              </a:rPr>
              <a:t>Sulphonamides</a:t>
            </a:r>
            <a:r>
              <a:rPr lang="en-US" altLang="zh-HK" dirty="0">
                <a:solidFill>
                  <a:srgbClr val="FF0000"/>
                </a:solidFill>
              </a:rPr>
              <a:t>, Barbiturates, Ether, Anticonvulsants (any 2)</a:t>
            </a:r>
            <a:endParaRPr lang="zh-TW" altLang="zh-HK" dirty="0">
              <a:solidFill>
                <a:srgbClr val="FF0000"/>
              </a:solidFill>
            </a:endParaRPr>
          </a:p>
          <a:p>
            <a:pPr marL="0" indent="0">
              <a:buNone/>
            </a:pPr>
            <a:endParaRPr lang="en-US" altLang="zh-HK" dirty="0"/>
          </a:p>
          <a:p>
            <a:pPr marL="0" indent="0">
              <a:buNone/>
            </a:pPr>
            <a:r>
              <a:rPr lang="en-US" altLang="zh-HK" dirty="0"/>
              <a:t>The patient was arranged with inpatient electroencephalogram (EEG) that showed asymmetric intermittent rhythmic delta activity (IRDA) which is considered epileptiform equivalent.</a:t>
            </a:r>
            <a:endParaRPr lang="zh-TW" altLang="zh-HK" dirty="0"/>
          </a:p>
          <a:p>
            <a:pPr marL="0" lvl="0" indent="0">
              <a:buNone/>
            </a:pPr>
            <a:r>
              <a:rPr lang="en-US" altLang="zh-HK" dirty="0"/>
              <a:t>c.	State the most probable diagnosis. (1)</a:t>
            </a:r>
            <a:endParaRPr lang="zh-TW" altLang="zh-HK" dirty="0"/>
          </a:p>
          <a:p>
            <a:pPr marL="0" indent="0">
              <a:buNone/>
            </a:pPr>
            <a:endParaRPr lang="zh-HK" altLang="en-US" dirty="0"/>
          </a:p>
        </p:txBody>
      </p:sp>
    </p:spTree>
    <p:extLst>
      <p:ext uri="{BB962C8B-B14F-4D97-AF65-F5344CB8AC3E}">
        <p14:creationId xmlns:p14="http://schemas.microsoft.com/office/powerpoint/2010/main" val="28949964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7C3AB-832D-061D-1D7E-096A66B79A74}"/>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2249D200-1DFF-6063-9DD4-7A9B625112D8}"/>
              </a:ext>
            </a:extLst>
          </p:cNvPr>
          <p:cNvSpPr>
            <a:spLocks noGrp="1"/>
          </p:cNvSpPr>
          <p:nvPr>
            <p:ph type="title"/>
          </p:nvPr>
        </p:nvSpPr>
        <p:spPr/>
        <p:txBody>
          <a:bodyPr/>
          <a:lstStyle/>
          <a:p>
            <a:r>
              <a:rPr lang="en-US" altLang="zh-HK" dirty="0"/>
              <a:t>CASE 2</a:t>
            </a:r>
            <a:endParaRPr lang="zh-HK" altLang="en-US" dirty="0"/>
          </a:p>
        </p:txBody>
      </p:sp>
      <p:sp>
        <p:nvSpPr>
          <p:cNvPr id="3" name="內容版面配置區 2">
            <a:extLst>
              <a:ext uri="{FF2B5EF4-FFF2-40B4-BE49-F238E27FC236}">
                <a16:creationId xmlns:a16="http://schemas.microsoft.com/office/drawing/2014/main" id="{E987D5B1-8324-08A5-5301-E8B41FBD1D8B}"/>
              </a:ext>
            </a:extLst>
          </p:cNvPr>
          <p:cNvSpPr>
            <a:spLocks noGrp="1"/>
          </p:cNvSpPr>
          <p:nvPr>
            <p:ph idx="1"/>
          </p:nvPr>
        </p:nvSpPr>
        <p:spPr/>
        <p:txBody>
          <a:bodyPr>
            <a:normAutofit/>
          </a:bodyPr>
          <a:lstStyle/>
          <a:p>
            <a:pPr marL="0" lvl="0" indent="0">
              <a:buNone/>
            </a:pPr>
            <a:r>
              <a:rPr lang="en-US" altLang="zh-HK" dirty="0"/>
              <a:t>b.	Name 2 drugs commonly associated with xanthopsia.(2)</a:t>
            </a:r>
            <a:endParaRPr lang="zh-TW" altLang="zh-HK" dirty="0"/>
          </a:p>
          <a:p>
            <a:pPr marL="0" indent="0">
              <a:buNone/>
            </a:pPr>
            <a:r>
              <a:rPr lang="en-US" altLang="zh-HK" dirty="0">
                <a:solidFill>
                  <a:srgbClr val="FF0000"/>
                </a:solidFill>
              </a:rPr>
              <a:t>ANS: 	Digitalis, Thiazide, </a:t>
            </a:r>
            <a:r>
              <a:rPr lang="en-US" altLang="zh-HK" dirty="0" err="1">
                <a:solidFill>
                  <a:srgbClr val="FF0000"/>
                </a:solidFill>
              </a:rPr>
              <a:t>Sulphonamides</a:t>
            </a:r>
            <a:r>
              <a:rPr lang="en-US" altLang="zh-HK" dirty="0">
                <a:solidFill>
                  <a:srgbClr val="FF0000"/>
                </a:solidFill>
              </a:rPr>
              <a:t>, Barbiturates, Ether, Anticonvulsants (any 2)</a:t>
            </a:r>
            <a:endParaRPr lang="zh-TW" altLang="zh-HK" dirty="0">
              <a:solidFill>
                <a:srgbClr val="FF0000"/>
              </a:solidFill>
            </a:endParaRPr>
          </a:p>
          <a:p>
            <a:pPr marL="0" indent="0">
              <a:buNone/>
            </a:pPr>
            <a:endParaRPr lang="en-US" altLang="zh-HK" dirty="0"/>
          </a:p>
          <a:p>
            <a:pPr marL="0" indent="0">
              <a:buNone/>
            </a:pPr>
            <a:r>
              <a:rPr lang="en-US" altLang="zh-HK" dirty="0"/>
              <a:t>The patient was arranged with inpatient electroencephalogram (EEG) that showed asymmetric intermittent rhythmic delta activity (IRDA) which is considered epileptiform equivalent.</a:t>
            </a:r>
            <a:endParaRPr lang="zh-TW" altLang="zh-HK" dirty="0"/>
          </a:p>
          <a:p>
            <a:pPr marL="0" lvl="0" indent="0">
              <a:buNone/>
            </a:pPr>
            <a:r>
              <a:rPr lang="en-US" altLang="zh-HK" dirty="0"/>
              <a:t>c.	State the most probable diagnosis. (1)</a:t>
            </a:r>
            <a:endParaRPr lang="zh-TW" altLang="zh-HK" dirty="0"/>
          </a:p>
          <a:p>
            <a:pPr marL="0" indent="0">
              <a:buNone/>
            </a:pPr>
            <a:r>
              <a:rPr lang="en-US" altLang="zh-HK" dirty="0">
                <a:solidFill>
                  <a:srgbClr val="FF0000"/>
                </a:solidFill>
              </a:rPr>
              <a:t>ANS: 	Temporal lobe epilepsy </a:t>
            </a:r>
            <a:endParaRPr lang="zh-TW" altLang="zh-HK" dirty="0">
              <a:solidFill>
                <a:srgbClr val="FF0000"/>
              </a:solidFill>
            </a:endParaRPr>
          </a:p>
          <a:p>
            <a:pPr marL="0" indent="0">
              <a:buNone/>
            </a:pPr>
            <a:endParaRPr lang="zh-HK" altLang="en-US" dirty="0"/>
          </a:p>
        </p:txBody>
      </p:sp>
    </p:spTree>
    <p:extLst>
      <p:ext uri="{BB962C8B-B14F-4D97-AF65-F5344CB8AC3E}">
        <p14:creationId xmlns:p14="http://schemas.microsoft.com/office/powerpoint/2010/main" val="30741280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2D65DBF-7FC6-9108-E898-CA02DE1F718B}"/>
              </a:ext>
            </a:extLst>
          </p:cNvPr>
          <p:cNvSpPr>
            <a:spLocks noGrp="1"/>
          </p:cNvSpPr>
          <p:nvPr>
            <p:ph type="title"/>
          </p:nvPr>
        </p:nvSpPr>
        <p:spPr/>
        <p:txBody>
          <a:bodyPr/>
          <a:lstStyle/>
          <a:p>
            <a:r>
              <a:rPr lang="en-US" altLang="zh-HK" dirty="0"/>
              <a:t>CASE 2</a:t>
            </a:r>
            <a:endParaRPr lang="zh-HK" altLang="en-US" dirty="0"/>
          </a:p>
        </p:txBody>
      </p:sp>
      <p:sp>
        <p:nvSpPr>
          <p:cNvPr id="3" name="內容版面配置區 2">
            <a:extLst>
              <a:ext uri="{FF2B5EF4-FFF2-40B4-BE49-F238E27FC236}">
                <a16:creationId xmlns:a16="http://schemas.microsoft.com/office/drawing/2014/main" id="{5328F9F7-840C-9125-F8A8-8AC27951E2DE}"/>
              </a:ext>
            </a:extLst>
          </p:cNvPr>
          <p:cNvSpPr>
            <a:spLocks noGrp="1"/>
          </p:cNvSpPr>
          <p:nvPr>
            <p:ph idx="1"/>
          </p:nvPr>
        </p:nvSpPr>
        <p:spPr>
          <a:xfrm>
            <a:off x="838200" y="1825625"/>
            <a:ext cx="10515600" cy="2776192"/>
          </a:xfrm>
        </p:spPr>
        <p:txBody>
          <a:bodyPr>
            <a:normAutofit fontScale="92500" lnSpcReduction="10000"/>
          </a:bodyPr>
          <a:lstStyle/>
          <a:p>
            <a:pPr marL="0" indent="0">
              <a:buNone/>
            </a:pPr>
            <a:r>
              <a:rPr lang="en-US" altLang="zh-HK" dirty="0"/>
              <a:t>Another patient is a 7 year-old girl who presented to the ED with high fever and recurrent generalized tonic-</a:t>
            </a:r>
            <a:r>
              <a:rPr lang="en-US" altLang="zh-HK" dirty="0" err="1"/>
              <a:t>clonic</a:t>
            </a:r>
            <a:r>
              <a:rPr lang="en-US" altLang="zh-HK" dirty="0"/>
              <a:t> convulsions without a full recovery of consciousness in between, for almost 10 minutes. You have already administered intramuscular Midazolam and intravenous Lorazepam. Now you are trying intravenous phenytoin.</a:t>
            </a:r>
            <a:endParaRPr lang="zh-TW" altLang="zh-HK" dirty="0"/>
          </a:p>
          <a:p>
            <a:pPr marL="0" lvl="0" indent="0">
              <a:buNone/>
            </a:pPr>
            <a:endParaRPr lang="en-US" altLang="zh-HK" dirty="0"/>
          </a:p>
          <a:p>
            <a:pPr marL="0" lvl="0" indent="0">
              <a:buNone/>
            </a:pPr>
            <a:r>
              <a:rPr lang="en-US" altLang="zh-HK" dirty="0"/>
              <a:t>d. Why rapid infusion of phenytoin is contraindicated? (1)	</a:t>
            </a:r>
            <a:endParaRPr lang="zh-TW" altLang="zh-HK" dirty="0"/>
          </a:p>
          <a:p>
            <a:pPr marL="0" indent="0">
              <a:buNone/>
            </a:pPr>
            <a:endParaRPr lang="zh-HK" altLang="en-US" dirty="0"/>
          </a:p>
        </p:txBody>
      </p:sp>
    </p:spTree>
    <p:extLst>
      <p:ext uri="{BB962C8B-B14F-4D97-AF65-F5344CB8AC3E}">
        <p14:creationId xmlns:p14="http://schemas.microsoft.com/office/powerpoint/2010/main" val="2003931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329AB-78A0-EB41-EDE3-6FB389247B2D}"/>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0C1D0686-1B85-883F-2D05-EF84E49B3EB7}"/>
              </a:ext>
            </a:extLst>
          </p:cNvPr>
          <p:cNvSpPr>
            <a:spLocks noGrp="1"/>
          </p:cNvSpPr>
          <p:nvPr>
            <p:ph type="title"/>
          </p:nvPr>
        </p:nvSpPr>
        <p:spPr/>
        <p:txBody>
          <a:bodyPr/>
          <a:lstStyle/>
          <a:p>
            <a:r>
              <a:rPr lang="en-US" altLang="zh-HK" dirty="0"/>
              <a:t>CASE 1</a:t>
            </a:r>
            <a:endParaRPr lang="zh-HK" altLang="en-US" dirty="0"/>
          </a:p>
        </p:txBody>
      </p:sp>
      <p:sp>
        <p:nvSpPr>
          <p:cNvPr id="3" name="內容版面配置區 2">
            <a:extLst>
              <a:ext uri="{FF2B5EF4-FFF2-40B4-BE49-F238E27FC236}">
                <a16:creationId xmlns:a16="http://schemas.microsoft.com/office/drawing/2014/main" id="{F58166A2-FB64-6EEA-EEFB-B474C6682D50}"/>
              </a:ext>
            </a:extLst>
          </p:cNvPr>
          <p:cNvSpPr>
            <a:spLocks noGrp="1"/>
          </p:cNvSpPr>
          <p:nvPr>
            <p:ph idx="1"/>
          </p:nvPr>
        </p:nvSpPr>
        <p:spPr>
          <a:xfrm>
            <a:off x="838200" y="1825625"/>
            <a:ext cx="10515600" cy="4773958"/>
          </a:xfrm>
        </p:spPr>
        <p:txBody>
          <a:bodyPr>
            <a:normAutofit/>
          </a:bodyPr>
          <a:lstStyle/>
          <a:p>
            <a:pPr marL="0" indent="0">
              <a:buNone/>
            </a:pPr>
            <a:r>
              <a:rPr lang="en-US" altLang="zh-HK" dirty="0"/>
              <a:t>A 79 year-old presented with headache and transient right eye black-out for a few minutes 2 days ago. Initial headache improved but the patient noted progressive loss of right visual field and non-specific dizziness. He was brought in fully conscious on a stretcher.</a:t>
            </a:r>
            <a:endParaRPr lang="zh-TW" altLang="zh-HK" dirty="0"/>
          </a:p>
          <a:p>
            <a:pPr marL="0" indent="0">
              <a:buNone/>
            </a:pPr>
            <a:endParaRPr lang="en-US" altLang="zh-HK" dirty="0"/>
          </a:p>
          <a:p>
            <a:pPr marL="0" indent="0">
              <a:buNone/>
            </a:pPr>
            <a:r>
              <a:rPr lang="en-US" altLang="zh-HK" dirty="0"/>
              <a:t>Questions </a:t>
            </a:r>
            <a:endParaRPr lang="zh-TW" altLang="zh-HK" dirty="0"/>
          </a:p>
          <a:p>
            <a:pPr marL="0" lvl="0" indent="0">
              <a:buNone/>
            </a:pPr>
            <a:r>
              <a:rPr lang="en-US" altLang="zh-HK" dirty="0"/>
              <a:t>a.	Name a prognostic score for short-term risk of stroke 	following episode of amaurosis fugax. (1) </a:t>
            </a:r>
          </a:p>
          <a:p>
            <a:pPr marL="0" lvl="0" indent="0">
              <a:buNone/>
            </a:pPr>
            <a:r>
              <a:rPr lang="en-US" altLang="zh-HK" dirty="0">
                <a:solidFill>
                  <a:srgbClr val="FF0000"/>
                </a:solidFill>
              </a:rPr>
              <a:t>ANS: 	ABCD2 score</a:t>
            </a:r>
            <a:endParaRPr lang="zh-TW" altLang="zh-HK" dirty="0">
              <a:solidFill>
                <a:srgbClr val="FF0000"/>
              </a:solidFill>
            </a:endParaRPr>
          </a:p>
          <a:p>
            <a:pPr marL="0" lvl="0" indent="0">
              <a:buNone/>
            </a:pPr>
            <a:r>
              <a:rPr lang="en-US" altLang="zh-HK" dirty="0"/>
              <a:t>		</a:t>
            </a:r>
            <a:endParaRPr lang="zh-TW" altLang="zh-HK" dirty="0"/>
          </a:p>
          <a:p>
            <a:pPr marL="0" indent="0">
              <a:buNone/>
            </a:pPr>
            <a:endParaRPr lang="zh-HK" altLang="en-US" dirty="0"/>
          </a:p>
        </p:txBody>
      </p:sp>
    </p:spTree>
    <p:extLst>
      <p:ext uri="{BB962C8B-B14F-4D97-AF65-F5344CB8AC3E}">
        <p14:creationId xmlns:p14="http://schemas.microsoft.com/office/powerpoint/2010/main" val="7966733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7BE76-CDB7-FBE9-4BA0-3BC0022869C1}"/>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F2D58320-736D-AB27-14BD-CED195822455}"/>
              </a:ext>
            </a:extLst>
          </p:cNvPr>
          <p:cNvSpPr>
            <a:spLocks noGrp="1"/>
          </p:cNvSpPr>
          <p:nvPr>
            <p:ph type="title"/>
          </p:nvPr>
        </p:nvSpPr>
        <p:spPr/>
        <p:txBody>
          <a:bodyPr/>
          <a:lstStyle/>
          <a:p>
            <a:r>
              <a:rPr lang="en-US" altLang="zh-HK" dirty="0"/>
              <a:t>CASE 2</a:t>
            </a:r>
            <a:endParaRPr lang="zh-HK" altLang="en-US" dirty="0"/>
          </a:p>
        </p:txBody>
      </p:sp>
      <p:sp>
        <p:nvSpPr>
          <p:cNvPr id="3" name="內容版面配置區 2">
            <a:extLst>
              <a:ext uri="{FF2B5EF4-FFF2-40B4-BE49-F238E27FC236}">
                <a16:creationId xmlns:a16="http://schemas.microsoft.com/office/drawing/2014/main" id="{B35A1644-480B-1A5A-9C89-A6105B181081}"/>
              </a:ext>
            </a:extLst>
          </p:cNvPr>
          <p:cNvSpPr>
            <a:spLocks noGrp="1"/>
          </p:cNvSpPr>
          <p:nvPr>
            <p:ph idx="1"/>
          </p:nvPr>
        </p:nvSpPr>
        <p:spPr/>
        <p:txBody>
          <a:bodyPr>
            <a:normAutofit fontScale="92500" lnSpcReduction="10000"/>
          </a:bodyPr>
          <a:lstStyle/>
          <a:p>
            <a:pPr marL="0" indent="0">
              <a:buNone/>
            </a:pPr>
            <a:r>
              <a:rPr lang="en-US" altLang="zh-HK" dirty="0"/>
              <a:t>Another patient is a 7 year-old girl who presented to the ED with high fever and recurrent generalized tonic-</a:t>
            </a:r>
            <a:r>
              <a:rPr lang="en-US" altLang="zh-HK" dirty="0" err="1"/>
              <a:t>clonic</a:t>
            </a:r>
            <a:r>
              <a:rPr lang="en-US" altLang="zh-HK" dirty="0"/>
              <a:t> convulsions without a full recovery of consciousness in between, for almost 10 minutes. You have already administered intramuscular Midazolam and intravenous Lorazepam. Now you are trying intravenous phenytoin.</a:t>
            </a:r>
            <a:endParaRPr lang="zh-TW" altLang="zh-HK" dirty="0"/>
          </a:p>
          <a:p>
            <a:pPr marL="0" lvl="0" indent="0">
              <a:buNone/>
            </a:pPr>
            <a:endParaRPr lang="en-US" altLang="zh-HK" dirty="0"/>
          </a:p>
          <a:p>
            <a:pPr marL="0" lvl="0" indent="0">
              <a:buNone/>
            </a:pPr>
            <a:r>
              <a:rPr lang="en-US" altLang="zh-HK" dirty="0"/>
              <a:t>d. Why rapid infusion of phenytoin is contraindicated? (1)	</a:t>
            </a:r>
            <a:endParaRPr lang="zh-TW" altLang="zh-HK" dirty="0"/>
          </a:p>
          <a:p>
            <a:pPr marL="0" indent="0">
              <a:buNone/>
            </a:pPr>
            <a:r>
              <a:rPr lang="en-US" altLang="zh-HK" dirty="0">
                <a:solidFill>
                  <a:srgbClr val="FF0000"/>
                </a:solidFill>
              </a:rPr>
              <a:t>ANS: 	Severe hypotension, Bradycardia or Asystole (only acceptable answer in this case)</a:t>
            </a:r>
            <a:endParaRPr lang="zh-TW" altLang="zh-HK" dirty="0">
              <a:solidFill>
                <a:srgbClr val="FF0000"/>
              </a:solidFill>
            </a:endParaRPr>
          </a:p>
          <a:p>
            <a:pPr marL="0" indent="0">
              <a:buNone/>
            </a:pPr>
            <a:r>
              <a:rPr lang="en-US" altLang="zh-HK" dirty="0">
                <a:solidFill>
                  <a:schemeClr val="bg1">
                    <a:lumMod val="50000"/>
                  </a:schemeClr>
                </a:solidFill>
              </a:rPr>
              <a:t>Other adverse effects for reference: Respiratory depression or arrest, Purple glove syndrome and tissue necrosis</a:t>
            </a:r>
            <a:endParaRPr lang="zh-TW" altLang="zh-HK" dirty="0">
              <a:solidFill>
                <a:schemeClr val="bg1">
                  <a:lumMod val="50000"/>
                </a:schemeClr>
              </a:solidFill>
            </a:endParaRPr>
          </a:p>
          <a:p>
            <a:pPr marL="0" indent="0">
              <a:buNone/>
            </a:pPr>
            <a:endParaRPr lang="zh-HK" altLang="en-US" dirty="0"/>
          </a:p>
        </p:txBody>
      </p:sp>
    </p:spTree>
    <p:extLst>
      <p:ext uri="{BB962C8B-B14F-4D97-AF65-F5344CB8AC3E}">
        <p14:creationId xmlns:p14="http://schemas.microsoft.com/office/powerpoint/2010/main" val="1426945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CDBC62B-4398-986C-5878-FDA65664786C}"/>
              </a:ext>
            </a:extLst>
          </p:cNvPr>
          <p:cNvSpPr>
            <a:spLocks noGrp="1"/>
          </p:cNvSpPr>
          <p:nvPr>
            <p:ph type="title"/>
          </p:nvPr>
        </p:nvSpPr>
        <p:spPr/>
        <p:txBody>
          <a:bodyPr/>
          <a:lstStyle/>
          <a:p>
            <a:r>
              <a:rPr lang="en-US" altLang="zh-HK" dirty="0"/>
              <a:t>CASE 2</a:t>
            </a:r>
            <a:endParaRPr lang="zh-HK" altLang="en-US" dirty="0"/>
          </a:p>
        </p:txBody>
      </p:sp>
      <p:sp>
        <p:nvSpPr>
          <p:cNvPr id="3" name="內容版面配置區 2">
            <a:extLst>
              <a:ext uri="{FF2B5EF4-FFF2-40B4-BE49-F238E27FC236}">
                <a16:creationId xmlns:a16="http://schemas.microsoft.com/office/drawing/2014/main" id="{80141B93-129F-E46A-F3E8-BD9A58871905}"/>
              </a:ext>
            </a:extLst>
          </p:cNvPr>
          <p:cNvSpPr>
            <a:spLocks noGrp="1"/>
          </p:cNvSpPr>
          <p:nvPr>
            <p:ph idx="1"/>
          </p:nvPr>
        </p:nvSpPr>
        <p:spPr/>
        <p:txBody>
          <a:bodyPr/>
          <a:lstStyle/>
          <a:p>
            <a:pPr marL="0" lvl="0" indent="0">
              <a:buNone/>
            </a:pPr>
            <a:r>
              <a:rPr lang="en-US" altLang="zh-HK" dirty="0"/>
              <a:t>e.	Name 2 other second line agents in status epilepticus (2).</a:t>
            </a:r>
            <a:endParaRPr lang="zh-TW" altLang="zh-HK" dirty="0"/>
          </a:p>
          <a:p>
            <a:pPr marL="0" indent="0">
              <a:buNone/>
            </a:pPr>
            <a:endParaRPr lang="zh-HK" altLang="en-US" dirty="0"/>
          </a:p>
        </p:txBody>
      </p:sp>
    </p:spTree>
    <p:extLst>
      <p:ext uri="{BB962C8B-B14F-4D97-AF65-F5344CB8AC3E}">
        <p14:creationId xmlns:p14="http://schemas.microsoft.com/office/powerpoint/2010/main" val="19757612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56504-553C-943C-2697-A6C34CF06678}"/>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1EF32998-3315-0980-E43F-06214D87F11C}"/>
              </a:ext>
            </a:extLst>
          </p:cNvPr>
          <p:cNvSpPr>
            <a:spLocks noGrp="1"/>
          </p:cNvSpPr>
          <p:nvPr>
            <p:ph type="title"/>
          </p:nvPr>
        </p:nvSpPr>
        <p:spPr/>
        <p:txBody>
          <a:bodyPr/>
          <a:lstStyle/>
          <a:p>
            <a:r>
              <a:rPr lang="en-US" altLang="zh-HK" dirty="0"/>
              <a:t>CASE 2</a:t>
            </a:r>
            <a:endParaRPr lang="zh-HK" altLang="en-US" dirty="0"/>
          </a:p>
        </p:txBody>
      </p:sp>
      <p:sp>
        <p:nvSpPr>
          <p:cNvPr id="3" name="內容版面配置區 2">
            <a:extLst>
              <a:ext uri="{FF2B5EF4-FFF2-40B4-BE49-F238E27FC236}">
                <a16:creationId xmlns:a16="http://schemas.microsoft.com/office/drawing/2014/main" id="{E629EE6A-69CA-0E8E-F0A2-83446DA9429A}"/>
              </a:ext>
            </a:extLst>
          </p:cNvPr>
          <p:cNvSpPr>
            <a:spLocks noGrp="1"/>
          </p:cNvSpPr>
          <p:nvPr>
            <p:ph idx="1"/>
          </p:nvPr>
        </p:nvSpPr>
        <p:spPr>
          <a:xfrm>
            <a:off x="838200" y="1825625"/>
            <a:ext cx="10515600" cy="3700532"/>
          </a:xfrm>
        </p:spPr>
        <p:txBody>
          <a:bodyPr>
            <a:normAutofit fontScale="92500" lnSpcReduction="20000"/>
          </a:bodyPr>
          <a:lstStyle/>
          <a:p>
            <a:pPr marL="0" lvl="0" indent="0">
              <a:buNone/>
            </a:pPr>
            <a:r>
              <a:rPr lang="en-US" altLang="zh-HK" dirty="0"/>
              <a:t>e.	Name 2 other second line agents in status epilepticus (2).</a:t>
            </a:r>
            <a:endParaRPr lang="zh-TW" altLang="zh-HK" dirty="0"/>
          </a:p>
          <a:p>
            <a:pPr marL="0" indent="0">
              <a:buNone/>
            </a:pPr>
            <a:r>
              <a:rPr lang="en-US" altLang="zh-HK" dirty="0">
                <a:solidFill>
                  <a:srgbClr val="FF0000"/>
                </a:solidFill>
              </a:rPr>
              <a:t>ANS: </a:t>
            </a:r>
            <a:r>
              <a:rPr lang="en-US" altLang="zh-HK" dirty="0" err="1">
                <a:solidFill>
                  <a:srgbClr val="FF0000"/>
                </a:solidFill>
              </a:rPr>
              <a:t>Levetirazetam</a:t>
            </a:r>
            <a:r>
              <a:rPr lang="en-US" altLang="zh-HK" dirty="0">
                <a:solidFill>
                  <a:srgbClr val="FF0000"/>
                </a:solidFill>
              </a:rPr>
              <a:t>, Phenobarbitone, Valproate</a:t>
            </a:r>
          </a:p>
          <a:p>
            <a:pPr marL="0" indent="0">
              <a:buNone/>
            </a:pPr>
            <a:endParaRPr lang="en-US" altLang="zh-HK" dirty="0"/>
          </a:p>
          <a:p>
            <a:pPr marL="0" indent="0">
              <a:buNone/>
            </a:pPr>
            <a:r>
              <a:rPr lang="en-US" altLang="zh-HK" dirty="0"/>
              <a:t>Finally you intubated the patient following rapid sequence induction using Propofol and Rocuronium. An uncuffed ET tube of internal diameter 5.5mm was used. Ventilator was set at Volume-Controlled Synchronized Intermittent Mandatory Ventilation (VC/ SIMV) mode with PEEP 5 cmH2O. Midazolam and fentanyl maintenance infusion were started.</a:t>
            </a:r>
            <a:endParaRPr lang="zh-TW" altLang="zh-HK" dirty="0"/>
          </a:p>
          <a:p>
            <a:pPr marL="0" lvl="0" indent="0">
              <a:buNone/>
            </a:pPr>
            <a:r>
              <a:rPr lang="en-US" altLang="zh-HK" dirty="0"/>
              <a:t>f. 	State 2 complications within Propofol Infusion Syndrome. </a:t>
            </a:r>
            <a:endParaRPr lang="zh-TW" altLang="zh-HK" dirty="0"/>
          </a:p>
          <a:p>
            <a:pPr marL="0" indent="0">
              <a:buNone/>
            </a:pPr>
            <a:endParaRPr lang="zh-HK" altLang="en-US" dirty="0"/>
          </a:p>
        </p:txBody>
      </p:sp>
    </p:spTree>
    <p:extLst>
      <p:ext uri="{BB962C8B-B14F-4D97-AF65-F5344CB8AC3E}">
        <p14:creationId xmlns:p14="http://schemas.microsoft.com/office/powerpoint/2010/main" val="11248220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D8C99-BCE8-2D30-8426-7EEF036BC6E4}"/>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B5F9EF88-E110-5DED-A860-6F4764BEFF37}"/>
              </a:ext>
            </a:extLst>
          </p:cNvPr>
          <p:cNvSpPr>
            <a:spLocks noGrp="1"/>
          </p:cNvSpPr>
          <p:nvPr>
            <p:ph type="title"/>
          </p:nvPr>
        </p:nvSpPr>
        <p:spPr/>
        <p:txBody>
          <a:bodyPr/>
          <a:lstStyle/>
          <a:p>
            <a:r>
              <a:rPr lang="en-US" altLang="zh-HK" dirty="0"/>
              <a:t>CASE 2</a:t>
            </a:r>
            <a:endParaRPr lang="zh-HK" altLang="en-US" dirty="0"/>
          </a:p>
        </p:txBody>
      </p:sp>
      <p:sp>
        <p:nvSpPr>
          <p:cNvPr id="3" name="內容版面配置區 2">
            <a:extLst>
              <a:ext uri="{FF2B5EF4-FFF2-40B4-BE49-F238E27FC236}">
                <a16:creationId xmlns:a16="http://schemas.microsoft.com/office/drawing/2014/main" id="{F89F04FA-ADA7-0ED0-1C39-4994C9F4ECBC}"/>
              </a:ext>
            </a:extLst>
          </p:cNvPr>
          <p:cNvSpPr>
            <a:spLocks noGrp="1"/>
          </p:cNvSpPr>
          <p:nvPr>
            <p:ph idx="1"/>
          </p:nvPr>
        </p:nvSpPr>
        <p:spPr/>
        <p:txBody>
          <a:bodyPr>
            <a:normAutofit fontScale="92500" lnSpcReduction="20000"/>
          </a:bodyPr>
          <a:lstStyle/>
          <a:p>
            <a:pPr marL="0" lvl="0" indent="0">
              <a:buNone/>
            </a:pPr>
            <a:r>
              <a:rPr lang="en-US" altLang="zh-HK" dirty="0"/>
              <a:t>e.	Name 2 other second line agents in status epilepticus (2).</a:t>
            </a:r>
            <a:endParaRPr lang="zh-TW" altLang="zh-HK" dirty="0"/>
          </a:p>
          <a:p>
            <a:pPr marL="0" indent="0">
              <a:buNone/>
            </a:pPr>
            <a:r>
              <a:rPr lang="en-US" altLang="zh-HK" dirty="0">
                <a:solidFill>
                  <a:srgbClr val="FF0000"/>
                </a:solidFill>
              </a:rPr>
              <a:t>ANS: </a:t>
            </a:r>
            <a:r>
              <a:rPr lang="en-US" altLang="zh-HK" dirty="0" err="1">
                <a:solidFill>
                  <a:srgbClr val="FF0000"/>
                </a:solidFill>
              </a:rPr>
              <a:t>Levetirazetam</a:t>
            </a:r>
            <a:r>
              <a:rPr lang="en-US" altLang="zh-HK" dirty="0">
                <a:solidFill>
                  <a:srgbClr val="FF0000"/>
                </a:solidFill>
              </a:rPr>
              <a:t>, Phenobarbitone, Valproate</a:t>
            </a:r>
          </a:p>
          <a:p>
            <a:pPr marL="0" indent="0">
              <a:buNone/>
            </a:pPr>
            <a:endParaRPr lang="en-US" altLang="zh-HK" dirty="0"/>
          </a:p>
          <a:p>
            <a:pPr marL="0" indent="0">
              <a:buNone/>
            </a:pPr>
            <a:r>
              <a:rPr lang="en-US" altLang="zh-HK" dirty="0"/>
              <a:t>Finally you intubated the patient following rapid sequence induction using Propofol and Rocuronium. An uncuffed ET tube of internal diameter 5.5mm was used. Ventilator was set at Volume-Controlled Synchronized Intermittent Mandatory Ventilation (VC/ SIMV) mode with PEEP 5 cmH2O. Midazolam and fentanyl maintenance infusion were started.</a:t>
            </a:r>
            <a:endParaRPr lang="zh-TW" altLang="zh-HK" dirty="0"/>
          </a:p>
          <a:p>
            <a:pPr marL="0" lvl="0" indent="0">
              <a:buNone/>
            </a:pPr>
            <a:r>
              <a:rPr lang="en-US" altLang="zh-HK" dirty="0"/>
              <a:t>f. 	State 2 complications within Propofol Infusion Syndrome. </a:t>
            </a:r>
            <a:endParaRPr lang="zh-TW" altLang="zh-HK" dirty="0"/>
          </a:p>
          <a:p>
            <a:pPr marL="0" indent="0">
              <a:buNone/>
            </a:pPr>
            <a:r>
              <a:rPr lang="en-US" altLang="zh-HK" dirty="0">
                <a:solidFill>
                  <a:srgbClr val="FF0000"/>
                </a:solidFill>
              </a:rPr>
              <a:t>ANS: (High Anion Gap/ lactic and uremic) Metabolic acidosis, rhabdomyolysis, AKI, </a:t>
            </a:r>
            <a:r>
              <a:rPr lang="en-US" altLang="zh-HK" dirty="0" err="1">
                <a:solidFill>
                  <a:srgbClr val="FF0000"/>
                </a:solidFill>
              </a:rPr>
              <a:t>HyperK</a:t>
            </a:r>
            <a:r>
              <a:rPr lang="en-US" altLang="zh-HK" dirty="0">
                <a:solidFill>
                  <a:srgbClr val="FF0000"/>
                </a:solidFill>
              </a:rPr>
              <a:t>, CVS collapse, hyperlipidemia</a:t>
            </a:r>
            <a:endParaRPr lang="zh-TW" altLang="zh-HK" dirty="0">
              <a:solidFill>
                <a:srgbClr val="FF0000"/>
              </a:solidFill>
            </a:endParaRPr>
          </a:p>
          <a:p>
            <a:pPr marL="0" indent="0">
              <a:buNone/>
            </a:pPr>
            <a:endParaRPr lang="zh-HK" altLang="en-US" dirty="0"/>
          </a:p>
        </p:txBody>
      </p:sp>
    </p:spTree>
    <p:extLst>
      <p:ext uri="{BB962C8B-B14F-4D97-AF65-F5344CB8AC3E}">
        <p14:creationId xmlns:p14="http://schemas.microsoft.com/office/powerpoint/2010/main" val="19471007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02678D2-288F-1ACD-8CCD-211889450556}"/>
              </a:ext>
            </a:extLst>
          </p:cNvPr>
          <p:cNvSpPr>
            <a:spLocks noGrp="1"/>
          </p:cNvSpPr>
          <p:nvPr>
            <p:ph type="title"/>
          </p:nvPr>
        </p:nvSpPr>
        <p:spPr/>
        <p:txBody>
          <a:bodyPr/>
          <a:lstStyle/>
          <a:p>
            <a:r>
              <a:rPr lang="en-US" altLang="zh-HK" dirty="0"/>
              <a:t>CASE 2</a:t>
            </a:r>
            <a:endParaRPr lang="zh-HK" altLang="en-US" dirty="0"/>
          </a:p>
        </p:txBody>
      </p:sp>
      <p:sp>
        <p:nvSpPr>
          <p:cNvPr id="3" name="內容版面配置區 2">
            <a:extLst>
              <a:ext uri="{FF2B5EF4-FFF2-40B4-BE49-F238E27FC236}">
                <a16:creationId xmlns:a16="http://schemas.microsoft.com/office/drawing/2014/main" id="{7D71BDA2-05C7-1B3A-3154-FC24E3332F2D}"/>
              </a:ext>
            </a:extLst>
          </p:cNvPr>
          <p:cNvSpPr>
            <a:spLocks noGrp="1"/>
          </p:cNvSpPr>
          <p:nvPr>
            <p:ph idx="1"/>
          </p:nvPr>
        </p:nvSpPr>
        <p:spPr>
          <a:xfrm>
            <a:off x="838200" y="1825625"/>
            <a:ext cx="10515600" cy="3819801"/>
          </a:xfrm>
        </p:spPr>
        <p:txBody>
          <a:bodyPr>
            <a:normAutofit fontScale="85000" lnSpcReduction="20000"/>
          </a:bodyPr>
          <a:lstStyle/>
          <a:p>
            <a:pPr marL="0" indent="0">
              <a:buNone/>
            </a:pPr>
            <a:r>
              <a:rPr lang="en-US" altLang="zh-HK" dirty="0"/>
              <a:t>Finally you intubated the patient following rapid sequence induction using Propofol and Rocuronium. An uncuffed ET tube of internal diameter 5.5mm was used. Ventilator was set at Volume-Controlled Synchronized Intermittent Mandatory Ventilation (VC/ SIMV) mode with PEEP 5 cmH2O. Midazolam and fentanyl maintenance infusion were started.</a:t>
            </a:r>
          </a:p>
          <a:p>
            <a:pPr marL="0" indent="0">
              <a:buNone/>
            </a:pPr>
            <a:endParaRPr lang="en-US" altLang="zh-TW" dirty="0"/>
          </a:p>
          <a:p>
            <a:pPr marL="0" lvl="0" indent="0">
              <a:buNone/>
            </a:pPr>
            <a:r>
              <a:rPr lang="en-US" altLang="zh-HK" dirty="0"/>
              <a:t>After connecting the ventilator, you notice gradual diminishing and finally absence of capnography tracing. Low expired minute ventilation alarm was alerting you. However, it appears normal when you switch to manual bagging with BVM alone. The patient was well oxygenated all along. </a:t>
            </a:r>
          </a:p>
          <a:p>
            <a:pPr marL="0" lvl="0" indent="0">
              <a:buNone/>
            </a:pPr>
            <a:endParaRPr lang="en-US" altLang="zh-HK" dirty="0"/>
          </a:p>
          <a:p>
            <a:pPr marL="0" lvl="0" indent="0">
              <a:buNone/>
            </a:pPr>
            <a:r>
              <a:rPr lang="en-US" altLang="zh-HK" dirty="0"/>
              <a:t>g.	Postulate the most probable reason and a possible solution. 	</a:t>
            </a:r>
            <a:endParaRPr lang="zh-TW" altLang="zh-HK" dirty="0"/>
          </a:p>
          <a:p>
            <a:pPr marL="0" indent="0">
              <a:buNone/>
            </a:pPr>
            <a:endParaRPr lang="zh-TW" altLang="zh-HK" dirty="0"/>
          </a:p>
          <a:p>
            <a:endParaRPr lang="zh-HK" altLang="en-US" dirty="0"/>
          </a:p>
        </p:txBody>
      </p:sp>
    </p:spTree>
    <p:extLst>
      <p:ext uri="{BB962C8B-B14F-4D97-AF65-F5344CB8AC3E}">
        <p14:creationId xmlns:p14="http://schemas.microsoft.com/office/powerpoint/2010/main" val="31388104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0EF0A-8088-97EC-DF38-E2DAE155AEF7}"/>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0A7861EA-5F74-5181-12B4-27272763027A}"/>
              </a:ext>
            </a:extLst>
          </p:cNvPr>
          <p:cNvSpPr>
            <a:spLocks noGrp="1"/>
          </p:cNvSpPr>
          <p:nvPr>
            <p:ph type="title"/>
          </p:nvPr>
        </p:nvSpPr>
        <p:spPr/>
        <p:txBody>
          <a:bodyPr/>
          <a:lstStyle/>
          <a:p>
            <a:r>
              <a:rPr lang="en-US" altLang="zh-HK" dirty="0"/>
              <a:t>CASE 2</a:t>
            </a:r>
            <a:endParaRPr lang="zh-HK" altLang="en-US" dirty="0"/>
          </a:p>
        </p:txBody>
      </p:sp>
      <p:sp>
        <p:nvSpPr>
          <p:cNvPr id="3" name="內容版面配置區 2">
            <a:extLst>
              <a:ext uri="{FF2B5EF4-FFF2-40B4-BE49-F238E27FC236}">
                <a16:creationId xmlns:a16="http://schemas.microsoft.com/office/drawing/2014/main" id="{FEC755AF-4EF6-89DE-7EC1-FF1097850120}"/>
              </a:ext>
            </a:extLst>
          </p:cNvPr>
          <p:cNvSpPr>
            <a:spLocks noGrp="1"/>
          </p:cNvSpPr>
          <p:nvPr>
            <p:ph idx="1"/>
          </p:nvPr>
        </p:nvSpPr>
        <p:spPr/>
        <p:txBody>
          <a:bodyPr>
            <a:normAutofit fontScale="85000" lnSpcReduction="20000"/>
          </a:bodyPr>
          <a:lstStyle/>
          <a:p>
            <a:pPr marL="0" indent="0">
              <a:buNone/>
            </a:pPr>
            <a:r>
              <a:rPr lang="en-US" altLang="zh-HK" dirty="0"/>
              <a:t>Finally you intubated the patient following rapid sequence induction using Propofol and Rocuronium. An uncuffed ET tube of internal diameter 5.5mm was used. Ventilator was set at Volume-Controlled Synchronized Intermittent Mandatory Ventilation (VC/ SIMV) mode with PEEP 5 cmH2O. Midazolam and fentanyl maintenance infusion were started.</a:t>
            </a:r>
          </a:p>
          <a:p>
            <a:pPr marL="0" indent="0">
              <a:buNone/>
            </a:pPr>
            <a:endParaRPr lang="en-US" altLang="zh-TW" dirty="0"/>
          </a:p>
          <a:p>
            <a:pPr marL="0" lvl="0" indent="0">
              <a:buNone/>
            </a:pPr>
            <a:r>
              <a:rPr lang="en-US" altLang="zh-HK" dirty="0"/>
              <a:t>After connecting the ventilator, you notice gradual diminishing and finally absence of capnography tracing. Low expired minute ventilation alarm was alerting you. However, it appears normal when you switch to manual bagging with BVM alone. The patient was well oxygenated all along. </a:t>
            </a:r>
          </a:p>
          <a:p>
            <a:pPr marL="0" lvl="0" indent="0">
              <a:buNone/>
            </a:pPr>
            <a:endParaRPr lang="en-US" altLang="zh-HK" dirty="0"/>
          </a:p>
          <a:p>
            <a:pPr marL="0" lvl="0" indent="0">
              <a:buNone/>
            </a:pPr>
            <a:r>
              <a:rPr lang="en-US" altLang="zh-HK" dirty="0"/>
              <a:t>g.	Postulate the most probable reason and a possible solution. 	</a:t>
            </a:r>
            <a:endParaRPr lang="zh-TW" altLang="zh-HK" dirty="0"/>
          </a:p>
          <a:p>
            <a:pPr marL="0" indent="0">
              <a:buNone/>
            </a:pPr>
            <a:r>
              <a:rPr lang="en-US" altLang="zh-HK" dirty="0">
                <a:solidFill>
                  <a:srgbClr val="FF0000"/>
                </a:solidFill>
              </a:rPr>
              <a:t>ANS: Air leakage; </a:t>
            </a:r>
            <a:r>
              <a:rPr lang="en-US" altLang="zh-HK" u="sng" dirty="0">
                <a:solidFill>
                  <a:srgbClr val="FF0000"/>
                </a:solidFill>
              </a:rPr>
              <a:t>Reduce or Remove PEEP</a:t>
            </a:r>
            <a:r>
              <a:rPr lang="en-US" altLang="zh-HK" dirty="0">
                <a:solidFill>
                  <a:srgbClr val="FF0000"/>
                </a:solidFill>
              </a:rPr>
              <a:t>/ Reduce inspiratory pressure/ tidal Volume/ replace with a cuffed tube or a larger size uncuffed tube</a:t>
            </a:r>
            <a:endParaRPr lang="zh-TW" altLang="zh-HK" dirty="0">
              <a:solidFill>
                <a:srgbClr val="FF0000"/>
              </a:solidFill>
            </a:endParaRPr>
          </a:p>
          <a:p>
            <a:pPr marL="0" indent="0">
              <a:buNone/>
            </a:pPr>
            <a:endParaRPr lang="zh-TW" altLang="zh-HK" dirty="0"/>
          </a:p>
          <a:p>
            <a:endParaRPr lang="zh-HK" altLang="en-US" dirty="0"/>
          </a:p>
        </p:txBody>
      </p:sp>
    </p:spTree>
    <p:extLst>
      <p:ext uri="{BB962C8B-B14F-4D97-AF65-F5344CB8AC3E}">
        <p14:creationId xmlns:p14="http://schemas.microsoft.com/office/powerpoint/2010/main" val="24504069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63E70C9-A5EC-0B35-7D46-79B8EC4CA63A}"/>
              </a:ext>
            </a:extLst>
          </p:cNvPr>
          <p:cNvSpPr>
            <a:spLocks noGrp="1"/>
          </p:cNvSpPr>
          <p:nvPr>
            <p:ph type="title"/>
          </p:nvPr>
        </p:nvSpPr>
        <p:spPr/>
        <p:txBody>
          <a:bodyPr/>
          <a:lstStyle/>
          <a:p>
            <a:r>
              <a:rPr lang="en-US" altLang="zh-HK" dirty="0"/>
              <a:t>Debriefing for MV troubleshooting in this case</a:t>
            </a:r>
          </a:p>
        </p:txBody>
      </p:sp>
      <p:sp>
        <p:nvSpPr>
          <p:cNvPr id="3" name="內容版面配置區 2">
            <a:extLst>
              <a:ext uri="{FF2B5EF4-FFF2-40B4-BE49-F238E27FC236}">
                <a16:creationId xmlns:a16="http://schemas.microsoft.com/office/drawing/2014/main" id="{6FD9E537-453E-6A10-5E63-8E79566BD793}"/>
              </a:ext>
            </a:extLst>
          </p:cNvPr>
          <p:cNvSpPr>
            <a:spLocks noGrp="1"/>
          </p:cNvSpPr>
          <p:nvPr>
            <p:ph idx="1"/>
          </p:nvPr>
        </p:nvSpPr>
        <p:spPr/>
        <p:txBody>
          <a:bodyPr>
            <a:normAutofit fontScale="92500"/>
          </a:bodyPr>
          <a:lstStyle/>
          <a:p>
            <a:r>
              <a:rPr lang="en-US" altLang="zh-HK" dirty="0"/>
              <a:t>Uncuffed ETT prevents trauma to the subglottic region in childhood.</a:t>
            </a:r>
            <a:endParaRPr lang="zh-TW" altLang="zh-HK" dirty="0"/>
          </a:p>
          <a:p>
            <a:r>
              <a:rPr lang="en-US" altLang="zh-HK" dirty="0"/>
              <a:t>Main disadvantage of an uncuffed ETT is air leakage, and of lesser extent, aspiration. </a:t>
            </a:r>
          </a:p>
          <a:p>
            <a:r>
              <a:rPr lang="en-US" altLang="zh-HK" dirty="0"/>
              <a:t>Persistent air leakage creates problems in reaching target tidal volumes and CO2 retention.</a:t>
            </a:r>
            <a:endParaRPr lang="zh-TW" altLang="zh-HK" dirty="0"/>
          </a:p>
          <a:p>
            <a:r>
              <a:rPr lang="en-US" altLang="zh-HK" dirty="0"/>
              <a:t>Studies demonstrated that uncuffed ETT increased the need for tube changes. Other complications between the cuffed vs uncuffed ETT groups had no differences. </a:t>
            </a:r>
          </a:p>
          <a:p>
            <a:r>
              <a:rPr lang="en-US" altLang="zh-HK" dirty="0"/>
              <a:t>Cuffed tubes may be an optimal option for pediatric patients, especially those requiring PEEP or overcoming high airway resistance. </a:t>
            </a:r>
            <a:endParaRPr lang="zh-TW" altLang="zh-HK" dirty="0"/>
          </a:p>
          <a:p>
            <a:pPr marL="0" indent="0">
              <a:buNone/>
            </a:pPr>
            <a:endParaRPr lang="zh-HK" altLang="en-US" dirty="0"/>
          </a:p>
        </p:txBody>
      </p:sp>
    </p:spTree>
    <p:extLst>
      <p:ext uri="{BB962C8B-B14F-4D97-AF65-F5344CB8AC3E}">
        <p14:creationId xmlns:p14="http://schemas.microsoft.com/office/powerpoint/2010/main" val="8596521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CF4FAAB-2886-46CA-0B9D-6D4EF8706621}"/>
              </a:ext>
            </a:extLst>
          </p:cNvPr>
          <p:cNvSpPr>
            <a:spLocks noGrp="1"/>
          </p:cNvSpPr>
          <p:nvPr>
            <p:ph type="title"/>
          </p:nvPr>
        </p:nvSpPr>
        <p:spPr/>
        <p:txBody>
          <a:bodyPr/>
          <a:lstStyle/>
          <a:p>
            <a:r>
              <a:rPr lang="en-US" altLang="zh-HK" dirty="0"/>
              <a:t>Highlights of SE in children</a:t>
            </a:r>
            <a:endParaRPr lang="zh-HK" altLang="en-US" dirty="0"/>
          </a:p>
        </p:txBody>
      </p:sp>
      <p:sp>
        <p:nvSpPr>
          <p:cNvPr id="3" name="內容版面配置區 2">
            <a:extLst>
              <a:ext uri="{FF2B5EF4-FFF2-40B4-BE49-F238E27FC236}">
                <a16:creationId xmlns:a16="http://schemas.microsoft.com/office/drawing/2014/main" id="{DF876E48-B50C-7F11-9074-18BA86E76E33}"/>
              </a:ext>
            </a:extLst>
          </p:cNvPr>
          <p:cNvSpPr>
            <a:spLocks noGrp="1"/>
          </p:cNvSpPr>
          <p:nvPr>
            <p:ph idx="1"/>
          </p:nvPr>
        </p:nvSpPr>
        <p:spPr>
          <a:xfrm>
            <a:off x="838200" y="1825625"/>
            <a:ext cx="6278217" cy="4351338"/>
          </a:xfrm>
        </p:spPr>
        <p:txBody>
          <a:bodyPr/>
          <a:lstStyle/>
          <a:p>
            <a:r>
              <a:rPr lang="en-US" altLang="zh-HK" dirty="0"/>
              <a:t>Do not give Phenytoin too rapidly</a:t>
            </a:r>
          </a:p>
          <a:p>
            <a:r>
              <a:rPr lang="en-US" altLang="zh-HK" dirty="0"/>
              <a:t>DO obtain POCT glucose, sodium, </a:t>
            </a:r>
            <a:r>
              <a:rPr lang="en-US" altLang="zh-HK" dirty="0" err="1"/>
              <a:t>iCa</a:t>
            </a:r>
            <a:endParaRPr lang="en-US" altLang="zh-HK" dirty="0"/>
          </a:p>
          <a:p>
            <a:r>
              <a:rPr lang="en-US" altLang="zh-HK" dirty="0"/>
              <a:t>In case of suspected sepsis, consider meningitis, encephalitis and start sepsis bundle right at ED</a:t>
            </a:r>
          </a:p>
          <a:p>
            <a:r>
              <a:rPr lang="en-US" altLang="zh-HK" dirty="0"/>
              <a:t>Paralysis is NOT convulsion treatment. You need maintenance infusions, at least sedative and analgesia </a:t>
            </a:r>
            <a:r>
              <a:rPr lang="en-US" altLang="zh-HK" dirty="0" err="1"/>
              <a:t>en</a:t>
            </a:r>
            <a:r>
              <a:rPr lang="en-US" altLang="zh-HK" dirty="0"/>
              <a:t>-route, especially during IFT</a:t>
            </a:r>
          </a:p>
          <a:p>
            <a:endParaRPr lang="en-US" altLang="zh-HK" dirty="0"/>
          </a:p>
          <a:p>
            <a:endParaRPr lang="zh-HK" altLang="en-US" dirty="0"/>
          </a:p>
        </p:txBody>
      </p:sp>
      <p:pic>
        <p:nvPicPr>
          <p:cNvPr id="4" name="圖片 3">
            <a:extLst>
              <a:ext uri="{FF2B5EF4-FFF2-40B4-BE49-F238E27FC236}">
                <a16:creationId xmlns:a16="http://schemas.microsoft.com/office/drawing/2014/main" id="{B9D6818F-0FF8-4E1B-C98E-509DF36B53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76824" y="-3579"/>
            <a:ext cx="4822190" cy="6861579"/>
          </a:xfrm>
          <a:prstGeom prst="rect">
            <a:avLst/>
          </a:prstGeom>
          <a:noFill/>
          <a:ln>
            <a:noFill/>
          </a:ln>
        </p:spPr>
      </p:pic>
    </p:spTree>
    <p:extLst>
      <p:ext uri="{BB962C8B-B14F-4D97-AF65-F5344CB8AC3E}">
        <p14:creationId xmlns:p14="http://schemas.microsoft.com/office/powerpoint/2010/main" val="7604745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Neon Orange And Yellow Paint Splashes On Black Background. Abstract Texture  For Web-design, Digital Printing Or Concept Design. Stock Photo, Picture  and Royalty Free Image. Image 132660355.">
            <a:extLst>
              <a:ext uri="{FF2B5EF4-FFF2-40B4-BE49-F238E27FC236}">
                <a16:creationId xmlns:a16="http://schemas.microsoft.com/office/drawing/2014/main" id="{0EEC0E17-B4C9-E8C2-2366-6C182D09E7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471" t="9091" r="16105"/>
          <a:stretch>
            <a:fillRect/>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9225" name="Rectangle 9224">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標題 1">
            <a:extLst>
              <a:ext uri="{FF2B5EF4-FFF2-40B4-BE49-F238E27FC236}">
                <a16:creationId xmlns:a16="http://schemas.microsoft.com/office/drawing/2014/main" id="{9F6EB540-07DD-979B-5ED7-D65EC8408D47}"/>
              </a:ext>
            </a:extLst>
          </p:cNvPr>
          <p:cNvSpPr>
            <a:spLocks noGrp="1"/>
          </p:cNvSpPr>
          <p:nvPr>
            <p:ph type="title"/>
          </p:nvPr>
        </p:nvSpPr>
        <p:spPr>
          <a:xfrm>
            <a:off x="371094" y="1161288"/>
            <a:ext cx="4769866" cy="1124712"/>
          </a:xfrm>
        </p:spPr>
        <p:txBody>
          <a:bodyPr anchor="b">
            <a:normAutofit/>
          </a:bodyPr>
          <a:lstStyle/>
          <a:p>
            <a:r>
              <a:rPr lang="en-US" altLang="zh-HK" sz="2800" dirty="0">
                <a:solidFill>
                  <a:schemeClr val="bg1"/>
                </a:solidFill>
              </a:rPr>
              <a:t>CASE 2 Learning </a:t>
            </a:r>
            <a:r>
              <a:rPr lang="en-US" altLang="zh-HK" sz="2800" dirty="0" err="1">
                <a:solidFill>
                  <a:schemeClr val="bg1"/>
                </a:solidFill>
              </a:rPr>
              <a:t>Objectivess</a:t>
            </a:r>
            <a:endParaRPr lang="zh-HK" altLang="en-US" sz="2800" dirty="0">
              <a:solidFill>
                <a:schemeClr val="bg1"/>
              </a:solidFill>
            </a:endParaRPr>
          </a:p>
        </p:txBody>
      </p:sp>
      <p:sp>
        <p:nvSpPr>
          <p:cNvPr id="9227" name="Rectangle 922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229" name="Rectangle 922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內容版面配置區 2">
            <a:extLst>
              <a:ext uri="{FF2B5EF4-FFF2-40B4-BE49-F238E27FC236}">
                <a16:creationId xmlns:a16="http://schemas.microsoft.com/office/drawing/2014/main" id="{84FED716-A7F4-B271-FC6F-DEE4B2216DFE}"/>
              </a:ext>
            </a:extLst>
          </p:cNvPr>
          <p:cNvSpPr>
            <a:spLocks noGrp="1"/>
          </p:cNvSpPr>
          <p:nvPr>
            <p:ph idx="1"/>
          </p:nvPr>
        </p:nvSpPr>
        <p:spPr>
          <a:xfrm>
            <a:off x="371094" y="2718054"/>
            <a:ext cx="4906584" cy="3207258"/>
          </a:xfrm>
        </p:spPr>
        <p:txBody>
          <a:bodyPr anchor="t">
            <a:normAutofit/>
          </a:bodyPr>
          <a:lstStyle/>
          <a:p>
            <a:r>
              <a:rPr lang="en-US" altLang="zh-HK" sz="1700" dirty="0">
                <a:solidFill>
                  <a:schemeClr val="bg1"/>
                </a:solidFill>
              </a:rPr>
              <a:t>Differentiate between Syncope and neurogenic causes of loss of consciousness </a:t>
            </a:r>
          </a:p>
          <a:p>
            <a:r>
              <a:rPr lang="en-US" altLang="zh-HK" sz="1700" dirty="0">
                <a:solidFill>
                  <a:schemeClr val="bg1"/>
                </a:solidFill>
              </a:rPr>
              <a:t>Management of Status Epilepticus in children</a:t>
            </a:r>
          </a:p>
          <a:p>
            <a:r>
              <a:rPr lang="en-US" altLang="zh-HK" sz="1700" dirty="0">
                <a:solidFill>
                  <a:schemeClr val="bg1"/>
                </a:solidFill>
              </a:rPr>
              <a:t>Mechanical Ventilation Troubleshooting</a:t>
            </a:r>
            <a:endParaRPr lang="zh-HK" altLang="en-US" sz="1700" dirty="0">
              <a:solidFill>
                <a:schemeClr val="bg1"/>
              </a:solidFill>
            </a:endParaRPr>
          </a:p>
        </p:txBody>
      </p:sp>
    </p:spTree>
    <p:extLst>
      <p:ext uri="{BB962C8B-B14F-4D97-AF65-F5344CB8AC3E}">
        <p14:creationId xmlns:p14="http://schemas.microsoft.com/office/powerpoint/2010/main" val="6094226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335916B-7ECA-9BFF-7807-4A39F813E9A0}"/>
              </a:ext>
            </a:extLst>
          </p:cNvPr>
          <p:cNvSpPr>
            <a:spLocks noGrp="1"/>
          </p:cNvSpPr>
          <p:nvPr>
            <p:ph type="title"/>
          </p:nvPr>
        </p:nvSpPr>
        <p:spPr/>
        <p:txBody>
          <a:bodyPr/>
          <a:lstStyle/>
          <a:p>
            <a:r>
              <a:rPr lang="en-US" altLang="zh-HK" dirty="0"/>
              <a:t>CASE 3</a:t>
            </a:r>
            <a:endParaRPr lang="zh-HK" altLang="en-US" dirty="0"/>
          </a:p>
        </p:txBody>
      </p:sp>
      <p:sp>
        <p:nvSpPr>
          <p:cNvPr id="3" name="內容版面配置區 2">
            <a:extLst>
              <a:ext uri="{FF2B5EF4-FFF2-40B4-BE49-F238E27FC236}">
                <a16:creationId xmlns:a16="http://schemas.microsoft.com/office/drawing/2014/main" id="{34888A6C-E760-3237-8006-7E8E9AEB0D9B}"/>
              </a:ext>
            </a:extLst>
          </p:cNvPr>
          <p:cNvSpPr>
            <a:spLocks noGrp="1"/>
          </p:cNvSpPr>
          <p:nvPr>
            <p:ph idx="1"/>
          </p:nvPr>
        </p:nvSpPr>
        <p:spPr/>
        <p:txBody>
          <a:bodyPr/>
          <a:lstStyle/>
          <a:p>
            <a:pPr marL="0" indent="0">
              <a:buNone/>
            </a:pPr>
            <a:r>
              <a:rPr lang="en-US" altLang="zh-HK" dirty="0"/>
              <a:t>You are working in a remote ED without Orthopedic or Anesthetic specialty support. A 72-year-old female tripped and fall on level ground on street. She complained of severe right leg pain and numbness. She could not feel over dorsum of foot, otherwise distal circulation was preserved. There was no associated injuries.</a:t>
            </a:r>
            <a:endParaRPr lang="zh-TW" altLang="zh-HK" dirty="0"/>
          </a:p>
          <a:p>
            <a:pPr marL="0" indent="0">
              <a:buNone/>
            </a:pPr>
            <a:endParaRPr lang="zh-HK" altLang="en-US" dirty="0"/>
          </a:p>
        </p:txBody>
      </p:sp>
    </p:spTree>
    <p:extLst>
      <p:ext uri="{BB962C8B-B14F-4D97-AF65-F5344CB8AC3E}">
        <p14:creationId xmlns:p14="http://schemas.microsoft.com/office/powerpoint/2010/main" val="4017729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6280F72-B68C-3A3F-D6D8-8B8ECF9259A4}"/>
              </a:ext>
            </a:extLst>
          </p:cNvPr>
          <p:cNvSpPr>
            <a:spLocks noGrp="1"/>
          </p:cNvSpPr>
          <p:nvPr>
            <p:ph type="title"/>
          </p:nvPr>
        </p:nvSpPr>
        <p:spPr/>
        <p:txBody>
          <a:bodyPr/>
          <a:lstStyle/>
          <a:p>
            <a:endParaRPr lang="zh-HK" altLang="en-US"/>
          </a:p>
        </p:txBody>
      </p:sp>
      <p:sp>
        <p:nvSpPr>
          <p:cNvPr id="3" name="內容版面配置區 2">
            <a:extLst>
              <a:ext uri="{FF2B5EF4-FFF2-40B4-BE49-F238E27FC236}">
                <a16:creationId xmlns:a16="http://schemas.microsoft.com/office/drawing/2014/main" id="{3C12413E-4C5F-918D-71CA-869BA60B9294}"/>
              </a:ext>
            </a:extLst>
          </p:cNvPr>
          <p:cNvSpPr>
            <a:spLocks noGrp="1"/>
          </p:cNvSpPr>
          <p:nvPr>
            <p:ph idx="1"/>
          </p:nvPr>
        </p:nvSpPr>
        <p:spPr/>
        <p:txBody>
          <a:bodyPr/>
          <a:lstStyle/>
          <a:p>
            <a:endParaRPr lang="zh-HK" altLang="en-US"/>
          </a:p>
        </p:txBody>
      </p:sp>
      <p:pic>
        <p:nvPicPr>
          <p:cNvPr id="15362" name="Picture 2" descr="ABCD2 Score - MEDizzy">
            <a:extLst>
              <a:ext uri="{FF2B5EF4-FFF2-40B4-BE49-F238E27FC236}">
                <a16:creationId xmlns:a16="http://schemas.microsoft.com/office/drawing/2014/main" id="{2D719B2E-79D3-3FB3-373E-D80F85824F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0263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FC1E9A5-8AC0-E276-FD69-849F2C2C9B9C}"/>
              </a:ext>
            </a:extLst>
          </p:cNvPr>
          <p:cNvSpPr>
            <a:spLocks noGrp="1"/>
          </p:cNvSpPr>
          <p:nvPr>
            <p:ph type="title"/>
          </p:nvPr>
        </p:nvSpPr>
        <p:spPr/>
        <p:txBody>
          <a:bodyPr/>
          <a:lstStyle/>
          <a:p>
            <a:endParaRPr lang="zh-HK" altLang="en-US"/>
          </a:p>
        </p:txBody>
      </p:sp>
      <p:sp>
        <p:nvSpPr>
          <p:cNvPr id="3" name="內容版面配置區 2">
            <a:extLst>
              <a:ext uri="{FF2B5EF4-FFF2-40B4-BE49-F238E27FC236}">
                <a16:creationId xmlns:a16="http://schemas.microsoft.com/office/drawing/2014/main" id="{25778002-5079-E744-71C2-E56D3728D8AB}"/>
              </a:ext>
            </a:extLst>
          </p:cNvPr>
          <p:cNvSpPr>
            <a:spLocks noGrp="1"/>
          </p:cNvSpPr>
          <p:nvPr>
            <p:ph idx="1"/>
          </p:nvPr>
        </p:nvSpPr>
        <p:spPr>
          <a:xfrm>
            <a:off x="838200" y="4175759"/>
            <a:ext cx="10515600" cy="2493398"/>
          </a:xfrm>
        </p:spPr>
        <p:txBody>
          <a:bodyPr>
            <a:normAutofit fontScale="85000" lnSpcReduction="20000"/>
          </a:bodyPr>
          <a:lstStyle/>
          <a:p>
            <a:pPr marL="0" lvl="0" indent="0">
              <a:buNone/>
            </a:pPr>
            <a:r>
              <a:rPr lang="en-US" altLang="zh-HK" dirty="0"/>
              <a:t>a. 	Give the diagnosis. (2)	</a:t>
            </a:r>
            <a:endParaRPr lang="zh-TW" altLang="zh-HK" dirty="0"/>
          </a:p>
          <a:p>
            <a:pPr marL="0" indent="0">
              <a:buNone/>
            </a:pPr>
            <a:r>
              <a:rPr lang="en-US" altLang="zh-HK" dirty="0">
                <a:solidFill>
                  <a:schemeClr val="bg1"/>
                </a:solidFill>
              </a:rPr>
              <a:t>ANS:	Open comminuted fracture of midshaft femur with displacement</a:t>
            </a:r>
          </a:p>
          <a:p>
            <a:pPr marL="0" indent="0">
              <a:buNone/>
            </a:pPr>
            <a:r>
              <a:rPr lang="en-US" altLang="zh-HK" dirty="0"/>
              <a:t>b.	Given the most important Emergency Room intervention and how it 	helped managing the above trauma.(2)	</a:t>
            </a:r>
            <a:endParaRPr lang="zh-TW" altLang="zh-HK" dirty="0"/>
          </a:p>
          <a:p>
            <a:pPr marL="0" indent="0">
              <a:buNone/>
            </a:pPr>
            <a:r>
              <a:rPr lang="en-US" altLang="zh-HK" dirty="0">
                <a:solidFill>
                  <a:schemeClr val="bg1"/>
                </a:solidFill>
              </a:rPr>
              <a:t>ANS: 	Traction Splintage, improve anatomical stability (not accepting alignment), reduce blood loss, better pain control, reduce nerve injury or restore distal circulation (any 2)</a:t>
            </a:r>
            <a:endParaRPr lang="zh-TW" altLang="zh-HK" dirty="0">
              <a:solidFill>
                <a:schemeClr val="bg1"/>
              </a:solidFill>
            </a:endParaRPr>
          </a:p>
          <a:p>
            <a:pPr marL="0" indent="0">
              <a:buNone/>
            </a:pPr>
            <a:endParaRPr lang="zh-HK" altLang="en-US" dirty="0"/>
          </a:p>
        </p:txBody>
      </p:sp>
      <p:pic>
        <p:nvPicPr>
          <p:cNvPr id="4" name="圖片 3">
            <a:extLst>
              <a:ext uri="{FF2B5EF4-FFF2-40B4-BE49-F238E27FC236}">
                <a16:creationId xmlns:a16="http://schemas.microsoft.com/office/drawing/2014/main" id="{25FF1037-C426-65BE-E298-37ADF0E2D5DF}"/>
              </a:ext>
            </a:extLst>
          </p:cNvPr>
          <p:cNvPicPr>
            <a:picLocks noChangeAspect="1"/>
          </p:cNvPicPr>
          <p:nvPr/>
        </p:nvPicPr>
        <p:blipFill>
          <a:blip r:embed="rId2" cstate="print">
            <a:extLst>
              <a:ext uri="{28A0092B-C50C-407E-A947-70E740481C1C}">
                <a14:useLocalDpi xmlns:a14="http://schemas.microsoft.com/office/drawing/2010/main" val="0"/>
              </a:ext>
            </a:extLst>
          </a:blip>
          <a:srcRect t="423" r="-2" b="-2"/>
          <a:stretch>
            <a:fillRect/>
          </a:stretch>
        </p:blipFill>
        <p:spPr bwMode="auto">
          <a:xfrm>
            <a:off x="3091467" y="-19"/>
            <a:ext cx="2926060" cy="4005072"/>
          </a:xfrm>
          <a:prstGeom prst="rect">
            <a:avLst/>
          </a:prstGeom>
          <a:noFill/>
        </p:spPr>
      </p:pic>
      <p:pic>
        <p:nvPicPr>
          <p:cNvPr id="5" name="圖片 4">
            <a:extLst>
              <a:ext uri="{FF2B5EF4-FFF2-40B4-BE49-F238E27FC236}">
                <a16:creationId xmlns:a16="http://schemas.microsoft.com/office/drawing/2014/main" id="{C6502E8A-DDA9-8360-918E-4E4673F47EEA}"/>
              </a:ext>
            </a:extLst>
          </p:cNvPr>
          <p:cNvPicPr>
            <a:picLocks noChangeAspect="1"/>
          </p:cNvPicPr>
          <p:nvPr/>
        </p:nvPicPr>
        <p:blipFill>
          <a:blip r:embed="rId3" cstate="print">
            <a:extLst>
              <a:ext uri="{28A0092B-C50C-407E-A947-70E740481C1C}">
                <a14:useLocalDpi xmlns:a14="http://schemas.microsoft.com/office/drawing/2010/main" val="0"/>
              </a:ext>
            </a:extLst>
          </a:blip>
          <a:srcRect t="2283" r="3" b="3"/>
          <a:stretch>
            <a:fillRect/>
          </a:stretch>
        </p:blipFill>
        <p:spPr bwMode="auto">
          <a:xfrm rot="5400000">
            <a:off x="-535625" y="534902"/>
            <a:ext cx="4005067" cy="2935224"/>
          </a:xfrm>
          <a:prstGeom prst="rect">
            <a:avLst/>
          </a:prstGeom>
          <a:noFill/>
        </p:spPr>
      </p:pic>
      <p:pic>
        <p:nvPicPr>
          <p:cNvPr id="6" name="圖片 5">
            <a:extLst>
              <a:ext uri="{FF2B5EF4-FFF2-40B4-BE49-F238E27FC236}">
                <a16:creationId xmlns:a16="http://schemas.microsoft.com/office/drawing/2014/main" id="{71AE91AC-028B-71E4-314C-D8390A91D727}"/>
              </a:ext>
            </a:extLst>
          </p:cNvPr>
          <p:cNvPicPr>
            <a:picLocks noChangeAspect="1"/>
          </p:cNvPicPr>
          <p:nvPr/>
        </p:nvPicPr>
        <p:blipFill>
          <a:blip r:embed="rId4" cstate="print">
            <a:extLst>
              <a:ext uri="{28A0092B-C50C-407E-A947-70E740481C1C}">
                <a14:useLocalDpi xmlns:a14="http://schemas.microsoft.com/office/drawing/2010/main" val="0"/>
              </a:ext>
            </a:extLst>
          </a:blip>
          <a:srcRect r="3" b="737"/>
          <a:stretch>
            <a:fillRect/>
          </a:stretch>
        </p:blipFill>
        <p:spPr bwMode="auto">
          <a:xfrm>
            <a:off x="6174474" y="13"/>
            <a:ext cx="2935224" cy="4005071"/>
          </a:xfrm>
          <a:prstGeom prst="rect">
            <a:avLst/>
          </a:prstGeom>
          <a:noFill/>
        </p:spPr>
      </p:pic>
      <p:pic>
        <p:nvPicPr>
          <p:cNvPr id="7" name="圖片 6">
            <a:extLst>
              <a:ext uri="{FF2B5EF4-FFF2-40B4-BE49-F238E27FC236}">
                <a16:creationId xmlns:a16="http://schemas.microsoft.com/office/drawing/2014/main" id="{BEC95140-7D14-57C2-2A9C-BCF6B2CCFADA}"/>
              </a:ext>
            </a:extLst>
          </p:cNvPr>
          <p:cNvPicPr>
            <a:picLocks noChangeAspect="1"/>
          </p:cNvPicPr>
          <p:nvPr/>
        </p:nvPicPr>
        <p:blipFill>
          <a:blip r:embed="rId5" cstate="print">
            <a:extLst>
              <a:ext uri="{28A0092B-C50C-407E-A947-70E740481C1C}">
                <a14:useLocalDpi xmlns:a14="http://schemas.microsoft.com/office/drawing/2010/main" val="0"/>
              </a:ext>
            </a:extLst>
          </a:blip>
          <a:srcRect t="8238" r="4" b="4"/>
          <a:stretch>
            <a:fillRect/>
          </a:stretch>
        </p:blipFill>
        <p:spPr bwMode="auto">
          <a:xfrm>
            <a:off x="9256776" y="-9"/>
            <a:ext cx="2935224" cy="4005072"/>
          </a:xfrm>
          <a:prstGeom prst="rect">
            <a:avLst/>
          </a:prstGeom>
          <a:noFill/>
        </p:spPr>
      </p:pic>
    </p:spTree>
    <p:extLst>
      <p:ext uri="{BB962C8B-B14F-4D97-AF65-F5344CB8AC3E}">
        <p14:creationId xmlns:p14="http://schemas.microsoft.com/office/powerpoint/2010/main" val="10787076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3E4DE-100C-9D51-2C20-3ECCAF8BFD00}"/>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E4A32491-8D38-6AB7-C29C-381ABD5CA1A1}"/>
              </a:ext>
            </a:extLst>
          </p:cNvPr>
          <p:cNvSpPr>
            <a:spLocks noGrp="1"/>
          </p:cNvSpPr>
          <p:nvPr>
            <p:ph type="title"/>
          </p:nvPr>
        </p:nvSpPr>
        <p:spPr/>
        <p:txBody>
          <a:bodyPr/>
          <a:lstStyle/>
          <a:p>
            <a:endParaRPr lang="zh-HK" altLang="en-US"/>
          </a:p>
        </p:txBody>
      </p:sp>
      <p:sp>
        <p:nvSpPr>
          <p:cNvPr id="3" name="內容版面配置區 2">
            <a:extLst>
              <a:ext uri="{FF2B5EF4-FFF2-40B4-BE49-F238E27FC236}">
                <a16:creationId xmlns:a16="http://schemas.microsoft.com/office/drawing/2014/main" id="{E3A066F1-0C58-EA6F-BDCD-DAE421E14539}"/>
              </a:ext>
            </a:extLst>
          </p:cNvPr>
          <p:cNvSpPr>
            <a:spLocks noGrp="1"/>
          </p:cNvSpPr>
          <p:nvPr>
            <p:ph idx="1"/>
          </p:nvPr>
        </p:nvSpPr>
        <p:spPr>
          <a:xfrm>
            <a:off x="838200" y="4175759"/>
            <a:ext cx="10515600" cy="2493398"/>
          </a:xfrm>
        </p:spPr>
        <p:txBody>
          <a:bodyPr>
            <a:normAutofit fontScale="85000" lnSpcReduction="20000"/>
          </a:bodyPr>
          <a:lstStyle/>
          <a:p>
            <a:pPr marL="0" lvl="0" indent="0">
              <a:buNone/>
            </a:pPr>
            <a:r>
              <a:rPr lang="en-US" altLang="zh-HK" dirty="0"/>
              <a:t>a. 	Give the diagnosis. (2)	</a:t>
            </a:r>
            <a:endParaRPr lang="zh-TW" altLang="zh-HK" dirty="0"/>
          </a:p>
          <a:p>
            <a:pPr marL="0" indent="0">
              <a:buNone/>
            </a:pPr>
            <a:r>
              <a:rPr lang="en-US" altLang="zh-HK" dirty="0">
                <a:solidFill>
                  <a:srgbClr val="FF0000"/>
                </a:solidFill>
              </a:rPr>
              <a:t>ANS:	Open comminuted fracture of midshaft femur with displacement</a:t>
            </a:r>
          </a:p>
          <a:p>
            <a:pPr marL="0" indent="0">
              <a:buNone/>
            </a:pPr>
            <a:r>
              <a:rPr lang="en-US" altLang="zh-HK" dirty="0"/>
              <a:t>b.	Given the most important Emergency Room intervention and how it 	helped managing the above trauma.(2)	</a:t>
            </a:r>
            <a:endParaRPr lang="zh-TW" altLang="zh-HK" dirty="0"/>
          </a:p>
          <a:p>
            <a:pPr marL="0" indent="0">
              <a:buNone/>
            </a:pPr>
            <a:r>
              <a:rPr lang="en-US" altLang="zh-HK" dirty="0">
                <a:solidFill>
                  <a:srgbClr val="FF0000"/>
                </a:solidFill>
              </a:rPr>
              <a:t>ANS: 	Traction Splintage, improve anatomical stability (not accepting alignment), reduce blood loss, better pain control, reduce nerve injury or restore distal circulation (any 2)</a:t>
            </a:r>
            <a:endParaRPr lang="zh-TW" altLang="zh-HK" dirty="0">
              <a:solidFill>
                <a:srgbClr val="FF0000"/>
              </a:solidFill>
            </a:endParaRPr>
          </a:p>
          <a:p>
            <a:pPr marL="0" indent="0">
              <a:buNone/>
            </a:pPr>
            <a:endParaRPr lang="zh-HK" altLang="en-US" dirty="0"/>
          </a:p>
        </p:txBody>
      </p:sp>
      <p:pic>
        <p:nvPicPr>
          <p:cNvPr id="4" name="圖片 3">
            <a:extLst>
              <a:ext uri="{FF2B5EF4-FFF2-40B4-BE49-F238E27FC236}">
                <a16:creationId xmlns:a16="http://schemas.microsoft.com/office/drawing/2014/main" id="{39464E85-69D4-FA44-EA71-0D9420593FCD}"/>
              </a:ext>
            </a:extLst>
          </p:cNvPr>
          <p:cNvPicPr>
            <a:picLocks noChangeAspect="1"/>
          </p:cNvPicPr>
          <p:nvPr/>
        </p:nvPicPr>
        <p:blipFill>
          <a:blip r:embed="rId2" cstate="print">
            <a:extLst>
              <a:ext uri="{28A0092B-C50C-407E-A947-70E740481C1C}">
                <a14:useLocalDpi xmlns:a14="http://schemas.microsoft.com/office/drawing/2010/main" val="0"/>
              </a:ext>
            </a:extLst>
          </a:blip>
          <a:srcRect t="423" r="-2" b="-2"/>
          <a:stretch>
            <a:fillRect/>
          </a:stretch>
        </p:blipFill>
        <p:spPr bwMode="auto">
          <a:xfrm>
            <a:off x="3091467" y="-9"/>
            <a:ext cx="2926060" cy="4005072"/>
          </a:xfrm>
          <a:prstGeom prst="rect">
            <a:avLst/>
          </a:prstGeom>
          <a:noFill/>
        </p:spPr>
      </p:pic>
      <p:pic>
        <p:nvPicPr>
          <p:cNvPr id="5" name="圖片 4">
            <a:extLst>
              <a:ext uri="{FF2B5EF4-FFF2-40B4-BE49-F238E27FC236}">
                <a16:creationId xmlns:a16="http://schemas.microsoft.com/office/drawing/2014/main" id="{CCC86CAB-0373-C39B-F372-6B3E552C640F}"/>
              </a:ext>
            </a:extLst>
          </p:cNvPr>
          <p:cNvPicPr>
            <a:picLocks noChangeAspect="1"/>
          </p:cNvPicPr>
          <p:nvPr/>
        </p:nvPicPr>
        <p:blipFill>
          <a:blip r:embed="rId3" cstate="print">
            <a:extLst>
              <a:ext uri="{28A0092B-C50C-407E-A947-70E740481C1C}">
                <a14:useLocalDpi xmlns:a14="http://schemas.microsoft.com/office/drawing/2010/main" val="0"/>
              </a:ext>
            </a:extLst>
          </a:blip>
          <a:srcRect t="2283" r="3" b="3"/>
          <a:stretch>
            <a:fillRect/>
          </a:stretch>
        </p:blipFill>
        <p:spPr bwMode="auto">
          <a:xfrm rot="5400000">
            <a:off x="-534922" y="534922"/>
            <a:ext cx="4005067" cy="2935224"/>
          </a:xfrm>
          <a:prstGeom prst="rect">
            <a:avLst/>
          </a:prstGeom>
          <a:noFill/>
        </p:spPr>
      </p:pic>
      <p:pic>
        <p:nvPicPr>
          <p:cNvPr id="6" name="圖片 5">
            <a:extLst>
              <a:ext uri="{FF2B5EF4-FFF2-40B4-BE49-F238E27FC236}">
                <a16:creationId xmlns:a16="http://schemas.microsoft.com/office/drawing/2014/main" id="{C9AC1442-FCAF-1603-DE96-20E60866AE9B}"/>
              </a:ext>
            </a:extLst>
          </p:cNvPr>
          <p:cNvPicPr>
            <a:picLocks noChangeAspect="1"/>
          </p:cNvPicPr>
          <p:nvPr/>
        </p:nvPicPr>
        <p:blipFill>
          <a:blip r:embed="rId4" cstate="print">
            <a:extLst>
              <a:ext uri="{28A0092B-C50C-407E-A947-70E740481C1C}">
                <a14:useLocalDpi xmlns:a14="http://schemas.microsoft.com/office/drawing/2010/main" val="0"/>
              </a:ext>
            </a:extLst>
          </a:blip>
          <a:srcRect r="3" b="737"/>
          <a:stretch>
            <a:fillRect/>
          </a:stretch>
        </p:blipFill>
        <p:spPr bwMode="auto">
          <a:xfrm>
            <a:off x="6174474" y="13"/>
            <a:ext cx="2935224" cy="4005071"/>
          </a:xfrm>
          <a:prstGeom prst="rect">
            <a:avLst/>
          </a:prstGeom>
          <a:noFill/>
        </p:spPr>
      </p:pic>
      <p:pic>
        <p:nvPicPr>
          <p:cNvPr id="7" name="圖片 6">
            <a:extLst>
              <a:ext uri="{FF2B5EF4-FFF2-40B4-BE49-F238E27FC236}">
                <a16:creationId xmlns:a16="http://schemas.microsoft.com/office/drawing/2014/main" id="{7943142F-FE63-8D50-C443-729C57B1FB11}"/>
              </a:ext>
            </a:extLst>
          </p:cNvPr>
          <p:cNvPicPr>
            <a:picLocks noChangeAspect="1"/>
          </p:cNvPicPr>
          <p:nvPr/>
        </p:nvPicPr>
        <p:blipFill>
          <a:blip r:embed="rId5" cstate="print">
            <a:extLst>
              <a:ext uri="{28A0092B-C50C-407E-A947-70E740481C1C}">
                <a14:useLocalDpi xmlns:a14="http://schemas.microsoft.com/office/drawing/2010/main" val="0"/>
              </a:ext>
            </a:extLst>
          </a:blip>
          <a:srcRect t="8238" r="4" b="4"/>
          <a:stretch>
            <a:fillRect/>
          </a:stretch>
        </p:blipFill>
        <p:spPr bwMode="auto">
          <a:xfrm>
            <a:off x="9256776" y="-9"/>
            <a:ext cx="2935224" cy="4005072"/>
          </a:xfrm>
          <a:prstGeom prst="rect">
            <a:avLst/>
          </a:prstGeom>
          <a:noFill/>
        </p:spPr>
      </p:pic>
    </p:spTree>
    <p:extLst>
      <p:ext uri="{BB962C8B-B14F-4D97-AF65-F5344CB8AC3E}">
        <p14:creationId xmlns:p14="http://schemas.microsoft.com/office/powerpoint/2010/main" val="6843305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descr="一張含有 支撐 的圖片&#10;&#10;AI 產生的內容可能不正確。">
            <a:extLst>
              <a:ext uri="{FF2B5EF4-FFF2-40B4-BE49-F238E27FC236}">
                <a16:creationId xmlns:a16="http://schemas.microsoft.com/office/drawing/2014/main" id="{B8F612EB-55E4-1101-0DE7-D0C3D247BE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3952" b="33180"/>
          <a:stretch>
            <a:fillRect/>
          </a:stretch>
        </p:blipFill>
        <p:spPr bwMode="auto">
          <a:xfrm>
            <a:off x="6096000" y="3545696"/>
            <a:ext cx="3932583" cy="1292554"/>
          </a:xfrm>
          <a:prstGeom prst="rect">
            <a:avLst/>
          </a:prstGeom>
          <a:noFill/>
          <a:ln>
            <a:noFill/>
          </a:ln>
          <a:extLst>
            <a:ext uri="{53640926-AAD7-44D8-BBD7-CCE9431645EC}">
              <a14:shadowObscured xmlns:a14="http://schemas.microsoft.com/office/drawing/2010/main"/>
            </a:ext>
          </a:extLst>
        </p:spPr>
      </p:pic>
      <p:sp>
        <p:nvSpPr>
          <p:cNvPr id="2" name="標題 1">
            <a:extLst>
              <a:ext uri="{FF2B5EF4-FFF2-40B4-BE49-F238E27FC236}">
                <a16:creationId xmlns:a16="http://schemas.microsoft.com/office/drawing/2014/main" id="{9FCEBBDE-3ECD-6CE5-7191-0563C367043A}"/>
              </a:ext>
            </a:extLst>
          </p:cNvPr>
          <p:cNvSpPr>
            <a:spLocks noGrp="1"/>
          </p:cNvSpPr>
          <p:nvPr>
            <p:ph type="title"/>
          </p:nvPr>
        </p:nvSpPr>
        <p:spPr/>
        <p:txBody>
          <a:bodyPr/>
          <a:lstStyle/>
          <a:p>
            <a:r>
              <a:rPr lang="en-US" altLang="zh-HK" dirty="0"/>
              <a:t>CASE 3		Remarks on Traction Splintage</a:t>
            </a:r>
            <a:endParaRPr lang="zh-HK" altLang="en-US" dirty="0"/>
          </a:p>
        </p:txBody>
      </p:sp>
      <p:sp>
        <p:nvSpPr>
          <p:cNvPr id="3" name="內容版面配置區 2">
            <a:extLst>
              <a:ext uri="{FF2B5EF4-FFF2-40B4-BE49-F238E27FC236}">
                <a16:creationId xmlns:a16="http://schemas.microsoft.com/office/drawing/2014/main" id="{0C363E74-76C7-E872-D8D9-7C1BBFBE49CF}"/>
              </a:ext>
            </a:extLst>
          </p:cNvPr>
          <p:cNvSpPr>
            <a:spLocks noGrp="1"/>
          </p:cNvSpPr>
          <p:nvPr>
            <p:ph idx="1"/>
          </p:nvPr>
        </p:nvSpPr>
        <p:spPr/>
        <p:txBody>
          <a:bodyPr>
            <a:normAutofit fontScale="77500" lnSpcReduction="20000"/>
          </a:bodyPr>
          <a:lstStyle/>
          <a:p>
            <a:r>
              <a:rPr lang="en-US" altLang="zh-HK" dirty="0"/>
              <a:t>Traction splints are generally contraindicated for hip fractures, including </a:t>
            </a:r>
            <a:r>
              <a:rPr lang="en-US" altLang="zh-HK" dirty="0" err="1"/>
              <a:t>undisplaced</a:t>
            </a:r>
            <a:r>
              <a:rPr lang="en-US" altLang="zh-HK" dirty="0"/>
              <a:t> ones.</a:t>
            </a:r>
          </a:p>
          <a:p>
            <a:endParaRPr lang="zh-TW" altLang="zh-HK" dirty="0"/>
          </a:p>
          <a:p>
            <a:r>
              <a:rPr lang="en-US" altLang="zh-HK" dirty="0"/>
              <a:t>Fracture of pelvis </a:t>
            </a:r>
            <a:r>
              <a:rPr lang="en-US" altLang="zh-HK" u="sng" dirty="0"/>
              <a:t>without binding or stabilization</a:t>
            </a:r>
            <a:r>
              <a:rPr lang="en-US" altLang="zh-HK" dirty="0"/>
              <a:t> occurring with a fracture mid-shaft Femur is generally a contraindication for the use of a traction splint of any type. Kendrick Traction Splint can be used in a patient with concurrent fracture pelvis.</a:t>
            </a:r>
          </a:p>
          <a:p>
            <a:endParaRPr lang="en-US" altLang="zh-HK" dirty="0"/>
          </a:p>
          <a:p>
            <a:endParaRPr lang="en-US" altLang="zh-TW" dirty="0"/>
          </a:p>
          <a:p>
            <a:endParaRPr lang="zh-TW" altLang="zh-HK" dirty="0"/>
          </a:p>
          <a:p>
            <a:r>
              <a:rPr lang="en-US" altLang="zh-HK" dirty="0"/>
              <a:t>Supracondylar fractures of the distal end of the Femur are contraindicated because traction can cause anterior rotation of the distal bone fragment forcing the sharp fractured bone end down into the Popliteal Artery and Nerve. These fractures should be splinted as found or presenting.</a:t>
            </a:r>
            <a:endParaRPr lang="zh-TW" altLang="zh-HK" dirty="0"/>
          </a:p>
          <a:p>
            <a:pPr marL="0" indent="0">
              <a:buNone/>
            </a:pPr>
            <a:endParaRPr lang="zh-HK" altLang="en-US" dirty="0"/>
          </a:p>
        </p:txBody>
      </p:sp>
    </p:spTree>
    <p:extLst>
      <p:ext uri="{BB962C8B-B14F-4D97-AF65-F5344CB8AC3E}">
        <p14:creationId xmlns:p14="http://schemas.microsoft.com/office/powerpoint/2010/main" val="12324918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DD8F2E5-2763-A86A-15BA-34864C10D098}"/>
              </a:ext>
            </a:extLst>
          </p:cNvPr>
          <p:cNvSpPr>
            <a:spLocks noGrp="1"/>
          </p:cNvSpPr>
          <p:nvPr>
            <p:ph type="title"/>
          </p:nvPr>
        </p:nvSpPr>
        <p:spPr/>
        <p:txBody>
          <a:bodyPr/>
          <a:lstStyle/>
          <a:p>
            <a:r>
              <a:rPr lang="en-US" altLang="zh-HK" dirty="0"/>
              <a:t>CASE 3</a:t>
            </a:r>
            <a:endParaRPr lang="zh-HK" altLang="en-US" dirty="0"/>
          </a:p>
        </p:txBody>
      </p:sp>
      <p:sp>
        <p:nvSpPr>
          <p:cNvPr id="3" name="內容版面配置區 2">
            <a:extLst>
              <a:ext uri="{FF2B5EF4-FFF2-40B4-BE49-F238E27FC236}">
                <a16:creationId xmlns:a16="http://schemas.microsoft.com/office/drawing/2014/main" id="{ABAF1B06-D10A-F1C6-0123-732B7374E889}"/>
              </a:ext>
            </a:extLst>
          </p:cNvPr>
          <p:cNvSpPr>
            <a:spLocks noGrp="1"/>
          </p:cNvSpPr>
          <p:nvPr>
            <p:ph idx="1"/>
          </p:nvPr>
        </p:nvSpPr>
        <p:spPr/>
        <p:txBody>
          <a:bodyPr/>
          <a:lstStyle/>
          <a:p>
            <a:pPr marL="0" indent="0">
              <a:buNone/>
            </a:pPr>
            <a:r>
              <a:rPr lang="en-US" altLang="zh-HK" dirty="0"/>
              <a:t>You are offering Ultrasound-guided femoral nerve block prior to the procedure for better and more prolonged analgesia.</a:t>
            </a:r>
            <a:endParaRPr lang="zh-TW" altLang="zh-HK" dirty="0"/>
          </a:p>
          <a:p>
            <a:pPr marL="0" indent="0">
              <a:buNone/>
            </a:pPr>
            <a:endParaRPr lang="zh-HK" altLang="en-US" dirty="0"/>
          </a:p>
        </p:txBody>
      </p:sp>
      <p:pic>
        <p:nvPicPr>
          <p:cNvPr id="4" name="圖片 3">
            <a:extLst>
              <a:ext uri="{FF2B5EF4-FFF2-40B4-BE49-F238E27FC236}">
                <a16:creationId xmlns:a16="http://schemas.microsoft.com/office/drawing/2014/main" id="{892511C9-DCB7-3CDC-0723-80BD3C97ED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314" t="13726" r="19133" b="12549"/>
          <a:stretch>
            <a:fillRect/>
          </a:stretch>
        </p:blipFill>
        <p:spPr bwMode="auto">
          <a:xfrm>
            <a:off x="957661" y="2916720"/>
            <a:ext cx="5641921" cy="311071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451158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E673F-35CE-090E-8795-E29659F9C120}"/>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45F5AEA9-95B9-F274-12A4-25EEBCDDC225}"/>
              </a:ext>
            </a:extLst>
          </p:cNvPr>
          <p:cNvSpPr>
            <a:spLocks noGrp="1"/>
          </p:cNvSpPr>
          <p:nvPr>
            <p:ph type="title"/>
          </p:nvPr>
        </p:nvSpPr>
        <p:spPr/>
        <p:txBody>
          <a:bodyPr/>
          <a:lstStyle/>
          <a:p>
            <a:r>
              <a:rPr lang="en-US" altLang="zh-HK" dirty="0"/>
              <a:t>CASE 3</a:t>
            </a:r>
            <a:endParaRPr lang="zh-HK" altLang="en-US" dirty="0"/>
          </a:p>
        </p:txBody>
      </p:sp>
      <p:sp>
        <p:nvSpPr>
          <p:cNvPr id="3" name="內容版面配置區 2">
            <a:extLst>
              <a:ext uri="{FF2B5EF4-FFF2-40B4-BE49-F238E27FC236}">
                <a16:creationId xmlns:a16="http://schemas.microsoft.com/office/drawing/2014/main" id="{A0287CE7-46B4-5645-B47F-A9E50F22A8E4}"/>
              </a:ext>
            </a:extLst>
          </p:cNvPr>
          <p:cNvSpPr>
            <a:spLocks noGrp="1"/>
          </p:cNvSpPr>
          <p:nvPr>
            <p:ph idx="1"/>
          </p:nvPr>
        </p:nvSpPr>
        <p:spPr/>
        <p:txBody>
          <a:bodyPr/>
          <a:lstStyle/>
          <a:p>
            <a:pPr marL="0" indent="0">
              <a:buNone/>
            </a:pPr>
            <a:r>
              <a:rPr lang="en-US" altLang="zh-HK" dirty="0"/>
              <a:t>c. 	Name layers A and B; and muscles C and D (2)</a:t>
            </a:r>
            <a:endParaRPr lang="zh-TW" altLang="zh-HK" dirty="0"/>
          </a:p>
          <a:p>
            <a:pPr marL="0" indent="0">
              <a:buNone/>
            </a:pPr>
            <a:endParaRPr lang="zh-TW" altLang="zh-HK" dirty="0"/>
          </a:p>
          <a:p>
            <a:pPr marL="0" indent="0">
              <a:buNone/>
            </a:pPr>
            <a:endParaRPr lang="zh-HK" altLang="en-US" dirty="0"/>
          </a:p>
        </p:txBody>
      </p:sp>
      <p:pic>
        <p:nvPicPr>
          <p:cNvPr id="5" name="圖片 4">
            <a:extLst>
              <a:ext uri="{FF2B5EF4-FFF2-40B4-BE49-F238E27FC236}">
                <a16:creationId xmlns:a16="http://schemas.microsoft.com/office/drawing/2014/main" id="{90C8DA16-BB76-1875-6349-0D0F1F7505B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2795558"/>
            <a:ext cx="6044434" cy="4057064"/>
          </a:xfrm>
          <a:prstGeom prst="rect">
            <a:avLst/>
          </a:prstGeom>
          <a:noFill/>
          <a:ln>
            <a:noFill/>
          </a:ln>
        </p:spPr>
      </p:pic>
      <p:pic>
        <p:nvPicPr>
          <p:cNvPr id="6" name="圖片 5" descr="一張含有 文字, 螢幕擷取畫面, 大自然 的圖片&#10;&#10;AI 產生的內容可能不正確。">
            <a:extLst>
              <a:ext uri="{FF2B5EF4-FFF2-40B4-BE49-F238E27FC236}">
                <a16:creationId xmlns:a16="http://schemas.microsoft.com/office/drawing/2014/main" id="{56B37CA4-C0D2-C61D-48CB-B20E9BEA07C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2634" y="2795557"/>
            <a:ext cx="5254279" cy="4057065"/>
          </a:xfrm>
          <a:prstGeom prst="rect">
            <a:avLst/>
          </a:prstGeom>
          <a:noFill/>
          <a:ln>
            <a:noFill/>
          </a:ln>
        </p:spPr>
      </p:pic>
    </p:spTree>
    <p:extLst>
      <p:ext uri="{BB962C8B-B14F-4D97-AF65-F5344CB8AC3E}">
        <p14:creationId xmlns:p14="http://schemas.microsoft.com/office/powerpoint/2010/main" val="14122248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C4665-F513-74F3-F87D-C3F36BB7B543}"/>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65F863DF-B147-BBC7-DE2C-8D83D34EDDE9}"/>
              </a:ext>
            </a:extLst>
          </p:cNvPr>
          <p:cNvSpPr>
            <a:spLocks noGrp="1"/>
          </p:cNvSpPr>
          <p:nvPr>
            <p:ph type="title"/>
          </p:nvPr>
        </p:nvSpPr>
        <p:spPr/>
        <p:txBody>
          <a:bodyPr/>
          <a:lstStyle/>
          <a:p>
            <a:r>
              <a:rPr lang="en-US" altLang="zh-HK" dirty="0"/>
              <a:t>CASE 3</a:t>
            </a:r>
            <a:endParaRPr lang="zh-HK" altLang="en-US" dirty="0"/>
          </a:p>
        </p:txBody>
      </p:sp>
      <p:sp>
        <p:nvSpPr>
          <p:cNvPr id="3" name="內容版面配置區 2">
            <a:extLst>
              <a:ext uri="{FF2B5EF4-FFF2-40B4-BE49-F238E27FC236}">
                <a16:creationId xmlns:a16="http://schemas.microsoft.com/office/drawing/2014/main" id="{D9CA90A4-C39B-2871-F517-275695BE287B}"/>
              </a:ext>
            </a:extLst>
          </p:cNvPr>
          <p:cNvSpPr>
            <a:spLocks noGrp="1"/>
          </p:cNvSpPr>
          <p:nvPr>
            <p:ph idx="1"/>
          </p:nvPr>
        </p:nvSpPr>
        <p:spPr/>
        <p:txBody>
          <a:bodyPr/>
          <a:lstStyle/>
          <a:p>
            <a:pPr marL="0" indent="0">
              <a:buNone/>
            </a:pPr>
            <a:r>
              <a:rPr lang="en-US" altLang="zh-HK" dirty="0"/>
              <a:t>c. 	Name layers A and B; and muscles C and D (2)</a:t>
            </a:r>
            <a:endParaRPr lang="zh-TW" altLang="zh-HK" dirty="0"/>
          </a:p>
          <a:p>
            <a:pPr marL="0" indent="0">
              <a:buNone/>
            </a:pPr>
            <a:r>
              <a:rPr lang="en-US" altLang="zh-HK" dirty="0">
                <a:solidFill>
                  <a:srgbClr val="FF0000"/>
                </a:solidFill>
              </a:rPr>
              <a:t>ANS:	A: Fascia </a:t>
            </a:r>
            <a:r>
              <a:rPr lang="en-US" altLang="zh-HK" dirty="0" err="1">
                <a:solidFill>
                  <a:srgbClr val="FF0000"/>
                </a:solidFill>
              </a:rPr>
              <a:t>lata</a:t>
            </a:r>
            <a:r>
              <a:rPr lang="en-US" altLang="zh-HK" dirty="0">
                <a:solidFill>
                  <a:srgbClr val="FF0000"/>
                </a:solidFill>
              </a:rPr>
              <a:t>; B: Fascia </a:t>
            </a:r>
            <a:r>
              <a:rPr lang="en-US" altLang="zh-HK" dirty="0" err="1">
                <a:solidFill>
                  <a:srgbClr val="FF0000"/>
                </a:solidFill>
              </a:rPr>
              <a:t>ilica</a:t>
            </a:r>
            <a:r>
              <a:rPr lang="en-US" altLang="zh-HK" dirty="0">
                <a:solidFill>
                  <a:srgbClr val="FF0000"/>
                </a:solidFill>
              </a:rPr>
              <a:t>; C: Sartorius; D: Iliopsoas</a:t>
            </a:r>
            <a:endParaRPr lang="zh-TW" altLang="zh-HK" dirty="0">
              <a:solidFill>
                <a:srgbClr val="FF0000"/>
              </a:solidFill>
            </a:endParaRPr>
          </a:p>
          <a:p>
            <a:pPr marL="0" indent="0">
              <a:buNone/>
            </a:pPr>
            <a:endParaRPr lang="zh-TW" altLang="zh-HK" dirty="0"/>
          </a:p>
          <a:p>
            <a:pPr marL="0" indent="0">
              <a:buNone/>
            </a:pPr>
            <a:endParaRPr lang="zh-HK" altLang="en-US" dirty="0"/>
          </a:p>
        </p:txBody>
      </p:sp>
      <p:pic>
        <p:nvPicPr>
          <p:cNvPr id="5" name="圖片 4">
            <a:extLst>
              <a:ext uri="{FF2B5EF4-FFF2-40B4-BE49-F238E27FC236}">
                <a16:creationId xmlns:a16="http://schemas.microsoft.com/office/drawing/2014/main" id="{A411A053-37AF-61B4-CC8E-25C94B02AD6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2795558"/>
            <a:ext cx="6044434" cy="4057064"/>
          </a:xfrm>
          <a:prstGeom prst="rect">
            <a:avLst/>
          </a:prstGeom>
          <a:noFill/>
          <a:ln>
            <a:noFill/>
          </a:ln>
        </p:spPr>
      </p:pic>
      <p:pic>
        <p:nvPicPr>
          <p:cNvPr id="6" name="圖片 5" descr="一張含有 文字, 螢幕擷取畫面, 大自然 的圖片&#10;&#10;AI 產生的內容可能不正確。">
            <a:extLst>
              <a:ext uri="{FF2B5EF4-FFF2-40B4-BE49-F238E27FC236}">
                <a16:creationId xmlns:a16="http://schemas.microsoft.com/office/drawing/2014/main" id="{8DCBC3AF-44D8-53A3-649F-AE8CAF00D14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2634" y="2795557"/>
            <a:ext cx="5254279" cy="4057065"/>
          </a:xfrm>
          <a:prstGeom prst="rect">
            <a:avLst/>
          </a:prstGeom>
          <a:noFill/>
          <a:ln>
            <a:noFill/>
          </a:ln>
        </p:spPr>
      </p:pic>
    </p:spTree>
    <p:extLst>
      <p:ext uri="{BB962C8B-B14F-4D97-AF65-F5344CB8AC3E}">
        <p14:creationId xmlns:p14="http://schemas.microsoft.com/office/powerpoint/2010/main" val="12352526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5285F-F499-2206-4D2A-96E1261F3DA5}"/>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642AA266-EF6F-629C-1E0C-BEE102AF030D}"/>
              </a:ext>
            </a:extLst>
          </p:cNvPr>
          <p:cNvSpPr>
            <a:spLocks noGrp="1"/>
          </p:cNvSpPr>
          <p:nvPr>
            <p:ph type="title"/>
          </p:nvPr>
        </p:nvSpPr>
        <p:spPr/>
        <p:txBody>
          <a:bodyPr/>
          <a:lstStyle/>
          <a:p>
            <a:r>
              <a:rPr lang="en-US" altLang="zh-HK" dirty="0"/>
              <a:t>CASE 3</a:t>
            </a:r>
            <a:endParaRPr lang="zh-HK" altLang="en-US" dirty="0"/>
          </a:p>
        </p:txBody>
      </p:sp>
      <p:sp>
        <p:nvSpPr>
          <p:cNvPr id="3" name="內容版面配置區 2">
            <a:extLst>
              <a:ext uri="{FF2B5EF4-FFF2-40B4-BE49-F238E27FC236}">
                <a16:creationId xmlns:a16="http://schemas.microsoft.com/office/drawing/2014/main" id="{987366E4-3469-4C97-FB61-347A848C2C3A}"/>
              </a:ext>
            </a:extLst>
          </p:cNvPr>
          <p:cNvSpPr>
            <a:spLocks noGrp="1"/>
          </p:cNvSpPr>
          <p:nvPr>
            <p:ph idx="1"/>
          </p:nvPr>
        </p:nvSpPr>
        <p:spPr>
          <a:xfrm>
            <a:off x="838200" y="1825625"/>
            <a:ext cx="5025887" cy="4351338"/>
          </a:xfrm>
        </p:spPr>
        <p:txBody>
          <a:bodyPr>
            <a:normAutofit fontScale="92500" lnSpcReduction="10000"/>
          </a:bodyPr>
          <a:lstStyle/>
          <a:p>
            <a:pPr marL="0" indent="0">
              <a:buNone/>
            </a:pPr>
            <a:r>
              <a:rPr lang="en-US" altLang="zh-HK" dirty="0"/>
              <a:t>d. 	Please refer to the video. 	What is the approach 	show in the 	video and 	what is the advantage? (1)</a:t>
            </a:r>
            <a:endParaRPr lang="zh-TW" altLang="zh-HK" dirty="0"/>
          </a:p>
          <a:p>
            <a:pPr marL="0" indent="0">
              <a:buNone/>
            </a:pPr>
            <a:endParaRPr lang="en-US" altLang="zh-HK" dirty="0"/>
          </a:p>
          <a:p>
            <a:pPr marL="0" indent="0">
              <a:buNone/>
            </a:pPr>
            <a:r>
              <a:rPr lang="en-US" altLang="zh-HK" dirty="0">
                <a:solidFill>
                  <a:srgbClr val="FF0000"/>
                </a:solidFill>
              </a:rPr>
              <a:t>ANS: </a:t>
            </a:r>
          </a:p>
          <a:p>
            <a:pPr marL="0" indent="0">
              <a:buNone/>
            </a:pPr>
            <a:r>
              <a:rPr lang="en-US" altLang="zh-HK" dirty="0">
                <a:solidFill>
                  <a:srgbClr val="FF0000"/>
                </a:solidFill>
              </a:rPr>
              <a:t>In plane approach; Better needle tip precision through real-time, whole-needle observation; Easier to track the needle's path and adjust its direction </a:t>
            </a:r>
            <a:endParaRPr lang="zh-TW" altLang="zh-HK" dirty="0">
              <a:solidFill>
                <a:srgbClr val="FF0000"/>
              </a:solidFill>
            </a:endParaRPr>
          </a:p>
        </p:txBody>
      </p:sp>
      <p:pic>
        <p:nvPicPr>
          <p:cNvPr id="4" name="VIDEO-2025-11-01-00-03-20 (2)">
            <a:hlinkClick r:id="" action="ppaction://media"/>
            <a:extLst>
              <a:ext uri="{FF2B5EF4-FFF2-40B4-BE49-F238E27FC236}">
                <a16:creationId xmlns:a16="http://schemas.microsoft.com/office/drawing/2014/main" id="{4547C6CB-23D3-4D76-9B33-32F53B85FFB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96000" y="1690688"/>
            <a:ext cx="5802313" cy="4351338"/>
          </a:xfrm>
          <a:prstGeom prst="rect">
            <a:avLst/>
          </a:prstGeom>
        </p:spPr>
      </p:pic>
    </p:spTree>
    <p:extLst>
      <p:ext uri="{BB962C8B-B14F-4D97-AF65-F5344CB8AC3E}">
        <p14:creationId xmlns:p14="http://schemas.microsoft.com/office/powerpoint/2010/main" val="412705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2260960-5F6C-EFE3-0D14-505BB937E3EF}"/>
              </a:ext>
            </a:extLst>
          </p:cNvPr>
          <p:cNvSpPr>
            <a:spLocks noGrp="1"/>
          </p:cNvSpPr>
          <p:nvPr>
            <p:ph type="title"/>
          </p:nvPr>
        </p:nvSpPr>
        <p:spPr/>
        <p:txBody>
          <a:bodyPr/>
          <a:lstStyle/>
          <a:p>
            <a:r>
              <a:rPr lang="en-US" altLang="zh-HK" dirty="0"/>
              <a:t>CASE 3</a:t>
            </a:r>
            <a:endParaRPr lang="zh-HK" altLang="en-US" dirty="0"/>
          </a:p>
        </p:txBody>
      </p:sp>
      <p:sp>
        <p:nvSpPr>
          <p:cNvPr id="8" name="內容版面配置區 7">
            <a:extLst>
              <a:ext uri="{FF2B5EF4-FFF2-40B4-BE49-F238E27FC236}">
                <a16:creationId xmlns:a16="http://schemas.microsoft.com/office/drawing/2014/main" id="{0375F79C-D2FB-E986-67BF-FDFB69FAF70D}"/>
              </a:ext>
            </a:extLst>
          </p:cNvPr>
          <p:cNvSpPr>
            <a:spLocks noGrp="1"/>
          </p:cNvSpPr>
          <p:nvPr>
            <p:ph idx="1"/>
          </p:nvPr>
        </p:nvSpPr>
        <p:spPr/>
        <p:txBody>
          <a:bodyPr>
            <a:normAutofit fontScale="85000" lnSpcReduction="10000"/>
          </a:bodyPr>
          <a:lstStyle/>
          <a:p>
            <a:pPr marL="0" lvl="0" indent="0">
              <a:buNone/>
            </a:pPr>
            <a:r>
              <a:rPr lang="en-US" altLang="zh-HK" dirty="0"/>
              <a:t>e. 	The lady was 43kg. What is the maximum dosage of 1% Lidocaine in use 	for the femoral nerve block, including initial local anesthesia. (1)</a:t>
            </a:r>
            <a:endParaRPr lang="zh-TW" altLang="zh-HK" dirty="0"/>
          </a:p>
          <a:p>
            <a:pPr marL="0" indent="0">
              <a:buNone/>
            </a:pPr>
            <a:r>
              <a:rPr lang="en-US" altLang="zh-HK" dirty="0">
                <a:solidFill>
                  <a:schemeClr val="bg1"/>
                </a:solidFill>
              </a:rPr>
              <a:t>ANS: 	3mg/kg x 43kg= 129mg </a:t>
            </a:r>
            <a:endParaRPr lang="zh-TW" altLang="zh-HK" dirty="0">
              <a:solidFill>
                <a:schemeClr val="bg1"/>
              </a:solidFill>
            </a:endParaRPr>
          </a:p>
          <a:p>
            <a:pPr marL="0" indent="0">
              <a:buNone/>
            </a:pPr>
            <a:r>
              <a:rPr lang="en-US" altLang="zh-HK" dirty="0">
                <a:solidFill>
                  <a:schemeClr val="bg1"/>
                </a:solidFill>
              </a:rPr>
              <a:t>(Some centers would offer 0.5% </a:t>
            </a:r>
            <a:r>
              <a:rPr lang="en-US" altLang="zh-HK" dirty="0" err="1">
                <a:solidFill>
                  <a:schemeClr val="bg1"/>
                </a:solidFill>
              </a:rPr>
              <a:t>Levobupivacine</a:t>
            </a:r>
            <a:r>
              <a:rPr lang="en-US" altLang="zh-HK" dirty="0">
                <a:solidFill>
                  <a:schemeClr val="bg1"/>
                </a:solidFill>
              </a:rPr>
              <a:t>, with 2.5mg/kg as maximum)</a:t>
            </a:r>
            <a:endParaRPr lang="zh-TW" altLang="zh-HK" dirty="0">
              <a:solidFill>
                <a:schemeClr val="bg1"/>
              </a:solidFill>
            </a:endParaRPr>
          </a:p>
          <a:p>
            <a:pPr marL="0" indent="0">
              <a:buNone/>
            </a:pPr>
            <a:endParaRPr lang="en-US" altLang="zh-HK" dirty="0"/>
          </a:p>
          <a:p>
            <a:pPr marL="0" indent="0">
              <a:buNone/>
            </a:pPr>
            <a:r>
              <a:rPr lang="en-US" altLang="zh-HK" dirty="0"/>
              <a:t>With a safe lidocaine dose was drawn, additional 0.9% normal saline was added to a total volume of 15-20 ml for instillation. </a:t>
            </a:r>
            <a:endParaRPr lang="zh-TW" altLang="zh-HK" dirty="0"/>
          </a:p>
          <a:p>
            <a:pPr marL="0" lvl="0" indent="0">
              <a:buNone/>
            </a:pPr>
            <a:r>
              <a:rPr lang="en-US" altLang="zh-HK" dirty="0"/>
              <a:t>f.	Why is normal saline added into the syringe containing local 	anesthetic?(1) </a:t>
            </a:r>
            <a:endParaRPr lang="zh-TW" altLang="zh-HK" dirty="0"/>
          </a:p>
          <a:p>
            <a:pPr marL="0" indent="0">
              <a:buNone/>
            </a:pPr>
            <a:r>
              <a:rPr lang="en-US" altLang="zh-HK" dirty="0">
                <a:solidFill>
                  <a:schemeClr val="bg1"/>
                </a:solidFill>
              </a:rPr>
              <a:t>ANS:	The block works by volume effect, so to ensure its efficacy a minimum volume is required depending on patient size. </a:t>
            </a:r>
            <a:endParaRPr lang="zh-TW" altLang="zh-HK" dirty="0">
              <a:solidFill>
                <a:schemeClr val="bg1"/>
              </a:solidFill>
            </a:endParaRPr>
          </a:p>
          <a:p>
            <a:pPr marL="0" indent="0">
              <a:buNone/>
            </a:pPr>
            <a:endParaRPr lang="zh-HK" altLang="en-US" dirty="0"/>
          </a:p>
        </p:txBody>
      </p:sp>
    </p:spTree>
    <p:extLst>
      <p:ext uri="{BB962C8B-B14F-4D97-AF65-F5344CB8AC3E}">
        <p14:creationId xmlns:p14="http://schemas.microsoft.com/office/powerpoint/2010/main" val="15264708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34A10-D5E1-B67B-8F2F-B08F1C5B7DBE}"/>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EE2B4FAB-AA81-798E-E78C-09447EA73377}"/>
              </a:ext>
            </a:extLst>
          </p:cNvPr>
          <p:cNvSpPr>
            <a:spLocks noGrp="1"/>
          </p:cNvSpPr>
          <p:nvPr>
            <p:ph type="title"/>
          </p:nvPr>
        </p:nvSpPr>
        <p:spPr/>
        <p:txBody>
          <a:bodyPr/>
          <a:lstStyle/>
          <a:p>
            <a:r>
              <a:rPr lang="en-US" altLang="zh-HK" dirty="0"/>
              <a:t>CASE 3</a:t>
            </a:r>
            <a:endParaRPr lang="zh-HK" altLang="en-US" dirty="0"/>
          </a:p>
        </p:txBody>
      </p:sp>
      <p:sp>
        <p:nvSpPr>
          <p:cNvPr id="8" name="內容版面配置區 7">
            <a:extLst>
              <a:ext uri="{FF2B5EF4-FFF2-40B4-BE49-F238E27FC236}">
                <a16:creationId xmlns:a16="http://schemas.microsoft.com/office/drawing/2014/main" id="{12A3508F-17FB-C402-0845-0D6DFAA81ADD}"/>
              </a:ext>
            </a:extLst>
          </p:cNvPr>
          <p:cNvSpPr>
            <a:spLocks noGrp="1"/>
          </p:cNvSpPr>
          <p:nvPr>
            <p:ph idx="1"/>
          </p:nvPr>
        </p:nvSpPr>
        <p:spPr/>
        <p:txBody>
          <a:bodyPr>
            <a:normAutofit fontScale="85000" lnSpcReduction="10000"/>
          </a:bodyPr>
          <a:lstStyle/>
          <a:p>
            <a:pPr marL="0" lvl="0" indent="0">
              <a:buNone/>
            </a:pPr>
            <a:r>
              <a:rPr lang="en-US" altLang="zh-HK" dirty="0"/>
              <a:t>e. 	The lady was 43kg. What is the maximum dosage of 1% Lidocaine in use 	for the femoral nerve block, including initial local anesthesia. (1)</a:t>
            </a:r>
            <a:endParaRPr lang="zh-TW" altLang="zh-HK" dirty="0"/>
          </a:p>
          <a:p>
            <a:pPr marL="0" indent="0">
              <a:buNone/>
            </a:pPr>
            <a:r>
              <a:rPr lang="en-US" altLang="zh-HK" dirty="0">
                <a:solidFill>
                  <a:srgbClr val="FF0000"/>
                </a:solidFill>
              </a:rPr>
              <a:t>ANS: 	3mg/kg x 43kg= 129mg </a:t>
            </a:r>
            <a:endParaRPr lang="zh-TW" altLang="zh-HK" dirty="0">
              <a:solidFill>
                <a:srgbClr val="FF0000"/>
              </a:solidFill>
            </a:endParaRPr>
          </a:p>
          <a:p>
            <a:pPr marL="0" indent="0">
              <a:buNone/>
            </a:pPr>
            <a:r>
              <a:rPr lang="en-US" altLang="zh-HK" dirty="0">
                <a:solidFill>
                  <a:schemeClr val="bg1">
                    <a:lumMod val="50000"/>
                  </a:schemeClr>
                </a:solidFill>
              </a:rPr>
              <a:t>(Some centers would offer 0.5% </a:t>
            </a:r>
            <a:r>
              <a:rPr lang="en-US" altLang="zh-HK" dirty="0" err="1">
                <a:solidFill>
                  <a:schemeClr val="bg1">
                    <a:lumMod val="50000"/>
                  </a:schemeClr>
                </a:solidFill>
              </a:rPr>
              <a:t>Levobupivacine</a:t>
            </a:r>
            <a:r>
              <a:rPr lang="en-US" altLang="zh-HK" dirty="0">
                <a:solidFill>
                  <a:schemeClr val="bg1">
                    <a:lumMod val="50000"/>
                  </a:schemeClr>
                </a:solidFill>
              </a:rPr>
              <a:t>, with 2.5mg/kg as maximum)</a:t>
            </a:r>
            <a:endParaRPr lang="zh-TW" altLang="zh-HK" dirty="0">
              <a:solidFill>
                <a:schemeClr val="bg1">
                  <a:lumMod val="50000"/>
                </a:schemeClr>
              </a:solidFill>
            </a:endParaRPr>
          </a:p>
          <a:p>
            <a:pPr marL="0" indent="0">
              <a:buNone/>
            </a:pPr>
            <a:endParaRPr lang="en-US" altLang="zh-HK" dirty="0"/>
          </a:p>
          <a:p>
            <a:pPr marL="0" indent="0">
              <a:buNone/>
            </a:pPr>
            <a:r>
              <a:rPr lang="en-US" altLang="zh-HK" dirty="0"/>
              <a:t>With a safe lidocaine dose was drawn, additional 0.9% normal saline was added to a total volume of 15-20 ml for instillation. </a:t>
            </a:r>
            <a:endParaRPr lang="zh-TW" altLang="zh-HK" dirty="0"/>
          </a:p>
          <a:p>
            <a:pPr marL="0" lvl="0" indent="0">
              <a:buNone/>
            </a:pPr>
            <a:r>
              <a:rPr lang="en-US" altLang="zh-HK" dirty="0"/>
              <a:t>f.	Why is normal saline added into the syringe containing local 	anesthetic?(1) </a:t>
            </a:r>
            <a:endParaRPr lang="zh-TW" altLang="zh-HK" dirty="0"/>
          </a:p>
          <a:p>
            <a:pPr marL="0" indent="0">
              <a:buNone/>
            </a:pPr>
            <a:r>
              <a:rPr lang="en-US" altLang="zh-HK" dirty="0">
                <a:solidFill>
                  <a:srgbClr val="FF0000"/>
                </a:solidFill>
              </a:rPr>
              <a:t>ANS:	The block works by volume effect, so to ensure its efficacy a minimum volume is required depending on patient size. </a:t>
            </a:r>
            <a:endParaRPr lang="zh-TW" altLang="zh-HK" dirty="0">
              <a:solidFill>
                <a:srgbClr val="FF0000"/>
              </a:solidFill>
            </a:endParaRPr>
          </a:p>
          <a:p>
            <a:pPr marL="0" indent="0">
              <a:buNone/>
            </a:pPr>
            <a:endParaRPr lang="zh-HK" altLang="en-US" dirty="0"/>
          </a:p>
        </p:txBody>
      </p:sp>
    </p:spTree>
    <p:extLst>
      <p:ext uri="{BB962C8B-B14F-4D97-AF65-F5344CB8AC3E}">
        <p14:creationId xmlns:p14="http://schemas.microsoft.com/office/powerpoint/2010/main" val="40960295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1C71D64-AC5F-671C-B246-F12AAA341F85}"/>
              </a:ext>
            </a:extLst>
          </p:cNvPr>
          <p:cNvSpPr>
            <a:spLocks noGrp="1"/>
          </p:cNvSpPr>
          <p:nvPr>
            <p:ph type="title"/>
          </p:nvPr>
        </p:nvSpPr>
        <p:spPr/>
        <p:txBody>
          <a:bodyPr/>
          <a:lstStyle/>
          <a:p>
            <a:r>
              <a:rPr lang="en-US" altLang="zh-HK" dirty="0"/>
              <a:t>CASE 3</a:t>
            </a:r>
            <a:endParaRPr lang="zh-HK" altLang="en-US" dirty="0"/>
          </a:p>
        </p:txBody>
      </p:sp>
      <p:sp>
        <p:nvSpPr>
          <p:cNvPr id="3" name="內容版面配置區 2">
            <a:extLst>
              <a:ext uri="{FF2B5EF4-FFF2-40B4-BE49-F238E27FC236}">
                <a16:creationId xmlns:a16="http://schemas.microsoft.com/office/drawing/2014/main" id="{8F3CDD4C-A8D6-1544-5884-6391A99E270D}"/>
              </a:ext>
            </a:extLst>
          </p:cNvPr>
          <p:cNvSpPr>
            <a:spLocks noGrp="1"/>
          </p:cNvSpPr>
          <p:nvPr>
            <p:ph idx="1"/>
          </p:nvPr>
        </p:nvSpPr>
        <p:spPr>
          <a:xfrm>
            <a:off x="838200" y="1825625"/>
            <a:ext cx="6781800" cy="4351338"/>
          </a:xfrm>
        </p:spPr>
        <p:txBody>
          <a:bodyPr>
            <a:normAutofit fontScale="70000" lnSpcReduction="20000"/>
          </a:bodyPr>
          <a:lstStyle/>
          <a:p>
            <a:pPr marL="0" indent="0">
              <a:buNone/>
            </a:pPr>
            <a:r>
              <a:rPr lang="en-US" altLang="zh-HK" dirty="0"/>
              <a:t>g. 	You are preparing for inter-facility transport. In view 	of anticipated potential Local Anesthetic Systemic 	Syndrome (LAST), state 4 resuscitation medications 	you would prepare and their respective indications? 	(2)</a:t>
            </a:r>
            <a:endParaRPr lang="zh-TW" altLang="zh-HK" dirty="0"/>
          </a:p>
          <a:p>
            <a:pPr marL="0" indent="0">
              <a:buNone/>
            </a:pPr>
            <a:r>
              <a:rPr lang="en-US" altLang="zh-HK" dirty="0">
                <a:solidFill>
                  <a:schemeClr val="bg1"/>
                </a:solidFill>
              </a:rPr>
              <a:t>ANS: </a:t>
            </a:r>
            <a:endParaRPr lang="zh-TW" altLang="zh-HK" dirty="0">
              <a:solidFill>
                <a:schemeClr val="bg1"/>
              </a:solidFill>
            </a:endParaRPr>
          </a:p>
          <a:p>
            <a:r>
              <a:rPr lang="en-US" altLang="zh-HK" dirty="0">
                <a:solidFill>
                  <a:schemeClr val="bg1"/>
                </a:solidFill>
              </a:rPr>
              <a:t>Benzodiazepines e.g. midazolam, lorazepam or low doses of Propofol for convulsion (avoid phenytoin)</a:t>
            </a:r>
            <a:endParaRPr lang="zh-TW" altLang="zh-HK" dirty="0">
              <a:solidFill>
                <a:schemeClr val="bg1"/>
              </a:solidFill>
            </a:endParaRPr>
          </a:p>
          <a:p>
            <a:r>
              <a:rPr lang="en-US" altLang="zh-HK" dirty="0">
                <a:solidFill>
                  <a:schemeClr val="bg1"/>
                </a:solidFill>
              </a:rPr>
              <a:t>Amiodarone for Wide complex tachycardia (avoid CCB/ BB)</a:t>
            </a:r>
            <a:endParaRPr lang="zh-TW" altLang="zh-HK" dirty="0">
              <a:solidFill>
                <a:schemeClr val="bg1"/>
              </a:solidFill>
            </a:endParaRPr>
          </a:p>
          <a:p>
            <a:r>
              <a:rPr lang="en-US" altLang="zh-HK" dirty="0">
                <a:solidFill>
                  <a:schemeClr val="bg1"/>
                </a:solidFill>
              </a:rPr>
              <a:t>Epinephrine (avoid vasopressin) for cardiovascular collapse</a:t>
            </a:r>
            <a:endParaRPr lang="zh-TW" altLang="zh-HK" dirty="0">
              <a:solidFill>
                <a:schemeClr val="bg1"/>
              </a:solidFill>
            </a:endParaRPr>
          </a:p>
          <a:p>
            <a:r>
              <a:rPr lang="en-US" altLang="zh-HK" dirty="0">
                <a:solidFill>
                  <a:schemeClr val="bg1"/>
                </a:solidFill>
              </a:rPr>
              <a:t>Atropine for unstable bradycardia</a:t>
            </a:r>
            <a:endParaRPr lang="zh-TW" altLang="zh-HK" dirty="0">
              <a:solidFill>
                <a:schemeClr val="bg1"/>
              </a:solidFill>
            </a:endParaRPr>
          </a:p>
          <a:p>
            <a:r>
              <a:rPr lang="en-US" altLang="zh-HK" dirty="0">
                <a:solidFill>
                  <a:schemeClr val="bg1"/>
                </a:solidFill>
              </a:rPr>
              <a:t>20% Intravenous Lipid emulsion (for suspected LAST) (must include)</a:t>
            </a:r>
            <a:endParaRPr lang="zh-TW" altLang="zh-HK" dirty="0">
              <a:solidFill>
                <a:schemeClr val="bg1"/>
              </a:solidFill>
            </a:endParaRPr>
          </a:p>
          <a:p>
            <a:pPr marL="0" indent="0">
              <a:buNone/>
            </a:pPr>
            <a:endParaRPr lang="zh-HK" altLang="en-US" dirty="0"/>
          </a:p>
        </p:txBody>
      </p:sp>
      <p:pic>
        <p:nvPicPr>
          <p:cNvPr id="4" name="圖片 3">
            <a:extLst>
              <a:ext uri="{FF2B5EF4-FFF2-40B4-BE49-F238E27FC236}">
                <a16:creationId xmlns:a16="http://schemas.microsoft.com/office/drawing/2014/main" id="{C4039D61-3D38-61F1-8C92-5085F5FA58E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83657" y="1192848"/>
            <a:ext cx="4408343" cy="5300027"/>
          </a:xfrm>
          <a:prstGeom prst="rect">
            <a:avLst/>
          </a:prstGeom>
          <a:noFill/>
          <a:ln>
            <a:noFill/>
          </a:ln>
        </p:spPr>
      </p:pic>
    </p:spTree>
    <p:extLst>
      <p:ext uri="{BB962C8B-B14F-4D97-AF65-F5344CB8AC3E}">
        <p14:creationId xmlns:p14="http://schemas.microsoft.com/office/powerpoint/2010/main" val="1322499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18C6D-16CF-A3E8-12AB-1D5497559806}"/>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75BCF9F2-3CE6-6AA6-C775-F41B6BA5C08F}"/>
              </a:ext>
            </a:extLst>
          </p:cNvPr>
          <p:cNvSpPr>
            <a:spLocks noGrp="1"/>
          </p:cNvSpPr>
          <p:nvPr>
            <p:ph type="title"/>
          </p:nvPr>
        </p:nvSpPr>
        <p:spPr/>
        <p:txBody>
          <a:bodyPr/>
          <a:lstStyle/>
          <a:p>
            <a:r>
              <a:rPr lang="en-US" altLang="zh-HK" dirty="0"/>
              <a:t>CASE 1</a:t>
            </a:r>
            <a:endParaRPr lang="zh-HK" altLang="en-US" dirty="0"/>
          </a:p>
        </p:txBody>
      </p:sp>
      <p:sp>
        <p:nvSpPr>
          <p:cNvPr id="3" name="內容版面配置區 2">
            <a:extLst>
              <a:ext uri="{FF2B5EF4-FFF2-40B4-BE49-F238E27FC236}">
                <a16:creationId xmlns:a16="http://schemas.microsoft.com/office/drawing/2014/main" id="{CA37C452-A816-11A1-D14A-0BA317088A83}"/>
              </a:ext>
            </a:extLst>
          </p:cNvPr>
          <p:cNvSpPr>
            <a:spLocks noGrp="1"/>
          </p:cNvSpPr>
          <p:nvPr>
            <p:ph idx="1"/>
          </p:nvPr>
        </p:nvSpPr>
        <p:spPr/>
        <p:txBody>
          <a:bodyPr/>
          <a:lstStyle/>
          <a:p>
            <a:pPr marL="0" indent="0">
              <a:buNone/>
            </a:pPr>
            <a:r>
              <a:rPr lang="en-US" altLang="zh-HK" dirty="0"/>
              <a:t>b.	Please describe the visual field defect according to 	confrontation examination. (1)</a:t>
            </a:r>
            <a:br>
              <a:rPr lang="en-US" altLang="zh-HK" dirty="0"/>
            </a:br>
            <a:endParaRPr lang="zh-HK" altLang="en-US" dirty="0"/>
          </a:p>
        </p:txBody>
      </p:sp>
      <p:pic>
        <p:nvPicPr>
          <p:cNvPr id="4" name="圖片 3" descr="一張含有 文字, 圖形, 圓形, 螢幕擷取畫面 的圖片&#10;&#10;AI 產生的內容可能不正確。">
            <a:extLst>
              <a:ext uri="{FF2B5EF4-FFF2-40B4-BE49-F238E27FC236}">
                <a16:creationId xmlns:a16="http://schemas.microsoft.com/office/drawing/2014/main" id="{9C8144C8-06F6-963E-1FF6-1B7BB10E4D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40170" y="2704512"/>
            <a:ext cx="7929387" cy="4153488"/>
          </a:xfrm>
          <a:prstGeom prst="rect">
            <a:avLst/>
          </a:prstGeom>
          <a:noFill/>
          <a:ln>
            <a:noFill/>
          </a:ln>
        </p:spPr>
      </p:pic>
    </p:spTree>
    <p:extLst>
      <p:ext uri="{BB962C8B-B14F-4D97-AF65-F5344CB8AC3E}">
        <p14:creationId xmlns:p14="http://schemas.microsoft.com/office/powerpoint/2010/main" val="36294277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9F024-FE97-863A-7126-812556A3EA3E}"/>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69F03E18-85AD-0EC6-80E1-289B70BB5D61}"/>
              </a:ext>
            </a:extLst>
          </p:cNvPr>
          <p:cNvSpPr>
            <a:spLocks noGrp="1"/>
          </p:cNvSpPr>
          <p:nvPr>
            <p:ph type="title"/>
          </p:nvPr>
        </p:nvSpPr>
        <p:spPr/>
        <p:txBody>
          <a:bodyPr/>
          <a:lstStyle/>
          <a:p>
            <a:r>
              <a:rPr lang="en-US" altLang="zh-HK" dirty="0"/>
              <a:t>CASE 3</a:t>
            </a:r>
            <a:endParaRPr lang="zh-HK" altLang="en-US" dirty="0"/>
          </a:p>
        </p:txBody>
      </p:sp>
      <p:sp>
        <p:nvSpPr>
          <p:cNvPr id="3" name="內容版面配置區 2">
            <a:extLst>
              <a:ext uri="{FF2B5EF4-FFF2-40B4-BE49-F238E27FC236}">
                <a16:creationId xmlns:a16="http://schemas.microsoft.com/office/drawing/2014/main" id="{8C7B8C66-E605-2E00-1FAA-0E79B8500CBB}"/>
              </a:ext>
            </a:extLst>
          </p:cNvPr>
          <p:cNvSpPr>
            <a:spLocks noGrp="1"/>
          </p:cNvSpPr>
          <p:nvPr>
            <p:ph idx="1"/>
          </p:nvPr>
        </p:nvSpPr>
        <p:spPr>
          <a:xfrm>
            <a:off x="838200" y="1825625"/>
            <a:ext cx="6781800" cy="4351338"/>
          </a:xfrm>
        </p:spPr>
        <p:txBody>
          <a:bodyPr>
            <a:normAutofit fontScale="70000" lnSpcReduction="20000"/>
          </a:bodyPr>
          <a:lstStyle/>
          <a:p>
            <a:pPr marL="0" indent="0">
              <a:buNone/>
            </a:pPr>
            <a:r>
              <a:rPr lang="en-US" altLang="zh-HK" dirty="0"/>
              <a:t>g. 	You are preparing for inter-facility transport. In view 	of anticipated potential Local Anesthetic Systemic 	Syndrome (LAST), state 4 resuscitation medications 	you would prepare and their respective indications? 	(2)</a:t>
            </a:r>
            <a:endParaRPr lang="zh-TW" altLang="zh-HK" dirty="0"/>
          </a:p>
          <a:p>
            <a:pPr marL="0" indent="0">
              <a:buNone/>
            </a:pPr>
            <a:r>
              <a:rPr lang="en-US" altLang="zh-HK" dirty="0">
                <a:solidFill>
                  <a:srgbClr val="FF0000"/>
                </a:solidFill>
              </a:rPr>
              <a:t>ANS: </a:t>
            </a:r>
            <a:endParaRPr lang="zh-TW" altLang="zh-HK" dirty="0">
              <a:solidFill>
                <a:srgbClr val="FF0000"/>
              </a:solidFill>
            </a:endParaRPr>
          </a:p>
          <a:p>
            <a:r>
              <a:rPr lang="en-US" altLang="zh-HK" dirty="0">
                <a:solidFill>
                  <a:srgbClr val="FF0000"/>
                </a:solidFill>
              </a:rPr>
              <a:t>Benzodiazepines e.g. midazolam, lorazepam or low doses of Propofol for convulsion (avoid phenytoin)</a:t>
            </a:r>
            <a:endParaRPr lang="zh-TW" altLang="zh-HK" dirty="0">
              <a:solidFill>
                <a:srgbClr val="FF0000"/>
              </a:solidFill>
            </a:endParaRPr>
          </a:p>
          <a:p>
            <a:r>
              <a:rPr lang="en-US" altLang="zh-HK" dirty="0">
                <a:solidFill>
                  <a:srgbClr val="FF0000"/>
                </a:solidFill>
              </a:rPr>
              <a:t>Amiodarone for Wide complex tachycardia (avoid CCB/ BB)</a:t>
            </a:r>
            <a:endParaRPr lang="zh-TW" altLang="zh-HK" dirty="0">
              <a:solidFill>
                <a:srgbClr val="FF0000"/>
              </a:solidFill>
            </a:endParaRPr>
          </a:p>
          <a:p>
            <a:r>
              <a:rPr lang="en-US" altLang="zh-HK" dirty="0">
                <a:solidFill>
                  <a:srgbClr val="FF0000"/>
                </a:solidFill>
              </a:rPr>
              <a:t>Epinephrine (avoid vasopressin) for cardiovascular collapse</a:t>
            </a:r>
            <a:endParaRPr lang="zh-TW" altLang="zh-HK" dirty="0">
              <a:solidFill>
                <a:srgbClr val="FF0000"/>
              </a:solidFill>
            </a:endParaRPr>
          </a:p>
          <a:p>
            <a:r>
              <a:rPr lang="en-US" altLang="zh-HK" dirty="0">
                <a:solidFill>
                  <a:srgbClr val="FF0000"/>
                </a:solidFill>
              </a:rPr>
              <a:t>Atropine for unstable bradycardia</a:t>
            </a:r>
            <a:endParaRPr lang="zh-TW" altLang="zh-HK" dirty="0">
              <a:solidFill>
                <a:srgbClr val="FF0000"/>
              </a:solidFill>
            </a:endParaRPr>
          </a:p>
          <a:p>
            <a:r>
              <a:rPr lang="en-US" altLang="zh-HK" dirty="0">
                <a:solidFill>
                  <a:srgbClr val="FF0000"/>
                </a:solidFill>
              </a:rPr>
              <a:t>20% Intravenous Lipid emulsion (for suspected LAST) (must include)</a:t>
            </a:r>
            <a:endParaRPr lang="zh-TW" altLang="zh-HK" dirty="0">
              <a:solidFill>
                <a:srgbClr val="FF0000"/>
              </a:solidFill>
            </a:endParaRPr>
          </a:p>
          <a:p>
            <a:pPr marL="0" indent="0">
              <a:buNone/>
            </a:pPr>
            <a:endParaRPr lang="zh-HK" altLang="en-US" dirty="0"/>
          </a:p>
        </p:txBody>
      </p:sp>
      <p:pic>
        <p:nvPicPr>
          <p:cNvPr id="4" name="圖片 3">
            <a:extLst>
              <a:ext uri="{FF2B5EF4-FFF2-40B4-BE49-F238E27FC236}">
                <a16:creationId xmlns:a16="http://schemas.microsoft.com/office/drawing/2014/main" id="{2C6629C1-1A78-DE3E-43BA-1DD99F213D6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83657" y="1192848"/>
            <a:ext cx="4408343" cy="5300027"/>
          </a:xfrm>
          <a:prstGeom prst="rect">
            <a:avLst/>
          </a:prstGeom>
          <a:noFill/>
          <a:ln>
            <a:noFill/>
          </a:ln>
        </p:spPr>
      </p:pic>
    </p:spTree>
    <p:extLst>
      <p:ext uri="{BB962C8B-B14F-4D97-AF65-F5344CB8AC3E}">
        <p14:creationId xmlns:p14="http://schemas.microsoft.com/office/powerpoint/2010/main" val="39373731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AA97F-078C-90F0-4716-0F62AF6C9649}"/>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2803CF9F-73F8-68E5-6EB4-3317673311C6}"/>
              </a:ext>
            </a:extLst>
          </p:cNvPr>
          <p:cNvSpPr>
            <a:spLocks noGrp="1"/>
          </p:cNvSpPr>
          <p:nvPr>
            <p:ph type="title"/>
          </p:nvPr>
        </p:nvSpPr>
        <p:spPr/>
        <p:txBody>
          <a:bodyPr/>
          <a:lstStyle/>
          <a:p>
            <a:r>
              <a:rPr lang="en-US" altLang="zh-HK" dirty="0"/>
              <a:t>CASE 3</a:t>
            </a:r>
            <a:endParaRPr lang="zh-HK" altLang="en-US" dirty="0"/>
          </a:p>
        </p:txBody>
      </p:sp>
      <p:sp>
        <p:nvSpPr>
          <p:cNvPr id="3" name="內容版面配置區 2">
            <a:extLst>
              <a:ext uri="{FF2B5EF4-FFF2-40B4-BE49-F238E27FC236}">
                <a16:creationId xmlns:a16="http://schemas.microsoft.com/office/drawing/2014/main" id="{8B391568-7F7C-2A4C-E6CD-BFA9DEC16E58}"/>
              </a:ext>
            </a:extLst>
          </p:cNvPr>
          <p:cNvSpPr>
            <a:spLocks noGrp="1"/>
          </p:cNvSpPr>
          <p:nvPr>
            <p:ph idx="1"/>
          </p:nvPr>
        </p:nvSpPr>
        <p:spPr>
          <a:xfrm>
            <a:off x="838200" y="1825625"/>
            <a:ext cx="6781800" cy="1434409"/>
          </a:xfrm>
        </p:spPr>
        <p:txBody>
          <a:bodyPr>
            <a:normAutofit fontScale="77500" lnSpcReduction="20000"/>
          </a:bodyPr>
          <a:lstStyle/>
          <a:p>
            <a:pPr marL="0" lvl="0" indent="0">
              <a:buNone/>
            </a:pPr>
            <a:r>
              <a:rPr lang="en-US" altLang="zh-HK" dirty="0"/>
              <a:t>h.	If the patient develops desaturation 	</a:t>
            </a:r>
            <a:r>
              <a:rPr lang="en-US" altLang="zh-HK" dirty="0" err="1"/>
              <a:t>en</a:t>
            </a:r>
            <a:r>
              <a:rPr lang="en-US" altLang="zh-HK" dirty="0"/>
              <a:t>-route 	with SpO2 around 85-90% despite high flow 	oxygen delivery and good ventilatory effort. 	What is the most probable pathology? (1) </a:t>
            </a:r>
            <a:endParaRPr lang="zh-TW" altLang="zh-HK" dirty="0"/>
          </a:p>
          <a:p>
            <a:pPr marL="0" indent="0">
              <a:buNone/>
            </a:pPr>
            <a:r>
              <a:rPr lang="en-US" altLang="zh-HK" dirty="0">
                <a:solidFill>
                  <a:schemeClr val="bg1"/>
                </a:solidFill>
              </a:rPr>
              <a:t>ANS:	Methemoglobinemia</a:t>
            </a:r>
            <a:endParaRPr lang="zh-TW" altLang="zh-HK" dirty="0">
              <a:solidFill>
                <a:schemeClr val="bg1"/>
              </a:solidFill>
            </a:endParaRPr>
          </a:p>
          <a:p>
            <a:pPr marL="0" indent="0">
              <a:buNone/>
            </a:pPr>
            <a:endParaRPr lang="zh-HK" altLang="en-US" dirty="0"/>
          </a:p>
        </p:txBody>
      </p:sp>
      <p:pic>
        <p:nvPicPr>
          <p:cNvPr id="4" name="圖片 3">
            <a:extLst>
              <a:ext uri="{FF2B5EF4-FFF2-40B4-BE49-F238E27FC236}">
                <a16:creationId xmlns:a16="http://schemas.microsoft.com/office/drawing/2014/main" id="{71E1AE3B-7B4C-EF16-A5EB-478B1C403A0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83657" y="1192848"/>
            <a:ext cx="4408343" cy="5300027"/>
          </a:xfrm>
          <a:prstGeom prst="rect">
            <a:avLst/>
          </a:prstGeom>
          <a:noFill/>
          <a:ln>
            <a:noFill/>
          </a:ln>
        </p:spPr>
      </p:pic>
    </p:spTree>
    <p:extLst>
      <p:ext uri="{BB962C8B-B14F-4D97-AF65-F5344CB8AC3E}">
        <p14:creationId xmlns:p14="http://schemas.microsoft.com/office/powerpoint/2010/main" val="16178923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20665-B0F1-CA0B-0362-26B3E5491874}"/>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EFC99AB5-826F-077D-4EF9-635A52BB4F26}"/>
              </a:ext>
            </a:extLst>
          </p:cNvPr>
          <p:cNvSpPr>
            <a:spLocks noGrp="1"/>
          </p:cNvSpPr>
          <p:nvPr>
            <p:ph type="title"/>
          </p:nvPr>
        </p:nvSpPr>
        <p:spPr/>
        <p:txBody>
          <a:bodyPr/>
          <a:lstStyle/>
          <a:p>
            <a:r>
              <a:rPr lang="en-US" altLang="zh-HK" dirty="0"/>
              <a:t>CASE 3</a:t>
            </a:r>
            <a:endParaRPr lang="zh-HK" altLang="en-US" dirty="0"/>
          </a:p>
        </p:txBody>
      </p:sp>
      <p:sp>
        <p:nvSpPr>
          <p:cNvPr id="3" name="內容版面配置區 2">
            <a:extLst>
              <a:ext uri="{FF2B5EF4-FFF2-40B4-BE49-F238E27FC236}">
                <a16:creationId xmlns:a16="http://schemas.microsoft.com/office/drawing/2014/main" id="{C41CC17B-8663-A6EC-01C7-D837441C1273}"/>
              </a:ext>
            </a:extLst>
          </p:cNvPr>
          <p:cNvSpPr>
            <a:spLocks noGrp="1"/>
          </p:cNvSpPr>
          <p:nvPr>
            <p:ph idx="1"/>
          </p:nvPr>
        </p:nvSpPr>
        <p:spPr>
          <a:xfrm>
            <a:off x="838200" y="1825625"/>
            <a:ext cx="6781800" cy="1434409"/>
          </a:xfrm>
        </p:spPr>
        <p:txBody>
          <a:bodyPr>
            <a:normAutofit fontScale="77500" lnSpcReduction="20000"/>
          </a:bodyPr>
          <a:lstStyle/>
          <a:p>
            <a:pPr marL="0" lvl="0" indent="0">
              <a:buNone/>
            </a:pPr>
            <a:r>
              <a:rPr lang="en-US" altLang="zh-HK" dirty="0"/>
              <a:t>h.	If the patient develops desaturation 	</a:t>
            </a:r>
            <a:r>
              <a:rPr lang="en-US" altLang="zh-HK" dirty="0" err="1"/>
              <a:t>en</a:t>
            </a:r>
            <a:r>
              <a:rPr lang="en-US" altLang="zh-HK" dirty="0"/>
              <a:t>-route 	with SpO2 around 85-90% despite high flow 	oxygen delivery and good ventilatory effort. 	What is the most probable pathology? (1) </a:t>
            </a:r>
            <a:endParaRPr lang="zh-TW" altLang="zh-HK" dirty="0"/>
          </a:p>
          <a:p>
            <a:pPr marL="0" indent="0">
              <a:buNone/>
            </a:pPr>
            <a:r>
              <a:rPr lang="en-US" altLang="zh-HK" dirty="0">
                <a:solidFill>
                  <a:srgbClr val="FF0000"/>
                </a:solidFill>
              </a:rPr>
              <a:t>ANS:	Methemoglobinemia</a:t>
            </a:r>
            <a:endParaRPr lang="zh-TW" altLang="zh-HK" dirty="0">
              <a:solidFill>
                <a:srgbClr val="FF0000"/>
              </a:solidFill>
            </a:endParaRPr>
          </a:p>
          <a:p>
            <a:pPr marL="0" indent="0">
              <a:buNone/>
            </a:pPr>
            <a:endParaRPr lang="zh-HK" altLang="en-US" dirty="0"/>
          </a:p>
        </p:txBody>
      </p:sp>
      <p:pic>
        <p:nvPicPr>
          <p:cNvPr id="4" name="圖片 3">
            <a:extLst>
              <a:ext uri="{FF2B5EF4-FFF2-40B4-BE49-F238E27FC236}">
                <a16:creationId xmlns:a16="http://schemas.microsoft.com/office/drawing/2014/main" id="{2517495C-1839-B360-AE95-EEDB222ED27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83657" y="1192848"/>
            <a:ext cx="4408343" cy="5300027"/>
          </a:xfrm>
          <a:prstGeom prst="rect">
            <a:avLst/>
          </a:prstGeom>
          <a:noFill/>
          <a:ln>
            <a:noFill/>
          </a:ln>
        </p:spPr>
      </p:pic>
    </p:spTree>
    <p:extLst>
      <p:ext uri="{BB962C8B-B14F-4D97-AF65-F5344CB8AC3E}">
        <p14:creationId xmlns:p14="http://schemas.microsoft.com/office/powerpoint/2010/main" val="14245545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A1894F-31B6-6105-CD22-3D24EF6B92B8}"/>
              </a:ext>
            </a:extLst>
          </p:cNvPr>
          <p:cNvSpPr>
            <a:spLocks noGrp="1"/>
          </p:cNvSpPr>
          <p:nvPr>
            <p:ph type="title"/>
          </p:nvPr>
        </p:nvSpPr>
        <p:spPr/>
        <p:txBody>
          <a:bodyPr/>
          <a:lstStyle/>
          <a:p>
            <a:endParaRPr lang="zh-HK" altLang="en-US"/>
          </a:p>
        </p:txBody>
      </p:sp>
      <p:sp>
        <p:nvSpPr>
          <p:cNvPr id="3" name="內容版面配置區 2">
            <a:extLst>
              <a:ext uri="{FF2B5EF4-FFF2-40B4-BE49-F238E27FC236}">
                <a16:creationId xmlns:a16="http://schemas.microsoft.com/office/drawing/2014/main" id="{D8A78D64-898B-250A-E3B7-20320B47173B}"/>
              </a:ext>
            </a:extLst>
          </p:cNvPr>
          <p:cNvSpPr>
            <a:spLocks noGrp="1"/>
          </p:cNvSpPr>
          <p:nvPr>
            <p:ph idx="1"/>
          </p:nvPr>
        </p:nvSpPr>
        <p:spPr/>
        <p:txBody>
          <a:bodyPr/>
          <a:lstStyle/>
          <a:p>
            <a:endParaRPr lang="zh-HK" altLang="en-US"/>
          </a:p>
        </p:txBody>
      </p:sp>
      <p:pic>
        <p:nvPicPr>
          <p:cNvPr id="4" name="圖片 3" descr="一張含有 文字, 螢幕擷取畫面, 字型, 數字 的圖片&#10;&#10;AI 產生的內容可能不正確。">
            <a:extLst>
              <a:ext uri="{FF2B5EF4-FFF2-40B4-BE49-F238E27FC236}">
                <a16:creationId xmlns:a16="http://schemas.microsoft.com/office/drawing/2014/main" id="{B2B00473-E156-903F-7213-2BECD402EEB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365125"/>
            <a:ext cx="10515600" cy="5897142"/>
          </a:xfrm>
          <a:prstGeom prst="rect">
            <a:avLst/>
          </a:prstGeom>
          <a:noFill/>
          <a:ln>
            <a:noFill/>
          </a:ln>
        </p:spPr>
      </p:pic>
    </p:spTree>
    <p:extLst>
      <p:ext uri="{BB962C8B-B14F-4D97-AF65-F5344CB8AC3E}">
        <p14:creationId xmlns:p14="http://schemas.microsoft.com/office/powerpoint/2010/main" val="13939421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415E6A0-5E0D-1592-1F74-57BE214B0D3C}"/>
              </a:ext>
            </a:extLst>
          </p:cNvPr>
          <p:cNvSpPr>
            <a:spLocks noGrp="1"/>
          </p:cNvSpPr>
          <p:nvPr>
            <p:ph type="title"/>
          </p:nvPr>
        </p:nvSpPr>
        <p:spPr/>
        <p:txBody>
          <a:bodyPr/>
          <a:lstStyle/>
          <a:p>
            <a:endParaRPr lang="zh-HK" altLang="en-US"/>
          </a:p>
        </p:txBody>
      </p:sp>
      <p:sp>
        <p:nvSpPr>
          <p:cNvPr id="3" name="內容版面配置區 2">
            <a:extLst>
              <a:ext uri="{FF2B5EF4-FFF2-40B4-BE49-F238E27FC236}">
                <a16:creationId xmlns:a16="http://schemas.microsoft.com/office/drawing/2014/main" id="{1395432D-358E-5E5C-A473-9082519CE0AE}"/>
              </a:ext>
            </a:extLst>
          </p:cNvPr>
          <p:cNvSpPr>
            <a:spLocks noGrp="1"/>
          </p:cNvSpPr>
          <p:nvPr>
            <p:ph idx="1"/>
          </p:nvPr>
        </p:nvSpPr>
        <p:spPr/>
        <p:txBody>
          <a:bodyPr/>
          <a:lstStyle/>
          <a:p>
            <a:endParaRPr lang="zh-HK" altLang="en-US"/>
          </a:p>
        </p:txBody>
      </p:sp>
      <p:pic>
        <p:nvPicPr>
          <p:cNvPr id="4" name="圖片 3" descr="一張含有 文字, 螢幕擷取畫面, 字型, 網頁 的圖片&#10;&#10;AI 產生的內容可能不正確。">
            <a:extLst>
              <a:ext uri="{FF2B5EF4-FFF2-40B4-BE49-F238E27FC236}">
                <a16:creationId xmlns:a16="http://schemas.microsoft.com/office/drawing/2014/main" id="{80F4BF9C-D504-DF7D-18B5-38306A0C3C1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690" y="281781"/>
            <a:ext cx="10532110" cy="5896257"/>
          </a:xfrm>
          <a:prstGeom prst="rect">
            <a:avLst/>
          </a:prstGeom>
          <a:noFill/>
          <a:ln>
            <a:noFill/>
          </a:ln>
        </p:spPr>
      </p:pic>
    </p:spTree>
    <p:extLst>
      <p:ext uri="{BB962C8B-B14F-4D97-AF65-F5344CB8AC3E}">
        <p14:creationId xmlns:p14="http://schemas.microsoft.com/office/powerpoint/2010/main" val="19348044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02D27AB-69D5-0DD2-9FA1-71FC5C0B230C}"/>
              </a:ext>
            </a:extLst>
          </p:cNvPr>
          <p:cNvSpPr>
            <a:spLocks noGrp="1"/>
          </p:cNvSpPr>
          <p:nvPr>
            <p:ph type="title"/>
          </p:nvPr>
        </p:nvSpPr>
        <p:spPr/>
        <p:txBody>
          <a:bodyPr/>
          <a:lstStyle/>
          <a:p>
            <a:endParaRPr lang="zh-HK" altLang="en-US"/>
          </a:p>
        </p:txBody>
      </p:sp>
      <p:sp>
        <p:nvSpPr>
          <p:cNvPr id="3" name="內容版面配置區 2">
            <a:extLst>
              <a:ext uri="{FF2B5EF4-FFF2-40B4-BE49-F238E27FC236}">
                <a16:creationId xmlns:a16="http://schemas.microsoft.com/office/drawing/2014/main" id="{E07D772E-7044-762A-37E4-434381A6E049}"/>
              </a:ext>
            </a:extLst>
          </p:cNvPr>
          <p:cNvSpPr>
            <a:spLocks noGrp="1"/>
          </p:cNvSpPr>
          <p:nvPr>
            <p:ph idx="1"/>
          </p:nvPr>
        </p:nvSpPr>
        <p:spPr/>
        <p:txBody>
          <a:bodyPr/>
          <a:lstStyle/>
          <a:p>
            <a:endParaRPr lang="zh-HK" altLang="en-US"/>
          </a:p>
        </p:txBody>
      </p:sp>
      <p:pic>
        <p:nvPicPr>
          <p:cNvPr id="4" name="圖片 3" descr="一張含有 文字, 螢幕擷取畫面, 字型, 圓形 的圖片&#10;&#10;AI 產生的內容可能不正確。">
            <a:extLst>
              <a:ext uri="{FF2B5EF4-FFF2-40B4-BE49-F238E27FC236}">
                <a16:creationId xmlns:a16="http://schemas.microsoft.com/office/drawing/2014/main" id="{6FB26592-DD69-1149-1A11-64EF257A54B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5485" y="158990"/>
            <a:ext cx="4608195" cy="6540020"/>
          </a:xfrm>
          <a:prstGeom prst="rect">
            <a:avLst/>
          </a:prstGeom>
          <a:noFill/>
          <a:ln>
            <a:noFill/>
          </a:ln>
        </p:spPr>
      </p:pic>
      <p:pic>
        <p:nvPicPr>
          <p:cNvPr id="5" name="圖片 4" descr="一張含有 文字, 螢幕擷取畫面, 字型, 設計 的圖片&#10;&#10;AI 產生的內容可能不正確。">
            <a:extLst>
              <a:ext uri="{FF2B5EF4-FFF2-40B4-BE49-F238E27FC236}">
                <a16:creationId xmlns:a16="http://schemas.microsoft.com/office/drawing/2014/main" id="{F78EA2C4-F522-3AEC-B3D8-14C40762B9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13680" y="79495"/>
            <a:ext cx="6699010" cy="6699010"/>
          </a:xfrm>
          <a:prstGeom prst="rect">
            <a:avLst/>
          </a:prstGeom>
          <a:noFill/>
          <a:ln>
            <a:noFill/>
          </a:ln>
        </p:spPr>
      </p:pic>
    </p:spTree>
    <p:extLst>
      <p:ext uri="{BB962C8B-B14F-4D97-AF65-F5344CB8AC3E}">
        <p14:creationId xmlns:p14="http://schemas.microsoft.com/office/powerpoint/2010/main" val="29737504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63" name="Rectangle 10262">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Neon green, purple and coral paint splashes on black background Color splash  and drop pattern Abstract texture for web-design, digital printing or  concept design. Stock Illustration | Adobe Stock">
            <a:extLst>
              <a:ext uri="{FF2B5EF4-FFF2-40B4-BE49-F238E27FC236}">
                <a16:creationId xmlns:a16="http://schemas.microsoft.com/office/drawing/2014/main" id="{4FA6CD3F-5208-6464-0E0C-C21C8E8E97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559" r="22965" b="5148"/>
          <a:stretch>
            <a:fillRect/>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265" name="Rectangle 10264">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標題 1">
            <a:extLst>
              <a:ext uri="{FF2B5EF4-FFF2-40B4-BE49-F238E27FC236}">
                <a16:creationId xmlns:a16="http://schemas.microsoft.com/office/drawing/2014/main" id="{2DEA2387-8A02-E73B-201E-D232E13EF38B}"/>
              </a:ext>
            </a:extLst>
          </p:cNvPr>
          <p:cNvSpPr>
            <a:spLocks noGrp="1"/>
          </p:cNvSpPr>
          <p:nvPr>
            <p:ph type="title"/>
          </p:nvPr>
        </p:nvSpPr>
        <p:spPr>
          <a:xfrm>
            <a:off x="371094" y="1161288"/>
            <a:ext cx="4546346" cy="1124712"/>
          </a:xfrm>
        </p:spPr>
        <p:txBody>
          <a:bodyPr anchor="b">
            <a:normAutofit/>
          </a:bodyPr>
          <a:lstStyle/>
          <a:p>
            <a:r>
              <a:rPr lang="en-US" altLang="zh-HK" sz="2800" dirty="0">
                <a:solidFill>
                  <a:schemeClr val="bg1"/>
                </a:solidFill>
              </a:rPr>
              <a:t>CASE 3 Learning Objectives </a:t>
            </a:r>
            <a:endParaRPr lang="zh-HK" altLang="en-US" sz="2800" dirty="0">
              <a:solidFill>
                <a:schemeClr val="bg1"/>
              </a:solidFill>
            </a:endParaRPr>
          </a:p>
        </p:txBody>
      </p:sp>
      <p:sp>
        <p:nvSpPr>
          <p:cNvPr id="10267" name="Rectangle 1026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269" name="Rectangle 1026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內容版面配置區 2">
            <a:extLst>
              <a:ext uri="{FF2B5EF4-FFF2-40B4-BE49-F238E27FC236}">
                <a16:creationId xmlns:a16="http://schemas.microsoft.com/office/drawing/2014/main" id="{708E7D76-89D0-EDFB-8DC6-3AAB298ED182}"/>
              </a:ext>
            </a:extLst>
          </p:cNvPr>
          <p:cNvSpPr>
            <a:spLocks noGrp="1"/>
          </p:cNvSpPr>
          <p:nvPr>
            <p:ph idx="1"/>
          </p:nvPr>
        </p:nvSpPr>
        <p:spPr>
          <a:xfrm>
            <a:off x="371094" y="2718054"/>
            <a:ext cx="4546346" cy="3207258"/>
          </a:xfrm>
        </p:spPr>
        <p:txBody>
          <a:bodyPr anchor="t">
            <a:normAutofit/>
          </a:bodyPr>
          <a:lstStyle/>
          <a:p>
            <a:r>
              <a:rPr lang="en-US" altLang="zh-HK" sz="1700" dirty="0">
                <a:solidFill>
                  <a:schemeClr val="bg1"/>
                </a:solidFill>
              </a:rPr>
              <a:t>Indication and C/I of traction splintage</a:t>
            </a:r>
          </a:p>
          <a:p>
            <a:r>
              <a:rPr lang="en-US" altLang="zh-HK" sz="1700" dirty="0">
                <a:solidFill>
                  <a:schemeClr val="bg1"/>
                </a:solidFill>
              </a:rPr>
              <a:t>USG-guided Femoral/ Fasia </a:t>
            </a:r>
            <a:r>
              <a:rPr lang="en-US" altLang="zh-HK" sz="1700" dirty="0" err="1">
                <a:solidFill>
                  <a:schemeClr val="bg1"/>
                </a:solidFill>
              </a:rPr>
              <a:t>Ilica</a:t>
            </a:r>
            <a:r>
              <a:rPr lang="en-US" altLang="zh-HK" sz="1700" dirty="0">
                <a:solidFill>
                  <a:schemeClr val="bg1"/>
                </a:solidFill>
              </a:rPr>
              <a:t> nerve block administration</a:t>
            </a:r>
          </a:p>
          <a:p>
            <a:r>
              <a:rPr lang="en-US" altLang="zh-HK" sz="1700" dirty="0">
                <a:solidFill>
                  <a:schemeClr val="bg1"/>
                </a:solidFill>
              </a:rPr>
              <a:t>Local Anesthetic Systemic Toxicity (LAST), peri- and post-procedural monitoring and management of complications</a:t>
            </a:r>
            <a:endParaRPr lang="zh-HK" altLang="en-US" sz="1700" dirty="0">
              <a:solidFill>
                <a:schemeClr val="bg1"/>
              </a:solidFill>
            </a:endParaRPr>
          </a:p>
        </p:txBody>
      </p:sp>
    </p:spTree>
    <p:extLst>
      <p:ext uri="{BB962C8B-B14F-4D97-AF65-F5344CB8AC3E}">
        <p14:creationId xmlns:p14="http://schemas.microsoft.com/office/powerpoint/2010/main" val="13282664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78731DF-3DAE-00EC-9A24-2D393FFEC2CD}"/>
              </a:ext>
            </a:extLst>
          </p:cNvPr>
          <p:cNvSpPr>
            <a:spLocks noGrp="1"/>
          </p:cNvSpPr>
          <p:nvPr>
            <p:ph type="title"/>
          </p:nvPr>
        </p:nvSpPr>
        <p:spPr/>
        <p:txBody>
          <a:bodyPr/>
          <a:lstStyle/>
          <a:p>
            <a:r>
              <a:rPr lang="en-US" altLang="zh-HK" dirty="0"/>
              <a:t>CASE 4</a:t>
            </a:r>
            <a:endParaRPr lang="zh-HK" altLang="en-US" dirty="0"/>
          </a:p>
        </p:txBody>
      </p:sp>
      <p:sp>
        <p:nvSpPr>
          <p:cNvPr id="3" name="內容版面配置區 2">
            <a:extLst>
              <a:ext uri="{FF2B5EF4-FFF2-40B4-BE49-F238E27FC236}">
                <a16:creationId xmlns:a16="http://schemas.microsoft.com/office/drawing/2014/main" id="{48E8EC45-8B18-EC8C-EE67-95E376869A85}"/>
              </a:ext>
            </a:extLst>
          </p:cNvPr>
          <p:cNvSpPr>
            <a:spLocks noGrp="1"/>
          </p:cNvSpPr>
          <p:nvPr>
            <p:ph idx="1"/>
          </p:nvPr>
        </p:nvSpPr>
        <p:spPr/>
        <p:txBody>
          <a:bodyPr/>
          <a:lstStyle/>
          <a:p>
            <a:pPr marL="0" indent="0">
              <a:buNone/>
            </a:pPr>
            <a:r>
              <a:rPr lang="en-US" altLang="zh-HK" dirty="0"/>
              <a:t>A 27 year-old male, with history of schizoaffective disorder, was brought in for altered mental state. A package of 50 tablets of 12.5mg Olanzapine was found emptied beside him. Ingestion time was unknown to paramedics. Below shows the set of vital signs upon arrival to ED:</a:t>
            </a:r>
            <a:endParaRPr lang="zh-TW" altLang="zh-HK" dirty="0"/>
          </a:p>
          <a:p>
            <a:pPr marL="0" indent="0">
              <a:buNone/>
            </a:pPr>
            <a:endParaRPr lang="zh-HK" altLang="en-US" dirty="0"/>
          </a:p>
        </p:txBody>
      </p:sp>
      <p:sp>
        <p:nvSpPr>
          <p:cNvPr id="4" name="文字方塊 3">
            <a:extLst>
              <a:ext uri="{FF2B5EF4-FFF2-40B4-BE49-F238E27FC236}">
                <a16:creationId xmlns:a16="http://schemas.microsoft.com/office/drawing/2014/main" id="{6D4E92D9-6AB9-85AD-ECDF-DFB872A26DB7}"/>
              </a:ext>
            </a:extLst>
          </p:cNvPr>
          <p:cNvSpPr txBox="1"/>
          <p:nvPr/>
        </p:nvSpPr>
        <p:spPr>
          <a:xfrm>
            <a:off x="1003852" y="3906078"/>
            <a:ext cx="9104243" cy="1754326"/>
          </a:xfrm>
          <a:prstGeom prst="rect">
            <a:avLst/>
          </a:prstGeom>
          <a:noFill/>
          <a:ln>
            <a:solidFill>
              <a:schemeClr val="tx1"/>
            </a:solidFill>
          </a:ln>
        </p:spPr>
        <p:txBody>
          <a:bodyPr wrap="square" rtlCol="0">
            <a:spAutoFit/>
          </a:bodyPr>
          <a:lstStyle/>
          <a:p>
            <a:r>
              <a:rPr lang="en-US" altLang="zh-HK" dirty="0"/>
              <a:t>GCS 		E3V2M5</a:t>
            </a:r>
            <a:endParaRPr lang="zh-TW" altLang="zh-HK" dirty="0"/>
          </a:p>
          <a:p>
            <a:r>
              <a:rPr lang="en-US" altLang="zh-HK" dirty="0"/>
              <a:t>Pupils 		3.5mm bilaterally,  slowly reactive</a:t>
            </a:r>
            <a:endParaRPr lang="zh-TW" altLang="zh-HK" dirty="0"/>
          </a:p>
          <a:p>
            <a:r>
              <a:rPr lang="en-US" altLang="zh-HK" dirty="0"/>
              <a:t>NIBP/P 		120/78 mmHg P 164/min 		(12-lead ECG attached)</a:t>
            </a:r>
            <a:endParaRPr lang="zh-TW" altLang="zh-HK" dirty="0"/>
          </a:p>
          <a:p>
            <a:r>
              <a:rPr lang="en-US" altLang="zh-HK" dirty="0"/>
              <a:t>RR 		&gt;40 breath/ min</a:t>
            </a:r>
            <a:endParaRPr lang="zh-TW" altLang="zh-HK" dirty="0"/>
          </a:p>
          <a:p>
            <a:r>
              <a:rPr lang="en-US" altLang="zh-HK" dirty="0"/>
              <a:t>SpO2		88-90% (NRB)</a:t>
            </a:r>
          </a:p>
          <a:p>
            <a:r>
              <a:rPr lang="en-US" altLang="zh-HK" dirty="0"/>
              <a:t>Core temp	41C</a:t>
            </a:r>
            <a:endParaRPr lang="zh-HK" altLang="en-US" dirty="0"/>
          </a:p>
        </p:txBody>
      </p:sp>
    </p:spTree>
    <p:extLst>
      <p:ext uri="{BB962C8B-B14F-4D97-AF65-F5344CB8AC3E}">
        <p14:creationId xmlns:p14="http://schemas.microsoft.com/office/powerpoint/2010/main" val="27419499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BEE3613-FA78-4857-0354-7A055B8C88F9}"/>
              </a:ext>
            </a:extLst>
          </p:cNvPr>
          <p:cNvSpPr>
            <a:spLocks noGrp="1"/>
          </p:cNvSpPr>
          <p:nvPr>
            <p:ph type="title"/>
          </p:nvPr>
        </p:nvSpPr>
        <p:spPr/>
        <p:txBody>
          <a:bodyPr/>
          <a:lstStyle/>
          <a:p>
            <a:r>
              <a:rPr lang="en-US" altLang="zh-HK" dirty="0"/>
              <a:t>CASE 4</a:t>
            </a:r>
            <a:endParaRPr lang="zh-HK" altLang="en-US" dirty="0"/>
          </a:p>
        </p:txBody>
      </p:sp>
      <p:sp>
        <p:nvSpPr>
          <p:cNvPr id="3" name="內容版面配置區 2">
            <a:extLst>
              <a:ext uri="{FF2B5EF4-FFF2-40B4-BE49-F238E27FC236}">
                <a16:creationId xmlns:a16="http://schemas.microsoft.com/office/drawing/2014/main" id="{1F0D7D7A-289A-D1F8-0DBA-A533F3B2E587}"/>
              </a:ext>
            </a:extLst>
          </p:cNvPr>
          <p:cNvSpPr>
            <a:spLocks noGrp="1"/>
          </p:cNvSpPr>
          <p:nvPr>
            <p:ph idx="1"/>
          </p:nvPr>
        </p:nvSpPr>
        <p:spPr/>
        <p:txBody>
          <a:bodyPr/>
          <a:lstStyle/>
          <a:p>
            <a:endParaRPr lang="zh-HK" altLang="en-US" dirty="0"/>
          </a:p>
        </p:txBody>
      </p:sp>
      <p:pic>
        <p:nvPicPr>
          <p:cNvPr id="4" name="圖片 3">
            <a:extLst>
              <a:ext uri="{FF2B5EF4-FFF2-40B4-BE49-F238E27FC236}">
                <a16:creationId xmlns:a16="http://schemas.microsoft.com/office/drawing/2014/main" id="{F7579F79-07AE-999B-B729-6D0717F652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5699" b="32258"/>
          <a:stretch>
            <a:fillRect/>
          </a:stretch>
        </p:blipFill>
        <p:spPr bwMode="auto">
          <a:xfrm>
            <a:off x="3159761" y="504314"/>
            <a:ext cx="9032240" cy="627320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527332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9170972-4F69-AF90-F5FF-8AB808EFAA8F}"/>
              </a:ext>
            </a:extLst>
          </p:cNvPr>
          <p:cNvSpPr>
            <a:spLocks noGrp="1"/>
          </p:cNvSpPr>
          <p:nvPr>
            <p:ph type="title"/>
          </p:nvPr>
        </p:nvSpPr>
        <p:spPr/>
        <p:txBody>
          <a:bodyPr/>
          <a:lstStyle/>
          <a:p>
            <a:r>
              <a:rPr lang="en-US" altLang="zh-HK" dirty="0"/>
              <a:t>CASE 4</a:t>
            </a:r>
            <a:endParaRPr lang="zh-HK" altLang="en-US" dirty="0"/>
          </a:p>
        </p:txBody>
      </p:sp>
      <p:sp>
        <p:nvSpPr>
          <p:cNvPr id="3" name="內容版面配置區 2">
            <a:extLst>
              <a:ext uri="{FF2B5EF4-FFF2-40B4-BE49-F238E27FC236}">
                <a16:creationId xmlns:a16="http://schemas.microsoft.com/office/drawing/2014/main" id="{966AB1B0-AEFF-764C-3E14-70991F5BC3FC}"/>
              </a:ext>
            </a:extLst>
          </p:cNvPr>
          <p:cNvSpPr>
            <a:spLocks noGrp="1"/>
          </p:cNvSpPr>
          <p:nvPr>
            <p:ph idx="1"/>
          </p:nvPr>
        </p:nvSpPr>
        <p:spPr/>
        <p:txBody>
          <a:bodyPr/>
          <a:lstStyle/>
          <a:p>
            <a:pPr marL="0" indent="0">
              <a:buNone/>
            </a:pPr>
            <a:r>
              <a:rPr lang="en-US" altLang="zh-HK" dirty="0"/>
              <a:t>You hear occasional snoring sounds from the patient which can still be managed by repositioning by lying him left lateral. Auscultation showed coarse crackles. Skin was hyperemic and sweaty. You notice muscle rigidity over upper and lower limbs.</a:t>
            </a:r>
            <a:endParaRPr lang="zh-TW" altLang="zh-HK" dirty="0"/>
          </a:p>
          <a:p>
            <a:pPr marL="0" indent="0">
              <a:buNone/>
            </a:pPr>
            <a:endParaRPr lang="zh-HK" altLang="en-US" dirty="0"/>
          </a:p>
        </p:txBody>
      </p:sp>
      <p:sp>
        <p:nvSpPr>
          <p:cNvPr id="4" name="文字方塊 3">
            <a:extLst>
              <a:ext uri="{FF2B5EF4-FFF2-40B4-BE49-F238E27FC236}">
                <a16:creationId xmlns:a16="http://schemas.microsoft.com/office/drawing/2014/main" id="{2B5A8124-DD2D-C790-E9D4-517DFAF48C22}"/>
              </a:ext>
            </a:extLst>
          </p:cNvPr>
          <p:cNvSpPr txBox="1"/>
          <p:nvPr/>
        </p:nvSpPr>
        <p:spPr>
          <a:xfrm>
            <a:off x="838199" y="3631962"/>
            <a:ext cx="3594653" cy="2862322"/>
          </a:xfrm>
          <a:prstGeom prst="rect">
            <a:avLst/>
          </a:prstGeom>
          <a:noFill/>
          <a:ln>
            <a:solidFill>
              <a:schemeClr val="tx1"/>
            </a:solidFill>
          </a:ln>
        </p:spPr>
        <p:txBody>
          <a:bodyPr wrap="square" rtlCol="0">
            <a:spAutoFit/>
          </a:bodyPr>
          <a:lstStyle/>
          <a:p>
            <a:r>
              <a:rPr lang="en-US" altLang="zh-HK" dirty="0"/>
              <a:t>POCT (arterial blood)</a:t>
            </a:r>
          </a:p>
          <a:p>
            <a:endParaRPr lang="en-US" altLang="zh-HK" dirty="0"/>
          </a:p>
          <a:p>
            <a:r>
              <a:rPr lang="en-US" altLang="zh-HK" dirty="0"/>
              <a:t>pH 7.51 </a:t>
            </a:r>
          </a:p>
          <a:p>
            <a:r>
              <a:rPr lang="en-US" altLang="zh-HK" dirty="0"/>
              <a:t>pCO2 3.41 kPa </a:t>
            </a:r>
          </a:p>
          <a:p>
            <a:r>
              <a:rPr lang="en-US" altLang="zh-HK" dirty="0"/>
              <a:t>PO2 6.9 kPa </a:t>
            </a:r>
          </a:p>
          <a:p>
            <a:r>
              <a:rPr lang="en-US" altLang="zh-HK" dirty="0"/>
              <a:t>BE -1 </a:t>
            </a:r>
          </a:p>
          <a:p>
            <a:r>
              <a:rPr lang="en-US" altLang="zh-HK" dirty="0"/>
              <a:t>CO3 20.3</a:t>
            </a:r>
            <a:endParaRPr lang="zh-TW" altLang="zh-HK" dirty="0"/>
          </a:p>
          <a:p>
            <a:r>
              <a:rPr lang="en-US" altLang="zh-HK" dirty="0"/>
              <a:t>SaO2 90%</a:t>
            </a:r>
            <a:endParaRPr lang="zh-TW" altLang="zh-HK" dirty="0"/>
          </a:p>
          <a:p>
            <a:r>
              <a:rPr lang="en-US" altLang="zh-HK" dirty="0"/>
              <a:t>Na 141 	K3.5 	</a:t>
            </a:r>
            <a:r>
              <a:rPr lang="en-US" altLang="zh-HK" dirty="0" err="1"/>
              <a:t>iCa</a:t>
            </a:r>
            <a:r>
              <a:rPr lang="en-US" altLang="zh-HK" dirty="0"/>
              <a:t> 1.16</a:t>
            </a:r>
            <a:endParaRPr lang="zh-TW" altLang="zh-HK" dirty="0"/>
          </a:p>
          <a:p>
            <a:r>
              <a:rPr lang="en-US" altLang="zh-HK" dirty="0"/>
              <a:t>Lactate 2.6</a:t>
            </a:r>
            <a:endParaRPr lang="zh-HK" altLang="en-US" dirty="0"/>
          </a:p>
        </p:txBody>
      </p:sp>
    </p:spTree>
    <p:extLst>
      <p:ext uri="{BB962C8B-B14F-4D97-AF65-F5344CB8AC3E}">
        <p14:creationId xmlns:p14="http://schemas.microsoft.com/office/powerpoint/2010/main" val="2254451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6626F-1BAE-200B-CAFF-C908E13A4181}"/>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4A37D91D-61EA-ABF7-7E6D-3352626267C6}"/>
              </a:ext>
            </a:extLst>
          </p:cNvPr>
          <p:cNvSpPr>
            <a:spLocks noGrp="1"/>
          </p:cNvSpPr>
          <p:nvPr>
            <p:ph type="title"/>
          </p:nvPr>
        </p:nvSpPr>
        <p:spPr/>
        <p:txBody>
          <a:bodyPr/>
          <a:lstStyle/>
          <a:p>
            <a:r>
              <a:rPr lang="en-US" altLang="zh-HK" dirty="0"/>
              <a:t>CASE 1</a:t>
            </a:r>
            <a:endParaRPr lang="zh-HK" altLang="en-US" dirty="0"/>
          </a:p>
        </p:txBody>
      </p:sp>
      <p:sp>
        <p:nvSpPr>
          <p:cNvPr id="3" name="內容版面配置區 2">
            <a:extLst>
              <a:ext uri="{FF2B5EF4-FFF2-40B4-BE49-F238E27FC236}">
                <a16:creationId xmlns:a16="http://schemas.microsoft.com/office/drawing/2014/main" id="{2F0B336D-7C32-E407-4E2E-424673198FD4}"/>
              </a:ext>
            </a:extLst>
          </p:cNvPr>
          <p:cNvSpPr>
            <a:spLocks noGrp="1"/>
          </p:cNvSpPr>
          <p:nvPr>
            <p:ph idx="1"/>
          </p:nvPr>
        </p:nvSpPr>
        <p:spPr/>
        <p:txBody>
          <a:bodyPr/>
          <a:lstStyle/>
          <a:p>
            <a:pPr marL="0" indent="0">
              <a:buNone/>
            </a:pPr>
            <a:r>
              <a:rPr lang="en-US" altLang="zh-HK" dirty="0"/>
              <a:t>b.	Please describe the visual field defect according to 	confrontation examination. (1)</a:t>
            </a:r>
            <a:br>
              <a:rPr lang="en-US" altLang="zh-HK" dirty="0"/>
            </a:br>
            <a:endParaRPr lang="en-US" altLang="zh-HK" dirty="0"/>
          </a:p>
          <a:p>
            <a:pPr marL="0" indent="0">
              <a:buNone/>
            </a:pPr>
            <a:r>
              <a:rPr lang="en-US" altLang="zh-HK" dirty="0">
                <a:solidFill>
                  <a:srgbClr val="FF0000"/>
                </a:solidFill>
              </a:rPr>
              <a:t>ANS: Right homonymous hemianopia</a:t>
            </a:r>
          </a:p>
          <a:p>
            <a:pPr marL="0" indent="0">
              <a:buNone/>
            </a:pPr>
            <a:endParaRPr lang="zh-HK" altLang="en-US" dirty="0"/>
          </a:p>
        </p:txBody>
      </p:sp>
    </p:spTree>
    <p:extLst>
      <p:ext uri="{BB962C8B-B14F-4D97-AF65-F5344CB8AC3E}">
        <p14:creationId xmlns:p14="http://schemas.microsoft.com/office/powerpoint/2010/main" val="16153266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1BE8630-0B77-0FE0-CA2C-30F74820E979}"/>
              </a:ext>
            </a:extLst>
          </p:cNvPr>
          <p:cNvSpPr>
            <a:spLocks noGrp="1"/>
          </p:cNvSpPr>
          <p:nvPr>
            <p:ph type="title"/>
          </p:nvPr>
        </p:nvSpPr>
        <p:spPr/>
        <p:txBody>
          <a:bodyPr/>
          <a:lstStyle/>
          <a:p>
            <a:r>
              <a:rPr lang="en-US" altLang="zh-HK" dirty="0"/>
              <a:t>CASE 4</a:t>
            </a:r>
            <a:endParaRPr lang="zh-HK" altLang="en-US" dirty="0"/>
          </a:p>
        </p:txBody>
      </p:sp>
      <p:sp>
        <p:nvSpPr>
          <p:cNvPr id="3" name="內容版面配置區 2">
            <a:extLst>
              <a:ext uri="{FF2B5EF4-FFF2-40B4-BE49-F238E27FC236}">
                <a16:creationId xmlns:a16="http://schemas.microsoft.com/office/drawing/2014/main" id="{D270DC08-EA1B-4037-E040-8230761EBD3E}"/>
              </a:ext>
            </a:extLst>
          </p:cNvPr>
          <p:cNvSpPr>
            <a:spLocks noGrp="1"/>
          </p:cNvSpPr>
          <p:nvPr>
            <p:ph idx="1"/>
          </p:nvPr>
        </p:nvSpPr>
        <p:spPr/>
        <p:txBody>
          <a:bodyPr>
            <a:normAutofit fontScale="85000" lnSpcReduction="20000"/>
          </a:bodyPr>
          <a:lstStyle/>
          <a:p>
            <a:pPr marL="0" lvl="0" indent="0">
              <a:buNone/>
            </a:pPr>
            <a:r>
              <a:rPr lang="en-US" altLang="zh-HK" dirty="0"/>
              <a:t>a.	Give the most probable diagnosis. (1)           </a:t>
            </a:r>
            <a:endParaRPr lang="zh-TW" altLang="zh-HK" dirty="0"/>
          </a:p>
          <a:p>
            <a:pPr marL="0" indent="0">
              <a:buNone/>
            </a:pPr>
            <a:r>
              <a:rPr lang="en-US" altLang="zh-HK" dirty="0">
                <a:solidFill>
                  <a:schemeClr val="bg1"/>
                </a:solidFill>
              </a:rPr>
              <a:t>ANS:	Neuroleptic Malignant Syndrome</a:t>
            </a:r>
            <a:endParaRPr lang="zh-TW" altLang="zh-HK" dirty="0">
              <a:solidFill>
                <a:schemeClr val="bg1"/>
              </a:solidFill>
            </a:endParaRPr>
          </a:p>
          <a:p>
            <a:pPr marL="0" lvl="0" indent="0">
              <a:buNone/>
            </a:pPr>
            <a:endParaRPr lang="en-US" altLang="zh-HK" dirty="0"/>
          </a:p>
          <a:p>
            <a:pPr marL="0" lvl="0" indent="0">
              <a:buNone/>
            </a:pPr>
            <a:r>
              <a:rPr lang="en-US" altLang="zh-HK" dirty="0"/>
              <a:t>b. 	Give 3 distinctive clinical features that differentiate with hyper-serotonin 	syndrome (1.5)</a:t>
            </a:r>
            <a:endParaRPr lang="zh-TW" altLang="zh-HK" dirty="0"/>
          </a:p>
          <a:p>
            <a:pPr marL="0" indent="0">
              <a:buNone/>
            </a:pPr>
            <a:r>
              <a:rPr lang="en-US" altLang="zh-HK" dirty="0">
                <a:solidFill>
                  <a:schemeClr val="bg1"/>
                </a:solidFill>
              </a:rPr>
              <a:t>ANS:</a:t>
            </a:r>
            <a:endParaRPr lang="zh-TW" altLang="zh-HK" dirty="0">
              <a:solidFill>
                <a:schemeClr val="bg1"/>
              </a:solidFill>
            </a:endParaRPr>
          </a:p>
          <a:p>
            <a:pPr marL="0" indent="0">
              <a:buNone/>
            </a:pPr>
            <a:r>
              <a:rPr lang="en-US" altLang="zh-HK" dirty="0">
                <a:solidFill>
                  <a:schemeClr val="bg1"/>
                </a:solidFill>
              </a:rPr>
              <a:t>(1) NMS associated with culprit neuroleptic agent i.e. antipsychotic especially with prolonged exposure or acute withdrawal</a:t>
            </a:r>
            <a:endParaRPr lang="zh-TW" altLang="zh-HK" dirty="0">
              <a:solidFill>
                <a:schemeClr val="bg1"/>
              </a:solidFill>
            </a:endParaRPr>
          </a:p>
          <a:p>
            <a:pPr marL="0" indent="0">
              <a:buNone/>
            </a:pPr>
            <a:r>
              <a:rPr lang="en-US" altLang="zh-HK" dirty="0">
                <a:solidFill>
                  <a:schemeClr val="bg1"/>
                </a:solidFill>
              </a:rPr>
              <a:t>(2) NMS usually accompanied by hyperthermia and severe muscle rigidity (c.f. hyperreflexia, myoclonus, shivering, mydriasis in HSS)</a:t>
            </a:r>
            <a:endParaRPr lang="zh-TW" altLang="zh-HK" dirty="0">
              <a:solidFill>
                <a:schemeClr val="bg1"/>
              </a:solidFill>
            </a:endParaRPr>
          </a:p>
          <a:p>
            <a:pPr marL="0" indent="0">
              <a:buNone/>
            </a:pPr>
            <a:r>
              <a:rPr lang="en-US" altLang="zh-HK" dirty="0">
                <a:solidFill>
                  <a:schemeClr val="bg1"/>
                </a:solidFill>
              </a:rPr>
              <a:t>(3) NMS more frequently associated with rhabdomyolysis, AKI and multi-organ failure</a:t>
            </a:r>
            <a:endParaRPr lang="zh-TW" altLang="zh-HK" dirty="0">
              <a:solidFill>
                <a:schemeClr val="bg1"/>
              </a:solidFill>
            </a:endParaRPr>
          </a:p>
          <a:p>
            <a:pPr marL="0" indent="0">
              <a:buNone/>
            </a:pPr>
            <a:endParaRPr lang="zh-HK" altLang="en-US" dirty="0"/>
          </a:p>
        </p:txBody>
      </p:sp>
    </p:spTree>
    <p:extLst>
      <p:ext uri="{BB962C8B-B14F-4D97-AF65-F5344CB8AC3E}">
        <p14:creationId xmlns:p14="http://schemas.microsoft.com/office/powerpoint/2010/main" val="787244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4D9A5-25F0-F472-D49B-C6EE5CBB55A6}"/>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8EBC9592-248E-98C0-F6E7-2F12E5FBA060}"/>
              </a:ext>
            </a:extLst>
          </p:cNvPr>
          <p:cNvSpPr>
            <a:spLocks noGrp="1"/>
          </p:cNvSpPr>
          <p:nvPr>
            <p:ph type="title"/>
          </p:nvPr>
        </p:nvSpPr>
        <p:spPr/>
        <p:txBody>
          <a:bodyPr/>
          <a:lstStyle/>
          <a:p>
            <a:r>
              <a:rPr lang="en-US" altLang="zh-HK" dirty="0"/>
              <a:t>CASE 4</a:t>
            </a:r>
            <a:endParaRPr lang="zh-HK" altLang="en-US" dirty="0"/>
          </a:p>
        </p:txBody>
      </p:sp>
      <p:sp>
        <p:nvSpPr>
          <p:cNvPr id="3" name="內容版面配置區 2">
            <a:extLst>
              <a:ext uri="{FF2B5EF4-FFF2-40B4-BE49-F238E27FC236}">
                <a16:creationId xmlns:a16="http://schemas.microsoft.com/office/drawing/2014/main" id="{7B0B930F-4418-1DB0-742B-E6BE94D37F5F}"/>
              </a:ext>
            </a:extLst>
          </p:cNvPr>
          <p:cNvSpPr>
            <a:spLocks noGrp="1"/>
          </p:cNvSpPr>
          <p:nvPr>
            <p:ph idx="1"/>
          </p:nvPr>
        </p:nvSpPr>
        <p:spPr/>
        <p:txBody>
          <a:bodyPr>
            <a:normAutofit fontScale="85000" lnSpcReduction="20000"/>
          </a:bodyPr>
          <a:lstStyle/>
          <a:p>
            <a:pPr marL="0" lvl="0" indent="0">
              <a:buNone/>
            </a:pPr>
            <a:r>
              <a:rPr lang="en-US" altLang="zh-HK" dirty="0"/>
              <a:t>a.	Give the most probable diagnosis. (1)           </a:t>
            </a:r>
            <a:endParaRPr lang="zh-TW" altLang="zh-HK" dirty="0"/>
          </a:p>
          <a:p>
            <a:pPr marL="0" indent="0">
              <a:buNone/>
            </a:pPr>
            <a:r>
              <a:rPr lang="en-US" altLang="zh-HK" dirty="0">
                <a:solidFill>
                  <a:srgbClr val="FF0000"/>
                </a:solidFill>
              </a:rPr>
              <a:t>ANS:	Neuroleptic Malignant Syndrome</a:t>
            </a:r>
            <a:endParaRPr lang="zh-TW" altLang="zh-HK" dirty="0">
              <a:solidFill>
                <a:srgbClr val="FF0000"/>
              </a:solidFill>
            </a:endParaRPr>
          </a:p>
          <a:p>
            <a:pPr marL="0" lvl="0" indent="0">
              <a:buNone/>
            </a:pPr>
            <a:endParaRPr lang="en-US" altLang="zh-HK" dirty="0"/>
          </a:p>
          <a:p>
            <a:pPr marL="0" lvl="0" indent="0">
              <a:buNone/>
            </a:pPr>
            <a:r>
              <a:rPr lang="en-US" altLang="zh-HK" dirty="0"/>
              <a:t>b. 	Give 3 distinctive clinical features that differentiate with hyper-serotonin 	syndrome (1.5)</a:t>
            </a:r>
            <a:endParaRPr lang="zh-TW" altLang="zh-HK" dirty="0"/>
          </a:p>
          <a:p>
            <a:pPr marL="0" indent="0">
              <a:buNone/>
            </a:pPr>
            <a:r>
              <a:rPr lang="en-US" altLang="zh-HK" dirty="0">
                <a:solidFill>
                  <a:srgbClr val="FF0000"/>
                </a:solidFill>
              </a:rPr>
              <a:t>ANS:</a:t>
            </a:r>
            <a:endParaRPr lang="zh-TW" altLang="zh-HK" dirty="0">
              <a:solidFill>
                <a:srgbClr val="FF0000"/>
              </a:solidFill>
            </a:endParaRPr>
          </a:p>
          <a:p>
            <a:pPr marL="0" indent="0">
              <a:buNone/>
            </a:pPr>
            <a:r>
              <a:rPr lang="en-US" altLang="zh-HK" dirty="0">
                <a:solidFill>
                  <a:srgbClr val="FF0000"/>
                </a:solidFill>
              </a:rPr>
              <a:t>(1) NMS associated with culprit neuroleptic agent i.e. antipsychotic especially with prolonged exposure or acute withdrawal</a:t>
            </a:r>
            <a:endParaRPr lang="zh-TW" altLang="zh-HK" dirty="0">
              <a:solidFill>
                <a:srgbClr val="FF0000"/>
              </a:solidFill>
            </a:endParaRPr>
          </a:p>
          <a:p>
            <a:pPr marL="0" indent="0">
              <a:buNone/>
            </a:pPr>
            <a:r>
              <a:rPr lang="en-US" altLang="zh-HK" dirty="0">
                <a:solidFill>
                  <a:srgbClr val="FF0000"/>
                </a:solidFill>
              </a:rPr>
              <a:t>(2) NMS usually accompanied by hyperthermia and severe muscle rigidity (c.f. hyperreflexia, myoclonus, shivering, mydriasis in HSS)</a:t>
            </a:r>
            <a:endParaRPr lang="zh-TW" altLang="zh-HK" dirty="0">
              <a:solidFill>
                <a:srgbClr val="FF0000"/>
              </a:solidFill>
            </a:endParaRPr>
          </a:p>
          <a:p>
            <a:pPr marL="0" indent="0">
              <a:buNone/>
            </a:pPr>
            <a:r>
              <a:rPr lang="en-US" altLang="zh-HK" dirty="0">
                <a:solidFill>
                  <a:srgbClr val="FF0000"/>
                </a:solidFill>
              </a:rPr>
              <a:t>(3) NMS more frequently associated with rhabdomyolysis, AKI and multi-organ failure</a:t>
            </a:r>
            <a:endParaRPr lang="zh-TW" altLang="zh-HK" dirty="0">
              <a:solidFill>
                <a:srgbClr val="FF0000"/>
              </a:solidFill>
            </a:endParaRPr>
          </a:p>
          <a:p>
            <a:pPr marL="0" indent="0">
              <a:buNone/>
            </a:pPr>
            <a:endParaRPr lang="zh-HK" altLang="en-US" dirty="0"/>
          </a:p>
        </p:txBody>
      </p:sp>
    </p:spTree>
    <p:extLst>
      <p:ext uri="{BB962C8B-B14F-4D97-AF65-F5344CB8AC3E}">
        <p14:creationId xmlns:p14="http://schemas.microsoft.com/office/powerpoint/2010/main" val="33504736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71B31-FA44-6BE9-5A73-DE7167E400F4}"/>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FE9039F9-212B-A7BE-8629-9C455782F5F9}"/>
              </a:ext>
            </a:extLst>
          </p:cNvPr>
          <p:cNvSpPr>
            <a:spLocks noGrp="1"/>
          </p:cNvSpPr>
          <p:nvPr>
            <p:ph type="title"/>
          </p:nvPr>
        </p:nvSpPr>
        <p:spPr/>
        <p:txBody>
          <a:bodyPr/>
          <a:lstStyle/>
          <a:p>
            <a:r>
              <a:rPr lang="en-US" altLang="zh-HK" dirty="0"/>
              <a:t>CASE 4</a:t>
            </a:r>
            <a:endParaRPr lang="zh-HK" altLang="en-US" dirty="0"/>
          </a:p>
        </p:txBody>
      </p:sp>
      <p:sp>
        <p:nvSpPr>
          <p:cNvPr id="3" name="內容版面配置區 2">
            <a:extLst>
              <a:ext uri="{FF2B5EF4-FFF2-40B4-BE49-F238E27FC236}">
                <a16:creationId xmlns:a16="http://schemas.microsoft.com/office/drawing/2014/main" id="{FC469C1A-DF73-9B51-19B6-D52D99F64D5C}"/>
              </a:ext>
            </a:extLst>
          </p:cNvPr>
          <p:cNvSpPr>
            <a:spLocks noGrp="1"/>
          </p:cNvSpPr>
          <p:nvPr>
            <p:ph idx="1"/>
          </p:nvPr>
        </p:nvSpPr>
        <p:spPr/>
        <p:txBody>
          <a:bodyPr>
            <a:normAutofit fontScale="85000" lnSpcReduction="20000"/>
          </a:bodyPr>
          <a:lstStyle/>
          <a:p>
            <a:pPr marL="0" indent="0">
              <a:buNone/>
            </a:pPr>
            <a:r>
              <a:rPr lang="en-US" altLang="zh-HK" dirty="0"/>
              <a:t>You intended to intubate the patient due to hypoxemia.</a:t>
            </a:r>
            <a:endParaRPr lang="zh-TW" altLang="zh-HK" dirty="0"/>
          </a:p>
          <a:p>
            <a:pPr marL="0" lvl="0" indent="0">
              <a:buNone/>
            </a:pPr>
            <a:r>
              <a:rPr lang="en-US" altLang="zh-HK" dirty="0"/>
              <a:t>c.	What neuromuscular blockade agent would you choose? Also state its 	antidote available. (2)</a:t>
            </a:r>
            <a:endParaRPr lang="zh-TW" altLang="zh-HK" dirty="0"/>
          </a:p>
          <a:p>
            <a:pPr marL="0" indent="0">
              <a:buNone/>
            </a:pPr>
            <a:r>
              <a:rPr lang="en-US" altLang="zh-HK" dirty="0">
                <a:solidFill>
                  <a:schemeClr val="bg1"/>
                </a:solidFill>
              </a:rPr>
              <a:t>ANS: Rocuronium, </a:t>
            </a:r>
            <a:r>
              <a:rPr lang="en-US" altLang="zh-HK" dirty="0" err="1">
                <a:solidFill>
                  <a:schemeClr val="bg1"/>
                </a:solidFill>
              </a:rPr>
              <a:t>Sugammadex</a:t>
            </a:r>
            <a:endParaRPr lang="zh-TW" altLang="zh-HK" dirty="0">
              <a:solidFill>
                <a:schemeClr val="bg1"/>
              </a:solidFill>
            </a:endParaRPr>
          </a:p>
          <a:p>
            <a:pPr marL="0" indent="0">
              <a:buNone/>
            </a:pPr>
            <a:r>
              <a:rPr lang="en-US" altLang="zh-HK" dirty="0">
                <a:solidFill>
                  <a:schemeClr val="bg1"/>
                </a:solidFill>
              </a:rPr>
              <a:t>Comments:</a:t>
            </a:r>
            <a:endParaRPr lang="zh-TW" altLang="zh-HK" dirty="0">
              <a:solidFill>
                <a:schemeClr val="bg1"/>
              </a:solidFill>
            </a:endParaRPr>
          </a:p>
          <a:p>
            <a:r>
              <a:rPr lang="en-US" altLang="zh-HK" dirty="0">
                <a:solidFill>
                  <a:schemeClr val="bg1"/>
                </a:solidFill>
              </a:rPr>
              <a:t>Not accepting conventional anticholinesterase reversing agent. In GA setting neostigmine, edrophonium, or pyridostigmine, in conjunction with an anticholinergic agent such as atropine or glycopyrrolate are commonly used in reversal. However, they take up to 8 minutes. </a:t>
            </a:r>
            <a:r>
              <a:rPr lang="en-US" altLang="zh-HK" dirty="0" err="1">
                <a:solidFill>
                  <a:schemeClr val="bg1"/>
                </a:solidFill>
              </a:rPr>
              <a:t>Sugammadex</a:t>
            </a:r>
            <a:r>
              <a:rPr lang="en-US" altLang="zh-HK" dirty="0">
                <a:solidFill>
                  <a:schemeClr val="bg1"/>
                </a:solidFill>
              </a:rPr>
              <a:t>, a selective relaxant binding agent (SRBA) exclusively for rocuronium and vecuronium, only takes only 2.7 minutes. </a:t>
            </a:r>
            <a:endParaRPr lang="zh-TW" altLang="zh-HK" dirty="0">
              <a:solidFill>
                <a:schemeClr val="bg1"/>
              </a:solidFill>
            </a:endParaRPr>
          </a:p>
          <a:p>
            <a:r>
              <a:rPr lang="en-US" altLang="zh-HK" dirty="0">
                <a:solidFill>
                  <a:schemeClr val="bg1"/>
                </a:solidFill>
              </a:rPr>
              <a:t>Also, </a:t>
            </a:r>
            <a:r>
              <a:rPr lang="en-US" altLang="zh-HK" dirty="0" err="1">
                <a:solidFill>
                  <a:schemeClr val="bg1"/>
                </a:solidFill>
              </a:rPr>
              <a:t>suxamethonium</a:t>
            </a:r>
            <a:r>
              <a:rPr lang="en-US" altLang="zh-HK" dirty="0">
                <a:solidFill>
                  <a:schemeClr val="bg1"/>
                </a:solidFill>
              </a:rPr>
              <a:t> risks malignant hyperthermia. It can also cause hyperkalemia and increase intracranial pressure (ICP), so is the agent to avoid in this scenario of NMS.</a:t>
            </a:r>
            <a:endParaRPr lang="zh-TW" altLang="zh-HK" dirty="0">
              <a:solidFill>
                <a:schemeClr val="bg1"/>
              </a:solidFill>
            </a:endParaRPr>
          </a:p>
          <a:p>
            <a:pPr marL="0" indent="0">
              <a:buNone/>
            </a:pPr>
            <a:endParaRPr lang="zh-HK" altLang="en-US" dirty="0"/>
          </a:p>
        </p:txBody>
      </p:sp>
    </p:spTree>
    <p:extLst>
      <p:ext uri="{BB962C8B-B14F-4D97-AF65-F5344CB8AC3E}">
        <p14:creationId xmlns:p14="http://schemas.microsoft.com/office/powerpoint/2010/main" val="16641042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2A807E8-E303-C1C5-D996-44F28A073CBE}"/>
              </a:ext>
            </a:extLst>
          </p:cNvPr>
          <p:cNvSpPr>
            <a:spLocks noGrp="1"/>
          </p:cNvSpPr>
          <p:nvPr>
            <p:ph type="title"/>
          </p:nvPr>
        </p:nvSpPr>
        <p:spPr/>
        <p:txBody>
          <a:bodyPr/>
          <a:lstStyle/>
          <a:p>
            <a:r>
              <a:rPr lang="en-US" altLang="zh-HK" dirty="0"/>
              <a:t>CASE 4</a:t>
            </a:r>
            <a:endParaRPr lang="zh-HK" altLang="en-US" dirty="0"/>
          </a:p>
        </p:txBody>
      </p:sp>
      <p:sp>
        <p:nvSpPr>
          <p:cNvPr id="3" name="內容版面配置區 2">
            <a:extLst>
              <a:ext uri="{FF2B5EF4-FFF2-40B4-BE49-F238E27FC236}">
                <a16:creationId xmlns:a16="http://schemas.microsoft.com/office/drawing/2014/main" id="{30C2C3D2-D684-A097-5E6B-D6163567B103}"/>
              </a:ext>
            </a:extLst>
          </p:cNvPr>
          <p:cNvSpPr>
            <a:spLocks noGrp="1"/>
          </p:cNvSpPr>
          <p:nvPr>
            <p:ph idx="1"/>
          </p:nvPr>
        </p:nvSpPr>
        <p:spPr/>
        <p:txBody>
          <a:bodyPr>
            <a:normAutofit fontScale="85000" lnSpcReduction="20000"/>
          </a:bodyPr>
          <a:lstStyle/>
          <a:p>
            <a:pPr marL="0" indent="0">
              <a:buNone/>
            </a:pPr>
            <a:r>
              <a:rPr lang="en-US" altLang="zh-HK" dirty="0"/>
              <a:t>You intended to intubate the patient due to hypoxemia.</a:t>
            </a:r>
            <a:endParaRPr lang="zh-TW" altLang="zh-HK" dirty="0"/>
          </a:p>
          <a:p>
            <a:pPr marL="0" lvl="0" indent="0">
              <a:buNone/>
            </a:pPr>
            <a:r>
              <a:rPr lang="en-US" altLang="zh-HK" dirty="0"/>
              <a:t>c.	What neuromuscular blockade agent would you choose? Also state its 	antidote available. (2)</a:t>
            </a:r>
            <a:endParaRPr lang="zh-TW" altLang="zh-HK" dirty="0"/>
          </a:p>
          <a:p>
            <a:pPr marL="0" indent="0">
              <a:buNone/>
            </a:pPr>
            <a:r>
              <a:rPr lang="en-US" altLang="zh-HK" dirty="0">
                <a:solidFill>
                  <a:srgbClr val="FF0000"/>
                </a:solidFill>
              </a:rPr>
              <a:t>ANS: Rocuronium, </a:t>
            </a:r>
            <a:r>
              <a:rPr lang="en-US" altLang="zh-HK" dirty="0" err="1">
                <a:solidFill>
                  <a:srgbClr val="FF0000"/>
                </a:solidFill>
              </a:rPr>
              <a:t>Sugammadex</a:t>
            </a:r>
            <a:endParaRPr lang="zh-TW" altLang="zh-HK" dirty="0">
              <a:solidFill>
                <a:srgbClr val="FF0000"/>
              </a:solidFill>
            </a:endParaRPr>
          </a:p>
          <a:p>
            <a:pPr marL="0" indent="0">
              <a:buNone/>
            </a:pPr>
            <a:r>
              <a:rPr lang="en-US" altLang="zh-HK" dirty="0">
                <a:solidFill>
                  <a:schemeClr val="bg1">
                    <a:lumMod val="50000"/>
                  </a:schemeClr>
                </a:solidFill>
              </a:rPr>
              <a:t>Comments:</a:t>
            </a:r>
            <a:endParaRPr lang="zh-TW" altLang="zh-HK" dirty="0">
              <a:solidFill>
                <a:schemeClr val="bg1">
                  <a:lumMod val="50000"/>
                </a:schemeClr>
              </a:solidFill>
            </a:endParaRPr>
          </a:p>
          <a:p>
            <a:r>
              <a:rPr lang="en-US" altLang="zh-HK" dirty="0">
                <a:solidFill>
                  <a:schemeClr val="bg1">
                    <a:lumMod val="50000"/>
                  </a:schemeClr>
                </a:solidFill>
              </a:rPr>
              <a:t>Not accepting conventional anticholinesterase reversing agent. In GA setting neostigmine, edrophonium, or pyridostigmine, in conjunction with an anticholinergic agent such as atropine or glycopyrrolate are commonly used in reversal. However, they take up to 8 minutes. </a:t>
            </a:r>
            <a:r>
              <a:rPr lang="en-US" altLang="zh-HK" dirty="0" err="1">
                <a:solidFill>
                  <a:schemeClr val="bg1">
                    <a:lumMod val="50000"/>
                  </a:schemeClr>
                </a:solidFill>
              </a:rPr>
              <a:t>Sugammadex</a:t>
            </a:r>
            <a:r>
              <a:rPr lang="en-US" altLang="zh-HK" dirty="0">
                <a:solidFill>
                  <a:schemeClr val="bg1">
                    <a:lumMod val="50000"/>
                  </a:schemeClr>
                </a:solidFill>
              </a:rPr>
              <a:t>, a selective relaxant binding agent (SRBA) exclusively for rocuronium and vecuronium, only takes only 2.7 minutes. </a:t>
            </a:r>
            <a:endParaRPr lang="zh-TW" altLang="zh-HK" dirty="0">
              <a:solidFill>
                <a:schemeClr val="bg1">
                  <a:lumMod val="50000"/>
                </a:schemeClr>
              </a:solidFill>
            </a:endParaRPr>
          </a:p>
          <a:p>
            <a:r>
              <a:rPr lang="en-US" altLang="zh-HK" dirty="0">
                <a:solidFill>
                  <a:schemeClr val="bg1">
                    <a:lumMod val="50000"/>
                  </a:schemeClr>
                </a:solidFill>
              </a:rPr>
              <a:t>Also, </a:t>
            </a:r>
            <a:r>
              <a:rPr lang="en-US" altLang="zh-HK" dirty="0" err="1">
                <a:solidFill>
                  <a:schemeClr val="bg1">
                    <a:lumMod val="50000"/>
                  </a:schemeClr>
                </a:solidFill>
              </a:rPr>
              <a:t>suxamethonium</a:t>
            </a:r>
            <a:r>
              <a:rPr lang="en-US" altLang="zh-HK" dirty="0">
                <a:solidFill>
                  <a:schemeClr val="bg1">
                    <a:lumMod val="50000"/>
                  </a:schemeClr>
                </a:solidFill>
              </a:rPr>
              <a:t> risks malignant hyperthermia. It can also cause hyperkalemia and increase intracranial pressure (ICP), so is the agent to avoid in this scenario of NMS.</a:t>
            </a:r>
            <a:endParaRPr lang="zh-TW" altLang="zh-HK" dirty="0">
              <a:solidFill>
                <a:schemeClr val="bg1">
                  <a:lumMod val="50000"/>
                </a:schemeClr>
              </a:solidFill>
            </a:endParaRPr>
          </a:p>
          <a:p>
            <a:pPr marL="0" indent="0">
              <a:buNone/>
            </a:pPr>
            <a:endParaRPr lang="zh-HK" altLang="en-US" dirty="0"/>
          </a:p>
        </p:txBody>
      </p:sp>
    </p:spTree>
    <p:extLst>
      <p:ext uri="{BB962C8B-B14F-4D97-AF65-F5344CB8AC3E}">
        <p14:creationId xmlns:p14="http://schemas.microsoft.com/office/powerpoint/2010/main" val="7200803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AB39FB8-1BDA-E96D-4F27-D96B724EF30B}"/>
              </a:ext>
            </a:extLst>
          </p:cNvPr>
          <p:cNvSpPr>
            <a:spLocks noGrp="1"/>
          </p:cNvSpPr>
          <p:nvPr>
            <p:ph type="title"/>
          </p:nvPr>
        </p:nvSpPr>
        <p:spPr/>
        <p:txBody>
          <a:bodyPr/>
          <a:lstStyle/>
          <a:p>
            <a:r>
              <a:rPr lang="en-US" altLang="zh-HK" dirty="0"/>
              <a:t>CASE 4</a:t>
            </a:r>
            <a:endParaRPr lang="zh-HK" altLang="en-US" dirty="0"/>
          </a:p>
        </p:txBody>
      </p:sp>
      <p:sp>
        <p:nvSpPr>
          <p:cNvPr id="3" name="內容版面配置區 2">
            <a:extLst>
              <a:ext uri="{FF2B5EF4-FFF2-40B4-BE49-F238E27FC236}">
                <a16:creationId xmlns:a16="http://schemas.microsoft.com/office/drawing/2014/main" id="{9DDCD16F-7DAC-76F1-A4AA-FC380166D9FF}"/>
              </a:ext>
            </a:extLst>
          </p:cNvPr>
          <p:cNvSpPr>
            <a:spLocks noGrp="1"/>
          </p:cNvSpPr>
          <p:nvPr>
            <p:ph idx="1"/>
          </p:nvPr>
        </p:nvSpPr>
        <p:spPr>
          <a:xfrm>
            <a:off x="838200" y="1825625"/>
            <a:ext cx="10515600" cy="4667250"/>
          </a:xfrm>
        </p:spPr>
        <p:txBody>
          <a:bodyPr>
            <a:normAutofit fontScale="70000" lnSpcReduction="20000"/>
          </a:bodyPr>
          <a:lstStyle/>
          <a:p>
            <a:pPr marL="0" lvl="0" indent="0">
              <a:buNone/>
            </a:pPr>
            <a:r>
              <a:rPr lang="en-US" altLang="zh-HK" dirty="0"/>
              <a:t>d.	Give 3 possible pharmacological management with stated intention for each of 	them.(3) </a:t>
            </a:r>
            <a:endParaRPr lang="zh-TW" altLang="zh-HK" dirty="0"/>
          </a:p>
          <a:p>
            <a:pPr marL="0" indent="0">
              <a:buNone/>
            </a:pPr>
            <a:r>
              <a:rPr lang="en-US" altLang="zh-HK" dirty="0">
                <a:solidFill>
                  <a:schemeClr val="bg1"/>
                </a:solidFill>
              </a:rPr>
              <a:t>ANS:</a:t>
            </a:r>
            <a:endParaRPr lang="zh-TW" altLang="zh-HK" dirty="0">
              <a:solidFill>
                <a:schemeClr val="bg1"/>
              </a:solidFill>
            </a:endParaRPr>
          </a:p>
          <a:p>
            <a:r>
              <a:rPr lang="en-US" altLang="zh-HK" dirty="0">
                <a:solidFill>
                  <a:schemeClr val="bg1"/>
                </a:solidFill>
              </a:rPr>
              <a:t>Sedative and analgesics: Benzodiazepine/ dexmedetomidine/ Propofol/ fentanyl </a:t>
            </a:r>
            <a:endParaRPr lang="zh-TW" altLang="zh-HK" dirty="0">
              <a:solidFill>
                <a:schemeClr val="bg1"/>
              </a:solidFill>
            </a:endParaRPr>
          </a:p>
          <a:p>
            <a:r>
              <a:rPr lang="en-US" altLang="zh-HK" dirty="0">
                <a:solidFill>
                  <a:schemeClr val="bg1"/>
                </a:solidFill>
              </a:rPr>
              <a:t>Dopamine agonist/ </a:t>
            </a:r>
            <a:r>
              <a:rPr lang="en-US" altLang="zh-HK" dirty="0" err="1">
                <a:solidFill>
                  <a:schemeClr val="bg1"/>
                </a:solidFill>
              </a:rPr>
              <a:t>repuptake</a:t>
            </a:r>
            <a:r>
              <a:rPr lang="en-US" altLang="zh-HK" dirty="0">
                <a:solidFill>
                  <a:schemeClr val="bg1"/>
                </a:solidFill>
              </a:rPr>
              <a:t> inhibitor: Bromocriptine/ Amantadine</a:t>
            </a:r>
            <a:endParaRPr lang="zh-TW" altLang="zh-HK" dirty="0">
              <a:solidFill>
                <a:schemeClr val="bg1"/>
              </a:solidFill>
            </a:endParaRPr>
          </a:p>
          <a:p>
            <a:r>
              <a:rPr lang="en-US" altLang="zh-HK" dirty="0">
                <a:solidFill>
                  <a:schemeClr val="bg1"/>
                </a:solidFill>
              </a:rPr>
              <a:t>Direct acting muscle relaxant: Dantrolene</a:t>
            </a:r>
            <a:endParaRPr lang="zh-TW" altLang="zh-HK" dirty="0">
              <a:solidFill>
                <a:schemeClr val="bg1"/>
              </a:solidFill>
            </a:endParaRPr>
          </a:p>
          <a:p>
            <a:pPr marL="0" indent="0">
              <a:buNone/>
            </a:pPr>
            <a:r>
              <a:rPr lang="en-US" altLang="zh-HK" dirty="0"/>
              <a:t> </a:t>
            </a:r>
            <a:endParaRPr lang="zh-TW" altLang="zh-HK" dirty="0"/>
          </a:p>
          <a:p>
            <a:pPr marL="0" lvl="0" indent="0">
              <a:buNone/>
            </a:pPr>
            <a:r>
              <a:rPr lang="en-US" altLang="zh-HK" dirty="0"/>
              <a:t>e.	Give 3 non-pharmacological managements either in ED or subsequent inpatient 	setting. (1.5)</a:t>
            </a:r>
            <a:endParaRPr lang="zh-TW" altLang="zh-HK" dirty="0"/>
          </a:p>
          <a:p>
            <a:pPr marL="0" indent="0">
              <a:buNone/>
            </a:pPr>
            <a:r>
              <a:rPr lang="en-US" altLang="zh-HK" dirty="0">
                <a:solidFill>
                  <a:schemeClr val="bg1"/>
                </a:solidFill>
              </a:rPr>
              <a:t>ANS:	Cooling, Fluid resuscitation, ventilatory support, renal support, Electroconvulsive therapy</a:t>
            </a:r>
            <a:endParaRPr lang="zh-TW" altLang="zh-HK" dirty="0">
              <a:solidFill>
                <a:schemeClr val="bg1"/>
              </a:solidFill>
            </a:endParaRPr>
          </a:p>
          <a:p>
            <a:pPr marL="0" indent="0">
              <a:buNone/>
            </a:pPr>
            <a:endParaRPr lang="en-US" altLang="zh-HK" dirty="0"/>
          </a:p>
          <a:p>
            <a:pPr marL="0" indent="0">
              <a:buNone/>
            </a:pPr>
            <a:r>
              <a:rPr lang="en-US" altLang="zh-HK" dirty="0"/>
              <a:t>Foley catheter was inserted. There was no evidence of myoglobinuria. The patient was then transferred to ICU. Creatinine was peaked at 2324 mmol/L and amylase 2761. Triglyceride level was normal.</a:t>
            </a:r>
            <a:endParaRPr lang="zh-TW" altLang="zh-HK" dirty="0"/>
          </a:p>
          <a:p>
            <a:pPr marL="0" indent="0">
              <a:buNone/>
            </a:pPr>
            <a:endParaRPr lang="zh-HK" altLang="en-US" dirty="0"/>
          </a:p>
        </p:txBody>
      </p:sp>
    </p:spTree>
    <p:extLst>
      <p:ext uri="{BB962C8B-B14F-4D97-AF65-F5344CB8AC3E}">
        <p14:creationId xmlns:p14="http://schemas.microsoft.com/office/powerpoint/2010/main" val="13020760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94F44-6BCE-FDC9-22DF-E9AF1CEEE7E4}"/>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7F1CE48F-A404-EBFB-E025-57BFDFC24BF1}"/>
              </a:ext>
            </a:extLst>
          </p:cNvPr>
          <p:cNvSpPr>
            <a:spLocks noGrp="1"/>
          </p:cNvSpPr>
          <p:nvPr>
            <p:ph type="title"/>
          </p:nvPr>
        </p:nvSpPr>
        <p:spPr/>
        <p:txBody>
          <a:bodyPr/>
          <a:lstStyle/>
          <a:p>
            <a:r>
              <a:rPr lang="en-US" altLang="zh-HK" dirty="0"/>
              <a:t>CASE 4</a:t>
            </a:r>
            <a:endParaRPr lang="zh-HK" altLang="en-US" dirty="0"/>
          </a:p>
        </p:txBody>
      </p:sp>
      <p:sp>
        <p:nvSpPr>
          <p:cNvPr id="3" name="內容版面配置區 2">
            <a:extLst>
              <a:ext uri="{FF2B5EF4-FFF2-40B4-BE49-F238E27FC236}">
                <a16:creationId xmlns:a16="http://schemas.microsoft.com/office/drawing/2014/main" id="{95EFB19B-6F9D-E58F-2204-AF25C4A0D350}"/>
              </a:ext>
            </a:extLst>
          </p:cNvPr>
          <p:cNvSpPr>
            <a:spLocks noGrp="1"/>
          </p:cNvSpPr>
          <p:nvPr>
            <p:ph idx="1"/>
          </p:nvPr>
        </p:nvSpPr>
        <p:spPr>
          <a:xfrm>
            <a:off x="838200" y="1825625"/>
            <a:ext cx="10515600" cy="4667250"/>
          </a:xfrm>
        </p:spPr>
        <p:txBody>
          <a:bodyPr>
            <a:normAutofit fontScale="70000" lnSpcReduction="20000"/>
          </a:bodyPr>
          <a:lstStyle/>
          <a:p>
            <a:pPr marL="0" lvl="0" indent="0">
              <a:buNone/>
            </a:pPr>
            <a:r>
              <a:rPr lang="en-US" altLang="zh-HK" dirty="0"/>
              <a:t>d.	Give 3 possible pharmacological management with stated intention for each of 	them.(3) </a:t>
            </a:r>
            <a:endParaRPr lang="zh-TW" altLang="zh-HK" dirty="0"/>
          </a:p>
          <a:p>
            <a:pPr marL="0" indent="0">
              <a:buNone/>
            </a:pPr>
            <a:r>
              <a:rPr lang="en-US" altLang="zh-HK" dirty="0">
                <a:solidFill>
                  <a:srgbClr val="FF0000"/>
                </a:solidFill>
              </a:rPr>
              <a:t>ANS:</a:t>
            </a:r>
            <a:endParaRPr lang="zh-TW" altLang="zh-HK" dirty="0">
              <a:solidFill>
                <a:srgbClr val="FF0000"/>
              </a:solidFill>
            </a:endParaRPr>
          </a:p>
          <a:p>
            <a:r>
              <a:rPr lang="en-US" altLang="zh-HK" dirty="0">
                <a:solidFill>
                  <a:srgbClr val="FF0000"/>
                </a:solidFill>
              </a:rPr>
              <a:t>Sedative and analgesics: Benzodiazepine/ dexmedetomidine/ Propofol/ fentanyl </a:t>
            </a:r>
            <a:endParaRPr lang="zh-TW" altLang="zh-HK" dirty="0">
              <a:solidFill>
                <a:srgbClr val="FF0000"/>
              </a:solidFill>
            </a:endParaRPr>
          </a:p>
          <a:p>
            <a:r>
              <a:rPr lang="en-US" altLang="zh-HK" dirty="0">
                <a:solidFill>
                  <a:srgbClr val="FF0000"/>
                </a:solidFill>
              </a:rPr>
              <a:t>Dopamine agonist/ </a:t>
            </a:r>
            <a:r>
              <a:rPr lang="en-US" altLang="zh-HK" dirty="0" err="1">
                <a:solidFill>
                  <a:srgbClr val="FF0000"/>
                </a:solidFill>
              </a:rPr>
              <a:t>repuptake</a:t>
            </a:r>
            <a:r>
              <a:rPr lang="en-US" altLang="zh-HK" dirty="0">
                <a:solidFill>
                  <a:srgbClr val="FF0000"/>
                </a:solidFill>
              </a:rPr>
              <a:t> inhibitor: Bromocriptine/ Amantadine</a:t>
            </a:r>
            <a:endParaRPr lang="zh-TW" altLang="zh-HK" dirty="0">
              <a:solidFill>
                <a:srgbClr val="FF0000"/>
              </a:solidFill>
            </a:endParaRPr>
          </a:p>
          <a:p>
            <a:r>
              <a:rPr lang="en-US" altLang="zh-HK" dirty="0">
                <a:solidFill>
                  <a:srgbClr val="FF0000"/>
                </a:solidFill>
              </a:rPr>
              <a:t>Direct acting muscle relaxant: Dantrolene</a:t>
            </a:r>
            <a:endParaRPr lang="zh-TW" altLang="zh-HK" dirty="0">
              <a:solidFill>
                <a:srgbClr val="FF0000"/>
              </a:solidFill>
            </a:endParaRPr>
          </a:p>
          <a:p>
            <a:pPr marL="0" indent="0">
              <a:buNone/>
            </a:pPr>
            <a:r>
              <a:rPr lang="en-US" altLang="zh-HK" dirty="0"/>
              <a:t> </a:t>
            </a:r>
            <a:endParaRPr lang="zh-TW" altLang="zh-HK" dirty="0"/>
          </a:p>
          <a:p>
            <a:pPr marL="0" lvl="0" indent="0">
              <a:buNone/>
            </a:pPr>
            <a:r>
              <a:rPr lang="en-US" altLang="zh-HK" dirty="0"/>
              <a:t>e.	Give 3 non-pharmacological managements either in ED or subsequent inpatient 	setting. (1.5)</a:t>
            </a:r>
            <a:endParaRPr lang="zh-TW" altLang="zh-HK" dirty="0"/>
          </a:p>
          <a:p>
            <a:pPr marL="0" indent="0">
              <a:buNone/>
            </a:pPr>
            <a:r>
              <a:rPr lang="en-US" altLang="zh-HK" dirty="0">
                <a:solidFill>
                  <a:srgbClr val="FF0000"/>
                </a:solidFill>
              </a:rPr>
              <a:t>ANS:	Cooling, Fluid resuscitation, ventilatory support, renal support, Electroconvulsive therapy</a:t>
            </a:r>
            <a:endParaRPr lang="zh-TW" altLang="zh-HK" dirty="0">
              <a:solidFill>
                <a:srgbClr val="FF0000"/>
              </a:solidFill>
            </a:endParaRPr>
          </a:p>
          <a:p>
            <a:pPr marL="0" indent="0">
              <a:buNone/>
            </a:pPr>
            <a:endParaRPr lang="en-US" altLang="zh-HK" dirty="0"/>
          </a:p>
          <a:p>
            <a:pPr marL="0" indent="0">
              <a:buNone/>
            </a:pPr>
            <a:r>
              <a:rPr lang="en-US" altLang="zh-HK" dirty="0"/>
              <a:t>Foley catheter was inserted. There was no evidence of myoglobinuria. The patient was then transferred to ICU. Creatinine was peaked at 2324 mmol/L and amylase 2761. Triglyceride level was normal.</a:t>
            </a:r>
            <a:endParaRPr lang="zh-TW" altLang="zh-HK" dirty="0"/>
          </a:p>
          <a:p>
            <a:pPr marL="0" indent="0">
              <a:buNone/>
            </a:pPr>
            <a:endParaRPr lang="zh-HK" altLang="en-US" dirty="0"/>
          </a:p>
        </p:txBody>
      </p:sp>
    </p:spTree>
    <p:extLst>
      <p:ext uri="{BB962C8B-B14F-4D97-AF65-F5344CB8AC3E}">
        <p14:creationId xmlns:p14="http://schemas.microsoft.com/office/powerpoint/2010/main" val="7004780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79CB960-0563-8385-F67D-4F08B2289326}"/>
              </a:ext>
            </a:extLst>
          </p:cNvPr>
          <p:cNvSpPr>
            <a:spLocks noGrp="1"/>
          </p:cNvSpPr>
          <p:nvPr>
            <p:ph type="title"/>
          </p:nvPr>
        </p:nvSpPr>
        <p:spPr/>
        <p:txBody>
          <a:bodyPr/>
          <a:lstStyle/>
          <a:p>
            <a:r>
              <a:rPr lang="en-US" altLang="zh-HK" dirty="0"/>
              <a:t>CASE 4</a:t>
            </a:r>
            <a:endParaRPr lang="zh-HK" altLang="en-US" dirty="0"/>
          </a:p>
        </p:txBody>
      </p:sp>
      <p:sp>
        <p:nvSpPr>
          <p:cNvPr id="3" name="內容版面配置區 2">
            <a:extLst>
              <a:ext uri="{FF2B5EF4-FFF2-40B4-BE49-F238E27FC236}">
                <a16:creationId xmlns:a16="http://schemas.microsoft.com/office/drawing/2014/main" id="{F7D2C147-EBEC-3362-DFEA-F400226C2923}"/>
              </a:ext>
            </a:extLst>
          </p:cNvPr>
          <p:cNvSpPr>
            <a:spLocks noGrp="1"/>
          </p:cNvSpPr>
          <p:nvPr>
            <p:ph idx="1"/>
          </p:nvPr>
        </p:nvSpPr>
        <p:spPr/>
        <p:txBody>
          <a:bodyPr>
            <a:normAutofit fontScale="92500" lnSpcReduction="20000"/>
          </a:bodyPr>
          <a:lstStyle/>
          <a:p>
            <a:pPr marL="0" indent="0">
              <a:buNone/>
            </a:pPr>
            <a:r>
              <a:rPr lang="en-US" altLang="zh-HK" dirty="0"/>
              <a:t>Below describes a hypothetical airway crisis in this patient. </a:t>
            </a:r>
            <a:endParaRPr lang="zh-TW" altLang="zh-HK" dirty="0"/>
          </a:p>
          <a:p>
            <a:pPr marL="0" indent="0">
              <a:buNone/>
            </a:pPr>
            <a:endParaRPr lang="en-US" altLang="zh-HK" dirty="0"/>
          </a:p>
          <a:p>
            <a:pPr marL="0" indent="0">
              <a:buNone/>
            </a:pPr>
            <a:r>
              <a:rPr lang="en-US" altLang="zh-HK" dirty="0"/>
              <a:t>Given the patient was administered etomidate and rocuronium for rapid sequence intubation. After waiting approximately 1 minute for the rocuronium to take effect, the patient became apneic but developed trismus and his mouth opening was approximately 20 mm on maximum which could not permit a laryngoscope blade. Despite these challenges, ventilation and oxygenation were able to be maintained via BVM and jaw thrust. </a:t>
            </a:r>
            <a:endParaRPr lang="zh-TW" altLang="zh-HK" dirty="0"/>
          </a:p>
          <a:p>
            <a:pPr marL="0" indent="0">
              <a:buNone/>
            </a:pPr>
            <a:endParaRPr lang="en-US" altLang="zh-HK" dirty="0"/>
          </a:p>
          <a:p>
            <a:pPr marL="0" indent="0">
              <a:buNone/>
            </a:pPr>
            <a:r>
              <a:rPr lang="en-US" altLang="zh-HK" dirty="0"/>
              <a:t>f.	While you are preparing a double set up for cricothyroidotomy, 	suggest an alternative intubation method which can run in 	parallel. (1)</a:t>
            </a:r>
            <a:endParaRPr lang="zh-TW" altLang="zh-HK" dirty="0"/>
          </a:p>
          <a:p>
            <a:pPr marL="0" indent="0">
              <a:buNone/>
            </a:pPr>
            <a:endParaRPr lang="zh-HK" altLang="en-US" dirty="0"/>
          </a:p>
        </p:txBody>
      </p:sp>
    </p:spTree>
    <p:extLst>
      <p:ext uri="{BB962C8B-B14F-4D97-AF65-F5344CB8AC3E}">
        <p14:creationId xmlns:p14="http://schemas.microsoft.com/office/powerpoint/2010/main" val="21519599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9E828-8F78-E449-8B23-3131644B0169}"/>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B7E9D668-24FB-C192-55FC-D10A94494804}"/>
              </a:ext>
            </a:extLst>
          </p:cNvPr>
          <p:cNvSpPr>
            <a:spLocks noGrp="1"/>
          </p:cNvSpPr>
          <p:nvPr>
            <p:ph type="title"/>
          </p:nvPr>
        </p:nvSpPr>
        <p:spPr/>
        <p:txBody>
          <a:bodyPr/>
          <a:lstStyle/>
          <a:p>
            <a:r>
              <a:rPr lang="en-US" altLang="zh-HK" dirty="0"/>
              <a:t>CASE 4</a:t>
            </a:r>
            <a:endParaRPr lang="zh-HK" altLang="en-US" dirty="0"/>
          </a:p>
        </p:txBody>
      </p:sp>
      <p:sp>
        <p:nvSpPr>
          <p:cNvPr id="3" name="內容版面配置區 2">
            <a:extLst>
              <a:ext uri="{FF2B5EF4-FFF2-40B4-BE49-F238E27FC236}">
                <a16:creationId xmlns:a16="http://schemas.microsoft.com/office/drawing/2014/main" id="{63AF7D6D-7EFE-297C-E021-A8F43007DFC0}"/>
              </a:ext>
            </a:extLst>
          </p:cNvPr>
          <p:cNvSpPr>
            <a:spLocks noGrp="1"/>
          </p:cNvSpPr>
          <p:nvPr>
            <p:ph idx="1"/>
          </p:nvPr>
        </p:nvSpPr>
        <p:spPr/>
        <p:txBody>
          <a:bodyPr>
            <a:normAutofit fontScale="85000" lnSpcReduction="10000"/>
          </a:bodyPr>
          <a:lstStyle/>
          <a:p>
            <a:pPr marL="0" indent="0">
              <a:buNone/>
            </a:pPr>
            <a:r>
              <a:rPr lang="en-US" altLang="zh-HK" dirty="0"/>
              <a:t>Given the patient was administered etomidate and rocuronium for rapid sequence intubation. After waiting approximately 1 minute for the rocuronium to take effect, the patient became apneic but developed trismus and his mouth opening was approximately 20 mm on maximum which could not permit a laryngoscope blade. Despite these challenges, ventilation and oxygenation were able to be maintained via BVM and jaw thrust. </a:t>
            </a:r>
            <a:endParaRPr lang="zh-TW" altLang="zh-HK" dirty="0"/>
          </a:p>
          <a:p>
            <a:pPr marL="0" indent="0">
              <a:buNone/>
            </a:pPr>
            <a:endParaRPr lang="en-US" altLang="zh-HK" dirty="0"/>
          </a:p>
          <a:p>
            <a:pPr marL="514350" indent="-514350">
              <a:buAutoNum type="alphaLcPeriod" startAt="6"/>
            </a:pPr>
            <a:r>
              <a:rPr lang="en-US" altLang="zh-HK" dirty="0"/>
              <a:t>While you are preparing a double set up for cricothyroidotomy, suggest an alternative intubation method which can run in parallel. (1)</a:t>
            </a:r>
          </a:p>
          <a:p>
            <a:pPr marL="0" indent="0">
              <a:buNone/>
            </a:pPr>
            <a:endParaRPr lang="en-US" altLang="zh-HK" dirty="0"/>
          </a:p>
          <a:p>
            <a:pPr marL="0" indent="0">
              <a:buNone/>
            </a:pPr>
            <a:r>
              <a:rPr lang="en-US" altLang="zh-HK" dirty="0">
                <a:solidFill>
                  <a:srgbClr val="FF0000"/>
                </a:solidFill>
              </a:rPr>
              <a:t>ANS: 	Fiberoptic video bronchoscopy assisted intubation/ LMA assisted Fiberoptic intubation/ intubating LMA +/- use of airway exchange catheter</a:t>
            </a:r>
            <a:endParaRPr lang="zh-TW" altLang="zh-HK" dirty="0">
              <a:solidFill>
                <a:srgbClr val="FF0000"/>
              </a:solidFill>
            </a:endParaRPr>
          </a:p>
          <a:p>
            <a:pPr marL="0" indent="0">
              <a:buNone/>
            </a:pPr>
            <a:endParaRPr lang="zh-TW" altLang="zh-HK" dirty="0"/>
          </a:p>
          <a:p>
            <a:pPr marL="0" indent="0">
              <a:buNone/>
            </a:pPr>
            <a:endParaRPr lang="zh-HK" altLang="en-US" dirty="0"/>
          </a:p>
        </p:txBody>
      </p:sp>
    </p:spTree>
    <p:extLst>
      <p:ext uri="{BB962C8B-B14F-4D97-AF65-F5344CB8AC3E}">
        <p14:creationId xmlns:p14="http://schemas.microsoft.com/office/powerpoint/2010/main" val="40951273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B7E56-7F00-8250-C728-ABEFAF310041}"/>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806D16C5-C703-F2E9-6DE9-0F7AEF723569}"/>
              </a:ext>
            </a:extLst>
          </p:cNvPr>
          <p:cNvSpPr>
            <a:spLocks noGrp="1"/>
          </p:cNvSpPr>
          <p:nvPr>
            <p:ph type="title"/>
          </p:nvPr>
        </p:nvSpPr>
        <p:spPr/>
        <p:txBody>
          <a:bodyPr/>
          <a:lstStyle/>
          <a:p>
            <a:r>
              <a:rPr lang="en-US" altLang="zh-HK" dirty="0"/>
              <a:t>CASE 4</a:t>
            </a:r>
            <a:endParaRPr lang="zh-HK" altLang="en-US" dirty="0"/>
          </a:p>
        </p:txBody>
      </p:sp>
      <p:sp>
        <p:nvSpPr>
          <p:cNvPr id="3" name="內容版面配置區 2">
            <a:extLst>
              <a:ext uri="{FF2B5EF4-FFF2-40B4-BE49-F238E27FC236}">
                <a16:creationId xmlns:a16="http://schemas.microsoft.com/office/drawing/2014/main" id="{7ECB9D7D-EE50-4E22-C60E-2D143A8D6F44}"/>
              </a:ext>
            </a:extLst>
          </p:cNvPr>
          <p:cNvSpPr>
            <a:spLocks noGrp="1"/>
          </p:cNvSpPr>
          <p:nvPr>
            <p:ph idx="1"/>
          </p:nvPr>
        </p:nvSpPr>
        <p:spPr/>
        <p:txBody>
          <a:bodyPr>
            <a:normAutofit fontScale="77500" lnSpcReduction="20000"/>
          </a:bodyPr>
          <a:lstStyle/>
          <a:p>
            <a:pPr marL="0" indent="0">
              <a:buNone/>
            </a:pPr>
            <a:r>
              <a:rPr lang="en-US" altLang="zh-HK" dirty="0"/>
              <a:t>Given the patient was administered etomidate and rocuronium for rapid sequence intubation. After waiting approximately 1 minute for the rocuronium to take effect, the patient became apneic but developed trismus and his mouth opening was approximately 20 mm on maximum which could not permit a laryngoscope blade. Despite these challenges, ventilation and oxygenation were able to be maintained via BVM and jaw thrust. </a:t>
            </a:r>
            <a:endParaRPr lang="zh-TW" altLang="zh-HK" dirty="0"/>
          </a:p>
          <a:p>
            <a:pPr marL="0" indent="0">
              <a:buNone/>
            </a:pPr>
            <a:endParaRPr lang="en-US" altLang="zh-HK" dirty="0"/>
          </a:p>
          <a:p>
            <a:pPr marL="0" indent="0">
              <a:buNone/>
            </a:pPr>
            <a:r>
              <a:rPr lang="en-US" altLang="zh-HK" dirty="0">
                <a:solidFill>
                  <a:schemeClr val="bg1">
                    <a:lumMod val="50000"/>
                  </a:schemeClr>
                </a:solidFill>
              </a:rPr>
              <a:t>Discussion</a:t>
            </a:r>
            <a:endParaRPr lang="zh-TW" altLang="zh-HK" dirty="0">
              <a:solidFill>
                <a:schemeClr val="bg1">
                  <a:lumMod val="50000"/>
                </a:schemeClr>
              </a:solidFill>
            </a:endParaRPr>
          </a:p>
          <a:p>
            <a:pPr marL="0" indent="0">
              <a:buNone/>
            </a:pPr>
            <a:r>
              <a:rPr lang="en-US" altLang="zh-HK" dirty="0">
                <a:solidFill>
                  <a:schemeClr val="bg1">
                    <a:lumMod val="50000"/>
                  </a:schemeClr>
                </a:solidFill>
              </a:rPr>
              <a:t>Malignant hyperthermia with associated muscle rigidity that can be refractory to neuromuscular blockade, especially when succinylcholine was given. </a:t>
            </a:r>
            <a:endParaRPr lang="zh-TW" altLang="zh-HK" dirty="0">
              <a:solidFill>
                <a:schemeClr val="bg1">
                  <a:lumMod val="50000"/>
                </a:schemeClr>
              </a:solidFill>
            </a:endParaRPr>
          </a:p>
          <a:p>
            <a:pPr marL="0" indent="0">
              <a:buNone/>
            </a:pPr>
            <a:endParaRPr lang="en-US" altLang="zh-HK" dirty="0">
              <a:solidFill>
                <a:schemeClr val="bg1">
                  <a:lumMod val="50000"/>
                </a:schemeClr>
              </a:solidFill>
            </a:endParaRPr>
          </a:p>
          <a:p>
            <a:pPr marL="0" indent="0">
              <a:buNone/>
            </a:pPr>
            <a:r>
              <a:rPr lang="en-US" altLang="zh-HK" dirty="0">
                <a:solidFill>
                  <a:schemeClr val="bg1">
                    <a:lumMod val="50000"/>
                  </a:schemeClr>
                </a:solidFill>
              </a:rPr>
              <a:t>Trismus is generally defined as limited jaw opening less than 30 mm. The evaluation of trismus is a component of the 3-3-2 rule. When trismus occurs, unconventional methods might be required to achieve and maintain the airway. </a:t>
            </a:r>
            <a:endParaRPr lang="zh-TW" altLang="zh-HK" dirty="0">
              <a:solidFill>
                <a:schemeClr val="bg1">
                  <a:lumMod val="50000"/>
                </a:schemeClr>
              </a:solidFill>
            </a:endParaRPr>
          </a:p>
          <a:p>
            <a:pPr marL="0" indent="0">
              <a:buNone/>
            </a:pPr>
            <a:endParaRPr lang="zh-TW" altLang="zh-HK" dirty="0"/>
          </a:p>
          <a:p>
            <a:pPr marL="0" indent="0">
              <a:buNone/>
            </a:pPr>
            <a:endParaRPr lang="zh-HK" altLang="en-US" dirty="0"/>
          </a:p>
        </p:txBody>
      </p:sp>
    </p:spTree>
    <p:extLst>
      <p:ext uri="{BB962C8B-B14F-4D97-AF65-F5344CB8AC3E}">
        <p14:creationId xmlns:p14="http://schemas.microsoft.com/office/powerpoint/2010/main" val="20605609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0" descr="Neon green and purple paint splashes on black background. Abstract texture  for web-design, digital printing or concept design. Stock Illustration |  Adobe Stock">
            <a:extLst>
              <a:ext uri="{FF2B5EF4-FFF2-40B4-BE49-F238E27FC236}">
                <a16:creationId xmlns:a16="http://schemas.microsoft.com/office/drawing/2014/main" id="{D4D48911-294D-7EBB-6DD5-403583BE2F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43" t="9091" r="21946"/>
          <a:stretch>
            <a:fillRect/>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標題 1">
            <a:extLst>
              <a:ext uri="{FF2B5EF4-FFF2-40B4-BE49-F238E27FC236}">
                <a16:creationId xmlns:a16="http://schemas.microsoft.com/office/drawing/2014/main" id="{0EFC1C9C-E43D-B64D-80FF-AC2A8F7FBADD}"/>
              </a:ext>
            </a:extLst>
          </p:cNvPr>
          <p:cNvSpPr>
            <a:spLocks noGrp="1"/>
          </p:cNvSpPr>
          <p:nvPr>
            <p:ph type="title"/>
          </p:nvPr>
        </p:nvSpPr>
        <p:spPr>
          <a:xfrm>
            <a:off x="371094" y="1161288"/>
            <a:ext cx="4851146" cy="1124712"/>
          </a:xfrm>
        </p:spPr>
        <p:txBody>
          <a:bodyPr anchor="b">
            <a:normAutofit/>
          </a:bodyPr>
          <a:lstStyle/>
          <a:p>
            <a:r>
              <a:rPr lang="en-US" altLang="zh-HK" sz="2800" dirty="0">
                <a:solidFill>
                  <a:schemeClr val="bg1"/>
                </a:solidFill>
              </a:rPr>
              <a:t>CASE 4 Learning Objectives</a:t>
            </a:r>
            <a:endParaRPr lang="zh-HK" altLang="en-US" sz="2800" dirty="0">
              <a:solidFill>
                <a:schemeClr val="bg1"/>
              </a:solidFill>
            </a:endParaRP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內容版面配置區 2">
            <a:extLst>
              <a:ext uri="{FF2B5EF4-FFF2-40B4-BE49-F238E27FC236}">
                <a16:creationId xmlns:a16="http://schemas.microsoft.com/office/drawing/2014/main" id="{304DE580-F3ED-2C68-9BF8-5793C4D9BF2D}"/>
              </a:ext>
            </a:extLst>
          </p:cNvPr>
          <p:cNvSpPr>
            <a:spLocks noGrp="1"/>
          </p:cNvSpPr>
          <p:nvPr>
            <p:ph idx="1"/>
          </p:nvPr>
        </p:nvSpPr>
        <p:spPr>
          <a:xfrm>
            <a:off x="371093" y="2718054"/>
            <a:ext cx="6059523" cy="3207258"/>
          </a:xfrm>
        </p:spPr>
        <p:txBody>
          <a:bodyPr anchor="t">
            <a:normAutofit/>
          </a:bodyPr>
          <a:lstStyle/>
          <a:p>
            <a:r>
              <a:rPr lang="en-US" altLang="zh-HK" sz="1700" dirty="0">
                <a:solidFill>
                  <a:schemeClr val="bg1"/>
                </a:solidFill>
              </a:rPr>
              <a:t>Recognition of Neuroleptic Malignant Syndrome(NMS) and other possible toxidromes like anticholinergic/ serotonergic etc.</a:t>
            </a:r>
          </a:p>
          <a:p>
            <a:r>
              <a:rPr lang="en-US" altLang="zh-HK" sz="1700" dirty="0">
                <a:solidFill>
                  <a:schemeClr val="bg1"/>
                </a:solidFill>
              </a:rPr>
              <a:t>Clinical management of NMS with special considerations</a:t>
            </a:r>
          </a:p>
          <a:p>
            <a:r>
              <a:rPr lang="en-US" altLang="zh-HK" sz="1700" dirty="0">
                <a:solidFill>
                  <a:schemeClr val="bg1"/>
                </a:solidFill>
              </a:rPr>
              <a:t>Anticipated difficult airway management and double set-up </a:t>
            </a:r>
          </a:p>
          <a:p>
            <a:endParaRPr lang="zh-HK" altLang="en-US" sz="1700" dirty="0">
              <a:solidFill>
                <a:schemeClr val="bg1"/>
              </a:solidFill>
            </a:endParaRPr>
          </a:p>
        </p:txBody>
      </p:sp>
    </p:spTree>
    <p:extLst>
      <p:ext uri="{BB962C8B-B14F-4D97-AF65-F5344CB8AC3E}">
        <p14:creationId xmlns:p14="http://schemas.microsoft.com/office/powerpoint/2010/main" val="796108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1048B-6F1F-74FF-8258-58614B0F1FFA}"/>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1381BC10-9D0C-8C20-9452-F04B57A80999}"/>
              </a:ext>
            </a:extLst>
          </p:cNvPr>
          <p:cNvSpPr>
            <a:spLocks noGrp="1"/>
          </p:cNvSpPr>
          <p:nvPr>
            <p:ph type="title"/>
          </p:nvPr>
        </p:nvSpPr>
        <p:spPr/>
        <p:txBody>
          <a:bodyPr/>
          <a:lstStyle/>
          <a:p>
            <a:r>
              <a:rPr lang="en-US" altLang="zh-HK" dirty="0"/>
              <a:t>CASE 1</a:t>
            </a:r>
            <a:endParaRPr lang="zh-HK" altLang="en-US" dirty="0"/>
          </a:p>
        </p:txBody>
      </p:sp>
      <p:sp>
        <p:nvSpPr>
          <p:cNvPr id="3" name="內容版面配置區 2">
            <a:extLst>
              <a:ext uri="{FF2B5EF4-FFF2-40B4-BE49-F238E27FC236}">
                <a16:creationId xmlns:a16="http://schemas.microsoft.com/office/drawing/2014/main" id="{8DC1A244-8A8C-689B-DD69-371A2BB869D5}"/>
              </a:ext>
            </a:extLst>
          </p:cNvPr>
          <p:cNvSpPr>
            <a:spLocks noGrp="1"/>
          </p:cNvSpPr>
          <p:nvPr>
            <p:ph idx="1"/>
          </p:nvPr>
        </p:nvSpPr>
        <p:spPr/>
        <p:txBody>
          <a:bodyPr/>
          <a:lstStyle/>
          <a:p>
            <a:pPr marL="0" indent="0">
              <a:buNone/>
            </a:pPr>
            <a:r>
              <a:rPr lang="en-US" altLang="zh-HK" dirty="0"/>
              <a:t>b.	Please describe the visual field defect according to 	confrontation examination. (1)</a:t>
            </a:r>
            <a:br>
              <a:rPr lang="en-US" altLang="zh-HK" dirty="0"/>
            </a:br>
            <a:endParaRPr lang="en-US" altLang="zh-HK" dirty="0"/>
          </a:p>
          <a:p>
            <a:pPr marL="0" indent="0">
              <a:buNone/>
            </a:pPr>
            <a:r>
              <a:rPr lang="en-US" altLang="zh-HK" dirty="0">
                <a:solidFill>
                  <a:srgbClr val="FF0000"/>
                </a:solidFill>
              </a:rPr>
              <a:t>ANS: Right homonymous hemianopia</a:t>
            </a:r>
          </a:p>
          <a:p>
            <a:pPr marL="0" indent="0">
              <a:buNone/>
            </a:pPr>
            <a:endParaRPr lang="en-US" altLang="zh-HK" sz="2800" dirty="0">
              <a:solidFill>
                <a:srgbClr val="FF0000"/>
              </a:solidFill>
            </a:endParaRPr>
          </a:p>
          <a:p>
            <a:pPr marL="0" indent="0">
              <a:buNone/>
            </a:pPr>
            <a:r>
              <a:rPr lang="en-US" altLang="zh-HK" dirty="0"/>
              <a:t>c. </a:t>
            </a:r>
            <a:r>
              <a:rPr lang="en-US" altLang="zh-HK" dirty="0">
                <a:solidFill>
                  <a:srgbClr val="FF0000"/>
                </a:solidFill>
              </a:rPr>
              <a:t>	</a:t>
            </a:r>
            <a:r>
              <a:rPr lang="en-US" altLang="zh-HK" sz="2800" dirty="0"/>
              <a:t>Locate a probable lesion along the primary visual pathway 	with regarding to the presenting visual field defect. (1)	</a:t>
            </a:r>
          </a:p>
          <a:p>
            <a:pPr marL="0" indent="0">
              <a:buNone/>
            </a:pPr>
            <a:endParaRPr lang="en-US" altLang="zh-HK" dirty="0"/>
          </a:p>
          <a:p>
            <a:pPr marL="514350" indent="-514350">
              <a:buAutoNum type="alphaLcPeriod" startAt="3"/>
            </a:pPr>
            <a:endParaRPr lang="en-US" altLang="zh-HK" dirty="0"/>
          </a:p>
          <a:p>
            <a:pPr marL="0" indent="0">
              <a:buNone/>
            </a:pPr>
            <a:endParaRPr lang="en-US" altLang="zh-HK" dirty="0"/>
          </a:p>
          <a:p>
            <a:pPr marL="0" indent="0">
              <a:buNone/>
            </a:pPr>
            <a:endParaRPr lang="zh-HK" altLang="en-US" dirty="0"/>
          </a:p>
        </p:txBody>
      </p:sp>
    </p:spTree>
    <p:extLst>
      <p:ext uri="{BB962C8B-B14F-4D97-AF65-F5344CB8AC3E}">
        <p14:creationId xmlns:p14="http://schemas.microsoft.com/office/powerpoint/2010/main" val="4175440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6A33734-F650-624F-D0A9-7656241AC638}"/>
              </a:ext>
            </a:extLst>
          </p:cNvPr>
          <p:cNvSpPr>
            <a:spLocks noGrp="1"/>
          </p:cNvSpPr>
          <p:nvPr>
            <p:ph type="title"/>
          </p:nvPr>
        </p:nvSpPr>
        <p:spPr/>
        <p:txBody>
          <a:bodyPr/>
          <a:lstStyle/>
          <a:p>
            <a:r>
              <a:rPr lang="en-US" altLang="zh-HK" dirty="0"/>
              <a:t>CASE</a:t>
            </a:r>
            <a:r>
              <a:rPr lang="zh-TW" altLang="en-US" dirty="0"/>
              <a:t> </a:t>
            </a:r>
            <a:r>
              <a:rPr lang="en-US" altLang="zh-TW" dirty="0"/>
              <a:t>5</a:t>
            </a:r>
            <a:endParaRPr lang="zh-HK" altLang="en-US" dirty="0"/>
          </a:p>
        </p:txBody>
      </p:sp>
      <p:sp>
        <p:nvSpPr>
          <p:cNvPr id="3" name="內容版面配置區 2">
            <a:extLst>
              <a:ext uri="{FF2B5EF4-FFF2-40B4-BE49-F238E27FC236}">
                <a16:creationId xmlns:a16="http://schemas.microsoft.com/office/drawing/2014/main" id="{D7E6BC94-15CB-8E06-D5CA-C9A6235F86D3}"/>
              </a:ext>
            </a:extLst>
          </p:cNvPr>
          <p:cNvSpPr>
            <a:spLocks noGrp="1"/>
          </p:cNvSpPr>
          <p:nvPr>
            <p:ph idx="1"/>
          </p:nvPr>
        </p:nvSpPr>
        <p:spPr/>
        <p:txBody>
          <a:bodyPr/>
          <a:lstStyle/>
          <a:p>
            <a:pPr marL="0" indent="0">
              <a:buNone/>
            </a:pPr>
            <a:r>
              <a:rPr lang="en-US" altLang="zh-HK" dirty="0"/>
              <a:t>A 57 year-old male was admitted to the Emergency Medicine Ward for new onset exertional </a:t>
            </a:r>
            <a:r>
              <a:rPr lang="en-US" altLang="zh-HK" dirty="0" err="1"/>
              <a:t>dyspnoea</a:t>
            </a:r>
            <a:r>
              <a:rPr lang="en-US" altLang="zh-HK" dirty="0"/>
              <a:t> and palpitations. He otherwise has no remarkable medical history. Here shows the ECG on admission.</a:t>
            </a:r>
            <a:endParaRPr lang="zh-TW" altLang="zh-HK" dirty="0"/>
          </a:p>
          <a:p>
            <a:pPr marL="0" indent="0">
              <a:buNone/>
            </a:pPr>
            <a:endParaRPr lang="zh-HK" altLang="en-US" dirty="0"/>
          </a:p>
        </p:txBody>
      </p:sp>
    </p:spTree>
    <p:extLst>
      <p:ext uri="{BB962C8B-B14F-4D97-AF65-F5344CB8AC3E}">
        <p14:creationId xmlns:p14="http://schemas.microsoft.com/office/powerpoint/2010/main" val="35309052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E106040-BB05-22DB-F087-F5C8D41258C7}"/>
              </a:ext>
            </a:extLst>
          </p:cNvPr>
          <p:cNvSpPr>
            <a:spLocks noGrp="1"/>
          </p:cNvSpPr>
          <p:nvPr>
            <p:ph type="title"/>
          </p:nvPr>
        </p:nvSpPr>
        <p:spPr/>
        <p:txBody>
          <a:bodyPr/>
          <a:lstStyle/>
          <a:p>
            <a:r>
              <a:rPr lang="en-US" altLang="zh-HK" dirty="0"/>
              <a:t>CASE 5</a:t>
            </a:r>
            <a:endParaRPr lang="zh-HK" altLang="en-US" dirty="0"/>
          </a:p>
        </p:txBody>
      </p:sp>
      <p:sp>
        <p:nvSpPr>
          <p:cNvPr id="3" name="內容版面配置區 2">
            <a:extLst>
              <a:ext uri="{FF2B5EF4-FFF2-40B4-BE49-F238E27FC236}">
                <a16:creationId xmlns:a16="http://schemas.microsoft.com/office/drawing/2014/main" id="{3B9DA511-E885-832F-2DC3-3E5080E20388}"/>
              </a:ext>
            </a:extLst>
          </p:cNvPr>
          <p:cNvSpPr>
            <a:spLocks noGrp="1"/>
          </p:cNvSpPr>
          <p:nvPr>
            <p:ph idx="1"/>
          </p:nvPr>
        </p:nvSpPr>
        <p:spPr>
          <a:xfrm>
            <a:off x="838200" y="1825625"/>
            <a:ext cx="3693160" cy="4351338"/>
          </a:xfrm>
        </p:spPr>
        <p:txBody>
          <a:bodyPr/>
          <a:lstStyle/>
          <a:p>
            <a:pPr marL="514350" lvl="0" indent="-514350">
              <a:buAutoNum type="alphaLcPeriod"/>
            </a:pPr>
            <a:r>
              <a:rPr lang="en-US" altLang="zh-HK" dirty="0"/>
              <a:t>Name the ECG diagnosis and 	the score for risk stratification.(1)</a:t>
            </a:r>
          </a:p>
          <a:p>
            <a:pPr marL="0" lvl="0" indent="0">
              <a:buNone/>
            </a:pPr>
            <a:endParaRPr lang="en-US" altLang="zh-HK" dirty="0">
              <a:solidFill>
                <a:schemeClr val="bg1"/>
              </a:solidFill>
            </a:endParaRPr>
          </a:p>
          <a:p>
            <a:pPr marL="0" lvl="0" indent="0">
              <a:buNone/>
            </a:pPr>
            <a:r>
              <a:rPr lang="en-US" altLang="zh-HK" dirty="0">
                <a:solidFill>
                  <a:schemeClr val="bg1"/>
                </a:solidFill>
              </a:rPr>
              <a:t>ANS: 	Atrial Fibrillation; CHA2DS2-VASc score</a:t>
            </a:r>
            <a:endParaRPr lang="zh-TW" altLang="zh-HK" dirty="0">
              <a:solidFill>
                <a:schemeClr val="bg1"/>
              </a:solidFill>
            </a:endParaRPr>
          </a:p>
          <a:p>
            <a:pPr marL="0" indent="0">
              <a:buNone/>
            </a:pPr>
            <a:endParaRPr lang="zh-HK" altLang="en-US" dirty="0"/>
          </a:p>
        </p:txBody>
      </p:sp>
      <p:pic>
        <p:nvPicPr>
          <p:cNvPr id="4" name="圖片 3">
            <a:extLst>
              <a:ext uri="{FF2B5EF4-FFF2-40B4-BE49-F238E27FC236}">
                <a16:creationId xmlns:a16="http://schemas.microsoft.com/office/drawing/2014/main" id="{89065D0E-062B-58E1-60A8-08EFB912C6E1}"/>
              </a:ext>
            </a:extLst>
          </p:cNvPr>
          <p:cNvPicPr>
            <a:picLocks noChangeAspect="1"/>
          </p:cNvPicPr>
          <p:nvPr/>
        </p:nvPicPr>
        <p:blipFill rotWithShape="1">
          <a:blip r:embed="rId2">
            <a:extLst>
              <a:ext uri="{28A0092B-C50C-407E-A947-70E740481C1C}">
                <a14:useLocalDpi xmlns:a14="http://schemas.microsoft.com/office/drawing/2010/main" val="0"/>
              </a:ext>
            </a:extLst>
          </a:blip>
          <a:srcRect t="32043" r="4653" b="37634"/>
          <a:stretch>
            <a:fillRect/>
          </a:stretch>
        </p:blipFill>
        <p:spPr bwMode="auto">
          <a:xfrm>
            <a:off x="4504758" y="1193482"/>
            <a:ext cx="7687242" cy="529939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466878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9450D-4673-B428-3E63-A0D9431DAB22}"/>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CE9F8584-2832-61B7-9666-AC014AE651B8}"/>
              </a:ext>
            </a:extLst>
          </p:cNvPr>
          <p:cNvSpPr>
            <a:spLocks noGrp="1"/>
          </p:cNvSpPr>
          <p:nvPr>
            <p:ph type="title"/>
          </p:nvPr>
        </p:nvSpPr>
        <p:spPr/>
        <p:txBody>
          <a:bodyPr/>
          <a:lstStyle/>
          <a:p>
            <a:r>
              <a:rPr lang="en-US" altLang="zh-HK" dirty="0"/>
              <a:t>CASE 5</a:t>
            </a:r>
            <a:endParaRPr lang="zh-HK" altLang="en-US" dirty="0"/>
          </a:p>
        </p:txBody>
      </p:sp>
      <p:sp>
        <p:nvSpPr>
          <p:cNvPr id="3" name="內容版面配置區 2">
            <a:extLst>
              <a:ext uri="{FF2B5EF4-FFF2-40B4-BE49-F238E27FC236}">
                <a16:creationId xmlns:a16="http://schemas.microsoft.com/office/drawing/2014/main" id="{E9D60B10-7A38-36B8-057C-3AC10CCB9351}"/>
              </a:ext>
            </a:extLst>
          </p:cNvPr>
          <p:cNvSpPr>
            <a:spLocks noGrp="1"/>
          </p:cNvSpPr>
          <p:nvPr>
            <p:ph idx="1"/>
          </p:nvPr>
        </p:nvSpPr>
        <p:spPr>
          <a:xfrm>
            <a:off x="838200" y="1825625"/>
            <a:ext cx="3693160" cy="4351338"/>
          </a:xfrm>
        </p:spPr>
        <p:txBody>
          <a:bodyPr/>
          <a:lstStyle/>
          <a:p>
            <a:pPr marL="514350" lvl="0" indent="-514350">
              <a:buAutoNum type="alphaLcPeriod"/>
            </a:pPr>
            <a:r>
              <a:rPr lang="en-US" altLang="zh-HK" dirty="0"/>
              <a:t>Name the ECG diagnosis and 	the score for risk stratification.(1)</a:t>
            </a:r>
          </a:p>
          <a:p>
            <a:pPr marL="0" lvl="0" indent="0">
              <a:buNone/>
            </a:pPr>
            <a:r>
              <a:rPr lang="en-US" altLang="zh-HK" dirty="0">
                <a:solidFill>
                  <a:srgbClr val="FF0000"/>
                </a:solidFill>
              </a:rPr>
              <a:t>ANS: 	Atrial Fibrillation; CHA2DS2-VASc score</a:t>
            </a:r>
            <a:endParaRPr lang="zh-TW" altLang="zh-HK" dirty="0">
              <a:solidFill>
                <a:srgbClr val="FF0000"/>
              </a:solidFill>
            </a:endParaRPr>
          </a:p>
          <a:p>
            <a:pPr marL="0" indent="0">
              <a:buNone/>
            </a:pPr>
            <a:endParaRPr lang="zh-HK" altLang="en-US" dirty="0"/>
          </a:p>
        </p:txBody>
      </p:sp>
      <p:pic>
        <p:nvPicPr>
          <p:cNvPr id="4" name="圖片 3">
            <a:extLst>
              <a:ext uri="{FF2B5EF4-FFF2-40B4-BE49-F238E27FC236}">
                <a16:creationId xmlns:a16="http://schemas.microsoft.com/office/drawing/2014/main" id="{92F79F22-CA1D-A2C9-C238-97B10531C11E}"/>
              </a:ext>
            </a:extLst>
          </p:cNvPr>
          <p:cNvPicPr>
            <a:picLocks noChangeAspect="1"/>
          </p:cNvPicPr>
          <p:nvPr/>
        </p:nvPicPr>
        <p:blipFill rotWithShape="1">
          <a:blip r:embed="rId2">
            <a:extLst>
              <a:ext uri="{28A0092B-C50C-407E-A947-70E740481C1C}">
                <a14:useLocalDpi xmlns:a14="http://schemas.microsoft.com/office/drawing/2010/main" val="0"/>
              </a:ext>
            </a:extLst>
          </a:blip>
          <a:srcRect t="32043" r="4653" b="37634"/>
          <a:stretch>
            <a:fillRect/>
          </a:stretch>
        </p:blipFill>
        <p:spPr bwMode="auto">
          <a:xfrm>
            <a:off x="4504758" y="1193482"/>
            <a:ext cx="7687242" cy="529939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460672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79C8C55-3C15-1C6E-39BC-374D7615290E}"/>
              </a:ext>
            </a:extLst>
          </p:cNvPr>
          <p:cNvSpPr>
            <a:spLocks noGrp="1"/>
          </p:cNvSpPr>
          <p:nvPr>
            <p:ph type="title"/>
          </p:nvPr>
        </p:nvSpPr>
        <p:spPr/>
        <p:txBody>
          <a:bodyPr/>
          <a:lstStyle/>
          <a:p>
            <a:r>
              <a:rPr lang="en-US" altLang="zh-HK" dirty="0"/>
              <a:t>CASE 5</a:t>
            </a:r>
            <a:endParaRPr lang="zh-HK" altLang="en-US" dirty="0"/>
          </a:p>
        </p:txBody>
      </p:sp>
      <p:sp>
        <p:nvSpPr>
          <p:cNvPr id="3" name="內容版面配置區 2">
            <a:extLst>
              <a:ext uri="{FF2B5EF4-FFF2-40B4-BE49-F238E27FC236}">
                <a16:creationId xmlns:a16="http://schemas.microsoft.com/office/drawing/2014/main" id="{AC41BCB0-A74C-F2E5-118A-73C597D3B5DF}"/>
              </a:ext>
            </a:extLst>
          </p:cNvPr>
          <p:cNvSpPr>
            <a:spLocks noGrp="1"/>
          </p:cNvSpPr>
          <p:nvPr>
            <p:ph idx="1"/>
          </p:nvPr>
        </p:nvSpPr>
        <p:spPr>
          <a:xfrm>
            <a:off x="838200" y="1825625"/>
            <a:ext cx="6243320" cy="4351338"/>
          </a:xfrm>
        </p:spPr>
        <p:txBody>
          <a:bodyPr/>
          <a:lstStyle/>
          <a:p>
            <a:pPr marL="0" indent="0">
              <a:buNone/>
            </a:pPr>
            <a:r>
              <a:rPr lang="en-US" altLang="zh-HK" dirty="0"/>
              <a:t>You suspected the patient having congestive heart failure.</a:t>
            </a:r>
            <a:endParaRPr lang="zh-TW" altLang="zh-HK" dirty="0"/>
          </a:p>
          <a:p>
            <a:pPr marL="0" indent="0">
              <a:buNone/>
            </a:pPr>
            <a:r>
              <a:rPr lang="en-US" altLang="zh-HK" dirty="0"/>
              <a:t>b.	Suggest a serum marker for 	heart failure.  (1)</a:t>
            </a:r>
            <a:endParaRPr lang="zh-TW" altLang="zh-HK" dirty="0"/>
          </a:p>
          <a:p>
            <a:pPr marL="0" lvl="0" indent="0">
              <a:buNone/>
            </a:pPr>
            <a:r>
              <a:rPr lang="en-US" altLang="zh-HK" dirty="0">
                <a:solidFill>
                  <a:srgbClr val="FF0000"/>
                </a:solidFill>
              </a:rPr>
              <a:t> ANS:	N-terminal prohormone of brain natriuretic peptide/ NT-pro BNP/ BNP</a:t>
            </a:r>
            <a:endParaRPr lang="zh-HK" altLang="en-US" dirty="0">
              <a:solidFill>
                <a:srgbClr val="FF0000"/>
              </a:solidFill>
            </a:endParaRPr>
          </a:p>
        </p:txBody>
      </p:sp>
      <p:pic>
        <p:nvPicPr>
          <p:cNvPr id="4" name="圖片 3">
            <a:extLst>
              <a:ext uri="{FF2B5EF4-FFF2-40B4-BE49-F238E27FC236}">
                <a16:creationId xmlns:a16="http://schemas.microsoft.com/office/drawing/2014/main" id="{5E985721-40D6-5604-7725-71315B80253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49077" y="527684"/>
            <a:ext cx="4942923" cy="6086475"/>
          </a:xfrm>
          <a:prstGeom prst="rect">
            <a:avLst/>
          </a:prstGeom>
          <a:noFill/>
          <a:ln>
            <a:noFill/>
          </a:ln>
        </p:spPr>
      </p:pic>
    </p:spTree>
    <p:extLst>
      <p:ext uri="{BB962C8B-B14F-4D97-AF65-F5344CB8AC3E}">
        <p14:creationId xmlns:p14="http://schemas.microsoft.com/office/powerpoint/2010/main" val="2754198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5716F9D-B07A-A2DB-E8C6-26AADA948ED6}"/>
              </a:ext>
            </a:extLst>
          </p:cNvPr>
          <p:cNvSpPr>
            <a:spLocks noGrp="1"/>
          </p:cNvSpPr>
          <p:nvPr>
            <p:ph type="title"/>
          </p:nvPr>
        </p:nvSpPr>
        <p:spPr/>
        <p:txBody>
          <a:bodyPr/>
          <a:lstStyle/>
          <a:p>
            <a:r>
              <a:rPr lang="en-US" altLang="zh-HK" dirty="0"/>
              <a:t>CASE 5</a:t>
            </a:r>
            <a:endParaRPr lang="zh-HK" altLang="en-US" dirty="0"/>
          </a:p>
        </p:txBody>
      </p:sp>
      <p:sp>
        <p:nvSpPr>
          <p:cNvPr id="3" name="內容版面配置區 2">
            <a:extLst>
              <a:ext uri="{FF2B5EF4-FFF2-40B4-BE49-F238E27FC236}">
                <a16:creationId xmlns:a16="http://schemas.microsoft.com/office/drawing/2014/main" id="{2B67B272-6971-029D-641D-7A5EBCC3572A}"/>
              </a:ext>
            </a:extLst>
          </p:cNvPr>
          <p:cNvSpPr>
            <a:spLocks noGrp="1"/>
          </p:cNvSpPr>
          <p:nvPr>
            <p:ph idx="1"/>
          </p:nvPr>
        </p:nvSpPr>
        <p:spPr>
          <a:xfrm>
            <a:off x="838200" y="1825625"/>
            <a:ext cx="5418221" cy="4351338"/>
          </a:xfrm>
        </p:spPr>
        <p:txBody>
          <a:bodyPr>
            <a:normAutofit fontScale="92500" lnSpcReduction="10000"/>
          </a:bodyPr>
          <a:lstStyle/>
          <a:p>
            <a:pPr marL="0" indent="0">
              <a:buNone/>
            </a:pPr>
            <a:r>
              <a:rPr lang="en-US" altLang="zh-HK" dirty="0"/>
              <a:t>You also performed screening bedside transthoracic echocardiography for the patient.</a:t>
            </a:r>
          </a:p>
          <a:p>
            <a:pPr marL="0" lvl="0" indent="0">
              <a:buNone/>
            </a:pPr>
            <a:endParaRPr lang="en-US" altLang="zh-HK" dirty="0"/>
          </a:p>
          <a:p>
            <a:pPr marL="0" lvl="0" indent="0">
              <a:buNone/>
            </a:pPr>
            <a:r>
              <a:rPr lang="en-US" altLang="zh-HK" dirty="0"/>
              <a:t>c.	Describe abnormality shown 	in the bedside TTE video 	clip.(1)  (Clip A)</a:t>
            </a:r>
            <a:endParaRPr lang="zh-TW" altLang="zh-HK" dirty="0"/>
          </a:p>
          <a:p>
            <a:pPr marL="0" indent="0">
              <a:buNone/>
            </a:pPr>
            <a:r>
              <a:rPr lang="en-US" altLang="zh-HK" dirty="0">
                <a:solidFill>
                  <a:schemeClr val="bg1"/>
                </a:solidFill>
              </a:rPr>
              <a:t>ANS: 	Global LV hypokinesia/ Reduced LV contractility/systolic function / LV dilated and thin (Dilated cardiomyopathy)</a:t>
            </a:r>
            <a:endParaRPr lang="zh-TW" altLang="zh-HK" dirty="0">
              <a:solidFill>
                <a:schemeClr val="bg1"/>
              </a:solidFill>
            </a:endParaRPr>
          </a:p>
          <a:p>
            <a:pPr marL="0" indent="0">
              <a:buNone/>
            </a:pPr>
            <a:endParaRPr lang="zh-TW" altLang="zh-HK" dirty="0"/>
          </a:p>
          <a:p>
            <a:pPr marL="0" indent="0">
              <a:buNone/>
            </a:pPr>
            <a:endParaRPr lang="zh-HK" altLang="en-US" dirty="0"/>
          </a:p>
        </p:txBody>
      </p:sp>
      <p:pic>
        <p:nvPicPr>
          <p:cNvPr id="4" name="VIDEO-2025-11-01-00-03-20 (3)">
            <a:hlinkClick r:id="" action="ppaction://media"/>
            <a:extLst>
              <a:ext uri="{FF2B5EF4-FFF2-40B4-BE49-F238E27FC236}">
                <a16:creationId xmlns:a16="http://schemas.microsoft.com/office/drawing/2014/main" id="{756BFD30-122B-6684-B525-4500A097257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96000" y="1925053"/>
            <a:ext cx="6070923" cy="3385636"/>
          </a:xfrm>
          <a:prstGeom prst="rect">
            <a:avLst/>
          </a:prstGeom>
        </p:spPr>
      </p:pic>
    </p:spTree>
    <p:extLst>
      <p:ext uri="{BB962C8B-B14F-4D97-AF65-F5344CB8AC3E}">
        <p14:creationId xmlns:p14="http://schemas.microsoft.com/office/powerpoint/2010/main" val="363982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27B83-8FB2-18CA-7136-885FBFB93B7A}"/>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431A95D5-42AA-0DD8-49D6-EF42599C14CA}"/>
              </a:ext>
            </a:extLst>
          </p:cNvPr>
          <p:cNvSpPr>
            <a:spLocks noGrp="1"/>
          </p:cNvSpPr>
          <p:nvPr>
            <p:ph type="title"/>
          </p:nvPr>
        </p:nvSpPr>
        <p:spPr/>
        <p:txBody>
          <a:bodyPr/>
          <a:lstStyle/>
          <a:p>
            <a:r>
              <a:rPr lang="en-US" altLang="zh-HK" dirty="0"/>
              <a:t>CASE 5</a:t>
            </a:r>
            <a:endParaRPr lang="zh-HK" altLang="en-US" dirty="0"/>
          </a:p>
        </p:txBody>
      </p:sp>
      <p:sp>
        <p:nvSpPr>
          <p:cNvPr id="3" name="內容版面配置區 2">
            <a:extLst>
              <a:ext uri="{FF2B5EF4-FFF2-40B4-BE49-F238E27FC236}">
                <a16:creationId xmlns:a16="http://schemas.microsoft.com/office/drawing/2014/main" id="{22F567DD-0A57-3C23-B7DD-7FDB2E040AC5}"/>
              </a:ext>
            </a:extLst>
          </p:cNvPr>
          <p:cNvSpPr>
            <a:spLocks noGrp="1"/>
          </p:cNvSpPr>
          <p:nvPr>
            <p:ph idx="1"/>
          </p:nvPr>
        </p:nvSpPr>
        <p:spPr>
          <a:xfrm>
            <a:off x="838200" y="1825625"/>
            <a:ext cx="5418221" cy="4351338"/>
          </a:xfrm>
        </p:spPr>
        <p:txBody>
          <a:bodyPr>
            <a:normAutofit fontScale="92500" lnSpcReduction="10000"/>
          </a:bodyPr>
          <a:lstStyle/>
          <a:p>
            <a:pPr marL="0" indent="0">
              <a:buNone/>
            </a:pPr>
            <a:r>
              <a:rPr lang="en-US" altLang="zh-HK" dirty="0"/>
              <a:t>You also performed screening bedside transthoracic echocardiography for the patient.</a:t>
            </a:r>
          </a:p>
          <a:p>
            <a:pPr marL="0" lvl="0" indent="0">
              <a:buNone/>
            </a:pPr>
            <a:endParaRPr lang="en-US" altLang="zh-HK" dirty="0"/>
          </a:p>
          <a:p>
            <a:pPr marL="0" lvl="0" indent="0">
              <a:buNone/>
            </a:pPr>
            <a:r>
              <a:rPr lang="en-US" altLang="zh-HK" dirty="0"/>
              <a:t>c.	Describe abnormality shown 	in the bedside TTE video 	clip.(1)  (Clip B)</a:t>
            </a:r>
            <a:endParaRPr lang="zh-TW" altLang="zh-HK" dirty="0"/>
          </a:p>
          <a:p>
            <a:pPr marL="0" indent="0">
              <a:buNone/>
            </a:pPr>
            <a:r>
              <a:rPr lang="en-US" altLang="zh-HK" dirty="0">
                <a:solidFill>
                  <a:schemeClr val="bg1"/>
                </a:solidFill>
              </a:rPr>
              <a:t>ANS: 	Global LV hypokinesia/ Reduced LV contractility/systolic function / LV dilated and thin (Dilated cardiomyopathy)</a:t>
            </a:r>
            <a:endParaRPr lang="zh-TW" altLang="zh-HK" dirty="0">
              <a:solidFill>
                <a:schemeClr val="bg1"/>
              </a:solidFill>
            </a:endParaRPr>
          </a:p>
          <a:p>
            <a:pPr marL="0" indent="0">
              <a:buNone/>
            </a:pPr>
            <a:endParaRPr lang="zh-TW" altLang="zh-HK" dirty="0"/>
          </a:p>
          <a:p>
            <a:pPr marL="0" indent="0">
              <a:buNone/>
            </a:pPr>
            <a:endParaRPr lang="zh-HK" altLang="en-US" dirty="0"/>
          </a:p>
        </p:txBody>
      </p:sp>
      <p:pic>
        <p:nvPicPr>
          <p:cNvPr id="5" name="VIDEO-2025-11-01-00-03-20 (4)">
            <a:hlinkClick r:id="" action="ppaction://media"/>
            <a:extLst>
              <a:ext uri="{FF2B5EF4-FFF2-40B4-BE49-F238E27FC236}">
                <a16:creationId xmlns:a16="http://schemas.microsoft.com/office/drawing/2014/main" id="{31936C07-4153-F2E3-1A0F-6DAF70DCC94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89991" y="1730166"/>
            <a:ext cx="6002009" cy="3397668"/>
          </a:xfrm>
          <a:prstGeom prst="rect">
            <a:avLst/>
          </a:prstGeom>
        </p:spPr>
      </p:pic>
    </p:spTree>
    <p:extLst>
      <p:ext uri="{BB962C8B-B14F-4D97-AF65-F5344CB8AC3E}">
        <p14:creationId xmlns:p14="http://schemas.microsoft.com/office/powerpoint/2010/main" val="47952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1111E-009E-CD9D-BF33-FBBA57D01A6A}"/>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0FCCCC7B-CD63-23B8-56D4-552786B36CCC}"/>
              </a:ext>
            </a:extLst>
          </p:cNvPr>
          <p:cNvSpPr>
            <a:spLocks noGrp="1"/>
          </p:cNvSpPr>
          <p:nvPr>
            <p:ph type="title"/>
          </p:nvPr>
        </p:nvSpPr>
        <p:spPr/>
        <p:txBody>
          <a:bodyPr/>
          <a:lstStyle/>
          <a:p>
            <a:r>
              <a:rPr lang="en-US" altLang="zh-HK" dirty="0"/>
              <a:t>CASE 5</a:t>
            </a:r>
            <a:endParaRPr lang="zh-HK" altLang="en-US" dirty="0"/>
          </a:p>
        </p:txBody>
      </p:sp>
      <p:sp>
        <p:nvSpPr>
          <p:cNvPr id="3" name="內容版面配置區 2">
            <a:extLst>
              <a:ext uri="{FF2B5EF4-FFF2-40B4-BE49-F238E27FC236}">
                <a16:creationId xmlns:a16="http://schemas.microsoft.com/office/drawing/2014/main" id="{ED02148C-A46B-EEE8-691F-6246E5A80030}"/>
              </a:ext>
            </a:extLst>
          </p:cNvPr>
          <p:cNvSpPr>
            <a:spLocks noGrp="1"/>
          </p:cNvSpPr>
          <p:nvPr>
            <p:ph idx="1"/>
          </p:nvPr>
        </p:nvSpPr>
        <p:spPr>
          <a:xfrm>
            <a:off x="838200" y="1825625"/>
            <a:ext cx="5418221" cy="4351338"/>
          </a:xfrm>
        </p:spPr>
        <p:txBody>
          <a:bodyPr>
            <a:normAutofit fontScale="92500" lnSpcReduction="10000"/>
          </a:bodyPr>
          <a:lstStyle/>
          <a:p>
            <a:pPr marL="0" indent="0">
              <a:buNone/>
            </a:pPr>
            <a:r>
              <a:rPr lang="en-US" altLang="zh-HK" dirty="0"/>
              <a:t>You also performed screening bedside transthoracic echocardiography for the patient.</a:t>
            </a:r>
          </a:p>
          <a:p>
            <a:pPr marL="0" lvl="0" indent="0">
              <a:buNone/>
            </a:pPr>
            <a:endParaRPr lang="en-US" altLang="zh-HK" dirty="0"/>
          </a:p>
          <a:p>
            <a:pPr marL="0" lvl="0" indent="0">
              <a:buNone/>
            </a:pPr>
            <a:r>
              <a:rPr lang="en-US" altLang="zh-HK" dirty="0"/>
              <a:t>c.	Describe abnormality shown 	in the bedside TTE video 	clip.(1)  </a:t>
            </a:r>
            <a:endParaRPr lang="zh-TW" altLang="zh-HK" dirty="0"/>
          </a:p>
          <a:p>
            <a:pPr marL="0" indent="0">
              <a:buNone/>
            </a:pPr>
            <a:r>
              <a:rPr lang="en-US" altLang="zh-HK" dirty="0">
                <a:solidFill>
                  <a:srgbClr val="FF0000"/>
                </a:solidFill>
              </a:rPr>
              <a:t>ANS: 	Global LV hypokinesia/ Reduced LV contractility/systolic function / LV dilated and thin (Dilated cardiomyopathy)</a:t>
            </a:r>
            <a:endParaRPr lang="zh-TW" altLang="zh-HK" dirty="0">
              <a:solidFill>
                <a:srgbClr val="FF0000"/>
              </a:solidFill>
            </a:endParaRPr>
          </a:p>
          <a:p>
            <a:pPr marL="0" indent="0">
              <a:buNone/>
            </a:pPr>
            <a:endParaRPr lang="zh-TW" altLang="zh-HK" dirty="0"/>
          </a:p>
          <a:p>
            <a:pPr marL="0" indent="0">
              <a:buNone/>
            </a:pPr>
            <a:endParaRPr lang="zh-HK" altLang="en-US" dirty="0"/>
          </a:p>
        </p:txBody>
      </p:sp>
      <p:pic>
        <p:nvPicPr>
          <p:cNvPr id="6" name="圖片 5">
            <a:extLst>
              <a:ext uri="{FF2B5EF4-FFF2-40B4-BE49-F238E27FC236}">
                <a16:creationId xmlns:a16="http://schemas.microsoft.com/office/drawing/2014/main" id="{6730463D-B75F-B332-34F7-9929B305746E}"/>
              </a:ext>
            </a:extLst>
          </p:cNvPr>
          <p:cNvPicPr>
            <a:picLocks noChangeAspect="1"/>
          </p:cNvPicPr>
          <p:nvPr/>
        </p:nvPicPr>
        <p:blipFill>
          <a:blip r:embed="rId2"/>
          <a:stretch>
            <a:fillRect/>
          </a:stretch>
        </p:blipFill>
        <p:spPr>
          <a:xfrm>
            <a:off x="6773779" y="881518"/>
            <a:ext cx="5418221" cy="5410997"/>
          </a:xfrm>
          <a:prstGeom prst="rect">
            <a:avLst/>
          </a:prstGeom>
        </p:spPr>
      </p:pic>
    </p:spTree>
    <p:extLst>
      <p:ext uri="{BB962C8B-B14F-4D97-AF65-F5344CB8AC3E}">
        <p14:creationId xmlns:p14="http://schemas.microsoft.com/office/powerpoint/2010/main" val="21574351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C9E7E55-45DE-F5D9-C469-4F5EA2865BF5}"/>
              </a:ext>
            </a:extLst>
          </p:cNvPr>
          <p:cNvSpPr>
            <a:spLocks noGrp="1"/>
          </p:cNvSpPr>
          <p:nvPr>
            <p:ph type="title"/>
          </p:nvPr>
        </p:nvSpPr>
        <p:spPr/>
        <p:txBody>
          <a:bodyPr/>
          <a:lstStyle/>
          <a:p>
            <a:r>
              <a:rPr lang="en-US" altLang="zh-HK" dirty="0"/>
              <a:t>CASE 5</a:t>
            </a:r>
            <a:endParaRPr lang="zh-HK" altLang="en-US" dirty="0"/>
          </a:p>
        </p:txBody>
      </p:sp>
      <p:sp>
        <p:nvSpPr>
          <p:cNvPr id="6" name="內容版面配置區 5">
            <a:extLst>
              <a:ext uri="{FF2B5EF4-FFF2-40B4-BE49-F238E27FC236}">
                <a16:creationId xmlns:a16="http://schemas.microsoft.com/office/drawing/2014/main" id="{40631C8D-717C-2D7D-A62B-0F9E6F0AFC1F}"/>
              </a:ext>
            </a:extLst>
          </p:cNvPr>
          <p:cNvSpPr>
            <a:spLocks noGrp="1"/>
          </p:cNvSpPr>
          <p:nvPr>
            <p:ph idx="1"/>
          </p:nvPr>
        </p:nvSpPr>
        <p:spPr>
          <a:xfrm>
            <a:off x="838200" y="1825625"/>
            <a:ext cx="4744453" cy="4351338"/>
          </a:xfrm>
        </p:spPr>
        <p:txBody>
          <a:bodyPr/>
          <a:lstStyle/>
          <a:p>
            <a:pPr marL="0" indent="0">
              <a:buNone/>
            </a:pPr>
            <a:r>
              <a:rPr lang="en-US" altLang="zh-HK" dirty="0"/>
              <a:t>d.	Give formula for 	Fractional 	shortening(0.5)</a:t>
            </a:r>
            <a:endParaRPr lang="zh-TW" altLang="zh-HK" dirty="0"/>
          </a:p>
          <a:p>
            <a:pPr marL="0" indent="0">
              <a:buNone/>
            </a:pPr>
            <a:r>
              <a:rPr lang="en-US" altLang="zh-HK" dirty="0">
                <a:solidFill>
                  <a:schemeClr val="bg1"/>
                </a:solidFill>
              </a:rPr>
              <a:t>ANS: (</a:t>
            </a:r>
            <a:r>
              <a:rPr lang="en-US" altLang="zh-HK" dirty="0" err="1">
                <a:solidFill>
                  <a:schemeClr val="bg1"/>
                </a:solidFill>
              </a:rPr>
              <a:t>LVIDd</a:t>
            </a:r>
            <a:r>
              <a:rPr lang="en-US" altLang="zh-HK" dirty="0">
                <a:solidFill>
                  <a:schemeClr val="bg1"/>
                </a:solidFill>
              </a:rPr>
              <a:t>-LVDIs)/ </a:t>
            </a:r>
            <a:r>
              <a:rPr lang="en-US" altLang="zh-HK" dirty="0" err="1">
                <a:solidFill>
                  <a:schemeClr val="bg1"/>
                </a:solidFill>
              </a:rPr>
              <a:t>LVIDd</a:t>
            </a:r>
            <a:r>
              <a:rPr lang="en-US" altLang="zh-HK" dirty="0">
                <a:solidFill>
                  <a:schemeClr val="bg1"/>
                </a:solidFill>
              </a:rPr>
              <a:t>  </a:t>
            </a:r>
          </a:p>
          <a:p>
            <a:pPr marL="0" indent="0">
              <a:buNone/>
            </a:pPr>
            <a:endParaRPr lang="en-US" altLang="zh-HK" dirty="0">
              <a:solidFill>
                <a:schemeClr val="bg1"/>
              </a:solidFill>
            </a:endParaRPr>
          </a:p>
          <a:p>
            <a:pPr marL="0" indent="0">
              <a:buNone/>
            </a:pPr>
            <a:r>
              <a:rPr lang="en-US" altLang="zh-HK" dirty="0">
                <a:solidFill>
                  <a:schemeClr val="bg1"/>
                </a:solidFill>
              </a:rPr>
              <a:t>Ref. LVEF~ FS X 2</a:t>
            </a:r>
            <a:endParaRPr lang="zh-TW" altLang="zh-HK" dirty="0">
              <a:solidFill>
                <a:schemeClr val="bg1"/>
              </a:solidFill>
            </a:endParaRPr>
          </a:p>
          <a:p>
            <a:pPr marL="0" indent="0">
              <a:buNone/>
            </a:pPr>
            <a:endParaRPr lang="zh-HK" altLang="en-US" dirty="0"/>
          </a:p>
        </p:txBody>
      </p:sp>
      <p:pic>
        <p:nvPicPr>
          <p:cNvPr id="7" name="圖片 6">
            <a:extLst>
              <a:ext uri="{FF2B5EF4-FFF2-40B4-BE49-F238E27FC236}">
                <a16:creationId xmlns:a16="http://schemas.microsoft.com/office/drawing/2014/main" id="{E0D16539-5068-9541-7717-41FD56EF23F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21010" y="1027906"/>
            <a:ext cx="3696924" cy="5052996"/>
          </a:xfrm>
          <a:prstGeom prst="rect">
            <a:avLst/>
          </a:prstGeom>
          <a:noFill/>
          <a:ln>
            <a:noFill/>
          </a:ln>
        </p:spPr>
      </p:pic>
      <p:pic>
        <p:nvPicPr>
          <p:cNvPr id="8" name="圖片 7" descr="一張含有 螢幕擷取畫面, 文字 的圖片&#10;&#10;AI 產生的內容可能不正確。">
            <a:extLst>
              <a:ext uri="{FF2B5EF4-FFF2-40B4-BE49-F238E27FC236}">
                <a16:creationId xmlns:a16="http://schemas.microsoft.com/office/drawing/2014/main" id="{4B649649-FBDB-752C-DB10-AACCB8A1240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17934" y="1027906"/>
            <a:ext cx="3074066" cy="5052996"/>
          </a:xfrm>
          <a:prstGeom prst="rect">
            <a:avLst/>
          </a:prstGeom>
          <a:noFill/>
          <a:ln>
            <a:noFill/>
          </a:ln>
        </p:spPr>
      </p:pic>
    </p:spTree>
    <p:extLst>
      <p:ext uri="{BB962C8B-B14F-4D97-AF65-F5344CB8AC3E}">
        <p14:creationId xmlns:p14="http://schemas.microsoft.com/office/powerpoint/2010/main" val="19128369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29582-B107-1EAA-F254-7BFBB36AEF36}"/>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D40D23D0-F15B-5949-BF9F-6D5B30E777F2}"/>
              </a:ext>
            </a:extLst>
          </p:cNvPr>
          <p:cNvSpPr>
            <a:spLocks noGrp="1"/>
          </p:cNvSpPr>
          <p:nvPr>
            <p:ph type="title"/>
          </p:nvPr>
        </p:nvSpPr>
        <p:spPr/>
        <p:txBody>
          <a:bodyPr/>
          <a:lstStyle/>
          <a:p>
            <a:r>
              <a:rPr lang="en-US" altLang="zh-HK" dirty="0"/>
              <a:t>CASE 5</a:t>
            </a:r>
            <a:endParaRPr lang="zh-HK" altLang="en-US" dirty="0"/>
          </a:p>
        </p:txBody>
      </p:sp>
      <p:sp>
        <p:nvSpPr>
          <p:cNvPr id="6" name="內容版面配置區 5">
            <a:extLst>
              <a:ext uri="{FF2B5EF4-FFF2-40B4-BE49-F238E27FC236}">
                <a16:creationId xmlns:a16="http://schemas.microsoft.com/office/drawing/2014/main" id="{11CA0D6F-CEF5-CCC8-B40B-E690DF4D4659}"/>
              </a:ext>
            </a:extLst>
          </p:cNvPr>
          <p:cNvSpPr>
            <a:spLocks noGrp="1"/>
          </p:cNvSpPr>
          <p:nvPr>
            <p:ph idx="1"/>
          </p:nvPr>
        </p:nvSpPr>
        <p:spPr>
          <a:xfrm>
            <a:off x="838200" y="1825625"/>
            <a:ext cx="4744453" cy="4351338"/>
          </a:xfrm>
        </p:spPr>
        <p:txBody>
          <a:bodyPr/>
          <a:lstStyle/>
          <a:p>
            <a:pPr marL="0" indent="0">
              <a:buNone/>
            </a:pPr>
            <a:r>
              <a:rPr lang="en-US" altLang="zh-HK" dirty="0"/>
              <a:t>d.	Give formula for 	Fractional 	shortening(0.5)</a:t>
            </a:r>
            <a:endParaRPr lang="zh-TW" altLang="zh-HK" dirty="0"/>
          </a:p>
          <a:p>
            <a:pPr marL="0" indent="0">
              <a:buNone/>
            </a:pPr>
            <a:r>
              <a:rPr lang="en-US" altLang="zh-HK" dirty="0">
                <a:solidFill>
                  <a:srgbClr val="FF0000"/>
                </a:solidFill>
              </a:rPr>
              <a:t>ANS: (</a:t>
            </a:r>
            <a:r>
              <a:rPr lang="en-US" altLang="zh-HK" dirty="0" err="1">
                <a:solidFill>
                  <a:srgbClr val="FF0000"/>
                </a:solidFill>
              </a:rPr>
              <a:t>LVIDd</a:t>
            </a:r>
            <a:r>
              <a:rPr lang="en-US" altLang="zh-HK" dirty="0">
                <a:solidFill>
                  <a:srgbClr val="FF0000"/>
                </a:solidFill>
              </a:rPr>
              <a:t>-LVDIs)/ </a:t>
            </a:r>
            <a:r>
              <a:rPr lang="en-US" altLang="zh-HK" dirty="0" err="1">
                <a:solidFill>
                  <a:srgbClr val="FF0000"/>
                </a:solidFill>
              </a:rPr>
              <a:t>LVIDd</a:t>
            </a:r>
            <a:r>
              <a:rPr lang="en-US" altLang="zh-HK" dirty="0">
                <a:solidFill>
                  <a:srgbClr val="FF0000"/>
                </a:solidFill>
              </a:rPr>
              <a:t>  </a:t>
            </a:r>
          </a:p>
          <a:p>
            <a:pPr marL="0" indent="0">
              <a:buNone/>
            </a:pPr>
            <a:endParaRPr lang="en-US" altLang="zh-HK" dirty="0">
              <a:solidFill>
                <a:srgbClr val="FF0000"/>
              </a:solidFill>
            </a:endParaRPr>
          </a:p>
          <a:p>
            <a:pPr marL="0" indent="0">
              <a:buNone/>
            </a:pPr>
            <a:r>
              <a:rPr lang="en-US" altLang="zh-HK" dirty="0">
                <a:solidFill>
                  <a:schemeClr val="bg1">
                    <a:lumMod val="50000"/>
                  </a:schemeClr>
                </a:solidFill>
              </a:rPr>
              <a:t>Ref. LVEF~ FS X 2</a:t>
            </a:r>
            <a:endParaRPr lang="zh-TW" altLang="zh-HK" dirty="0">
              <a:solidFill>
                <a:schemeClr val="bg1">
                  <a:lumMod val="50000"/>
                </a:schemeClr>
              </a:solidFill>
            </a:endParaRPr>
          </a:p>
          <a:p>
            <a:pPr marL="0" indent="0">
              <a:buNone/>
            </a:pPr>
            <a:endParaRPr lang="zh-HK" altLang="en-US" dirty="0"/>
          </a:p>
        </p:txBody>
      </p:sp>
      <p:pic>
        <p:nvPicPr>
          <p:cNvPr id="7" name="圖片 6">
            <a:extLst>
              <a:ext uri="{FF2B5EF4-FFF2-40B4-BE49-F238E27FC236}">
                <a16:creationId xmlns:a16="http://schemas.microsoft.com/office/drawing/2014/main" id="{B5AD767E-3AF8-6D4D-357F-56BFD66A990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21010" y="1027906"/>
            <a:ext cx="3696924" cy="5052996"/>
          </a:xfrm>
          <a:prstGeom prst="rect">
            <a:avLst/>
          </a:prstGeom>
          <a:noFill/>
          <a:ln>
            <a:noFill/>
          </a:ln>
        </p:spPr>
      </p:pic>
      <p:pic>
        <p:nvPicPr>
          <p:cNvPr id="8" name="圖片 7" descr="一張含有 螢幕擷取畫面, 文字 的圖片&#10;&#10;AI 產生的內容可能不正確。">
            <a:extLst>
              <a:ext uri="{FF2B5EF4-FFF2-40B4-BE49-F238E27FC236}">
                <a16:creationId xmlns:a16="http://schemas.microsoft.com/office/drawing/2014/main" id="{9DD9674D-A79D-900A-2BAB-D96539D109D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17934" y="1027906"/>
            <a:ext cx="3074066" cy="5052996"/>
          </a:xfrm>
          <a:prstGeom prst="rect">
            <a:avLst/>
          </a:prstGeom>
          <a:noFill/>
          <a:ln>
            <a:noFill/>
          </a:ln>
        </p:spPr>
      </p:pic>
    </p:spTree>
    <p:extLst>
      <p:ext uri="{BB962C8B-B14F-4D97-AF65-F5344CB8AC3E}">
        <p14:creationId xmlns:p14="http://schemas.microsoft.com/office/powerpoint/2010/main" val="3984567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2002553-4265-A4D9-BC19-05099EC225A8}"/>
              </a:ext>
            </a:extLst>
          </p:cNvPr>
          <p:cNvSpPr>
            <a:spLocks noGrp="1"/>
          </p:cNvSpPr>
          <p:nvPr>
            <p:ph type="title"/>
          </p:nvPr>
        </p:nvSpPr>
        <p:spPr/>
        <p:txBody>
          <a:bodyPr/>
          <a:lstStyle/>
          <a:p>
            <a:r>
              <a:rPr lang="en-US" altLang="zh-HK" dirty="0"/>
              <a:t>CASE 5</a:t>
            </a:r>
            <a:endParaRPr lang="zh-HK" altLang="en-US" dirty="0"/>
          </a:p>
        </p:txBody>
      </p:sp>
      <p:sp>
        <p:nvSpPr>
          <p:cNvPr id="3" name="內容版面配置區 2">
            <a:extLst>
              <a:ext uri="{FF2B5EF4-FFF2-40B4-BE49-F238E27FC236}">
                <a16:creationId xmlns:a16="http://schemas.microsoft.com/office/drawing/2014/main" id="{5809ACDD-8174-15AE-8836-314C028D133C}"/>
              </a:ext>
            </a:extLst>
          </p:cNvPr>
          <p:cNvSpPr>
            <a:spLocks noGrp="1"/>
          </p:cNvSpPr>
          <p:nvPr>
            <p:ph idx="1"/>
          </p:nvPr>
        </p:nvSpPr>
        <p:spPr>
          <a:xfrm>
            <a:off x="838200" y="1825625"/>
            <a:ext cx="4503821" cy="4351338"/>
          </a:xfrm>
        </p:spPr>
        <p:txBody>
          <a:bodyPr/>
          <a:lstStyle/>
          <a:p>
            <a:pPr marL="0" lvl="0" indent="0">
              <a:buNone/>
            </a:pPr>
            <a:r>
              <a:rPr lang="en-US" altLang="zh-HK" dirty="0"/>
              <a:t>e.	Give the name of the 	method shown to 	determine Left 	Ventricle Ejection 	Fraction. (0.5) </a:t>
            </a:r>
            <a:endParaRPr lang="zh-TW" altLang="zh-HK" dirty="0"/>
          </a:p>
          <a:p>
            <a:pPr marL="0" indent="0">
              <a:buNone/>
            </a:pPr>
            <a:r>
              <a:rPr lang="en-US" altLang="zh-HK" dirty="0">
                <a:solidFill>
                  <a:schemeClr val="bg1"/>
                </a:solidFill>
              </a:rPr>
              <a:t>ANS:	Simpson’s Biplane Method</a:t>
            </a:r>
            <a:endParaRPr lang="zh-TW" altLang="zh-HK" dirty="0">
              <a:solidFill>
                <a:schemeClr val="bg1"/>
              </a:solidFill>
            </a:endParaRPr>
          </a:p>
          <a:p>
            <a:pPr marL="0" indent="0">
              <a:buNone/>
            </a:pPr>
            <a:endParaRPr lang="zh-HK" altLang="en-US" dirty="0"/>
          </a:p>
        </p:txBody>
      </p:sp>
      <p:pic>
        <p:nvPicPr>
          <p:cNvPr id="4" name="圖片 3" descr="Figure, Simpson's Biplane Method for LVEF...] - StatPearls - NCBI Bookshelf">
            <a:extLst>
              <a:ext uri="{FF2B5EF4-FFF2-40B4-BE49-F238E27FC236}">
                <a16:creationId xmlns:a16="http://schemas.microsoft.com/office/drawing/2014/main" id="{4664CFCC-AFB8-4046-F69B-0C030B205DE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03997" y="728394"/>
            <a:ext cx="6888003" cy="5166220"/>
          </a:xfrm>
          <a:prstGeom prst="rect">
            <a:avLst/>
          </a:prstGeom>
          <a:noFill/>
          <a:ln>
            <a:noFill/>
          </a:ln>
        </p:spPr>
      </p:pic>
    </p:spTree>
    <p:extLst>
      <p:ext uri="{BB962C8B-B14F-4D97-AF65-F5344CB8AC3E}">
        <p14:creationId xmlns:p14="http://schemas.microsoft.com/office/powerpoint/2010/main" val="3543315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8DF17-4852-4A9E-E843-AEDEE677F033}"/>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C595B55A-4EAB-DCB1-FD03-F0BDDEDF865B}"/>
              </a:ext>
            </a:extLst>
          </p:cNvPr>
          <p:cNvSpPr>
            <a:spLocks noGrp="1"/>
          </p:cNvSpPr>
          <p:nvPr>
            <p:ph type="title"/>
          </p:nvPr>
        </p:nvSpPr>
        <p:spPr/>
        <p:txBody>
          <a:bodyPr/>
          <a:lstStyle/>
          <a:p>
            <a:r>
              <a:rPr lang="en-US" altLang="zh-HK" dirty="0"/>
              <a:t>CASE 1</a:t>
            </a:r>
            <a:endParaRPr lang="zh-HK" altLang="en-US" dirty="0"/>
          </a:p>
        </p:txBody>
      </p:sp>
      <p:sp>
        <p:nvSpPr>
          <p:cNvPr id="3" name="內容版面配置區 2">
            <a:extLst>
              <a:ext uri="{FF2B5EF4-FFF2-40B4-BE49-F238E27FC236}">
                <a16:creationId xmlns:a16="http://schemas.microsoft.com/office/drawing/2014/main" id="{3CED4719-0812-C8D5-80B1-9DF650D62EB8}"/>
              </a:ext>
            </a:extLst>
          </p:cNvPr>
          <p:cNvSpPr>
            <a:spLocks noGrp="1"/>
          </p:cNvSpPr>
          <p:nvPr>
            <p:ph idx="1"/>
          </p:nvPr>
        </p:nvSpPr>
        <p:spPr/>
        <p:txBody>
          <a:bodyPr/>
          <a:lstStyle/>
          <a:p>
            <a:pPr marL="0" indent="0">
              <a:buNone/>
            </a:pPr>
            <a:r>
              <a:rPr lang="en-US" altLang="zh-HK" dirty="0"/>
              <a:t>b.	Please describe the visual field defect according to 	confrontation examination. (1)</a:t>
            </a:r>
            <a:br>
              <a:rPr lang="en-US" altLang="zh-HK" dirty="0"/>
            </a:br>
            <a:endParaRPr lang="en-US" altLang="zh-HK" dirty="0"/>
          </a:p>
          <a:p>
            <a:pPr marL="0" indent="0">
              <a:buNone/>
            </a:pPr>
            <a:r>
              <a:rPr lang="en-US" altLang="zh-HK" dirty="0">
                <a:solidFill>
                  <a:srgbClr val="FF0000"/>
                </a:solidFill>
              </a:rPr>
              <a:t>ANS: Right homonymous hemianopia</a:t>
            </a:r>
          </a:p>
          <a:p>
            <a:pPr marL="0" indent="0">
              <a:buNone/>
            </a:pPr>
            <a:endParaRPr lang="en-US" altLang="zh-HK" sz="2800" dirty="0">
              <a:solidFill>
                <a:srgbClr val="FF0000"/>
              </a:solidFill>
            </a:endParaRPr>
          </a:p>
          <a:p>
            <a:pPr marL="0" indent="0">
              <a:buNone/>
            </a:pPr>
            <a:r>
              <a:rPr lang="en-US" altLang="zh-HK" dirty="0"/>
              <a:t>c. </a:t>
            </a:r>
            <a:r>
              <a:rPr lang="en-US" altLang="zh-HK" dirty="0">
                <a:solidFill>
                  <a:srgbClr val="FF0000"/>
                </a:solidFill>
              </a:rPr>
              <a:t>	</a:t>
            </a:r>
            <a:r>
              <a:rPr lang="en-US" altLang="zh-HK" sz="2800" dirty="0"/>
              <a:t>Locate a probable lesion along the primary visual pathway 	with regarding to the presenting visual field defect. (1)	</a:t>
            </a:r>
          </a:p>
          <a:p>
            <a:pPr marL="0" indent="0">
              <a:buNone/>
            </a:pPr>
            <a:r>
              <a:rPr lang="en-US" altLang="zh-HK" dirty="0">
                <a:solidFill>
                  <a:srgbClr val="FF0000"/>
                </a:solidFill>
              </a:rPr>
              <a:t>ANS: Left Optic tract/ lateral geniculate body/ optic radiations (any location behind optic chiasm)</a:t>
            </a:r>
          </a:p>
          <a:p>
            <a:pPr marL="0" indent="0">
              <a:buNone/>
            </a:pPr>
            <a:endParaRPr lang="en-US" altLang="zh-HK" dirty="0"/>
          </a:p>
          <a:p>
            <a:pPr marL="514350" indent="-514350">
              <a:buAutoNum type="alphaLcPeriod" startAt="3"/>
            </a:pPr>
            <a:endParaRPr lang="en-US" altLang="zh-HK" dirty="0"/>
          </a:p>
          <a:p>
            <a:pPr marL="0" indent="0">
              <a:buNone/>
            </a:pPr>
            <a:endParaRPr lang="en-US" altLang="zh-HK" dirty="0"/>
          </a:p>
          <a:p>
            <a:pPr marL="0" indent="0">
              <a:buNone/>
            </a:pPr>
            <a:endParaRPr lang="zh-HK" altLang="en-US" dirty="0"/>
          </a:p>
        </p:txBody>
      </p:sp>
    </p:spTree>
    <p:extLst>
      <p:ext uri="{BB962C8B-B14F-4D97-AF65-F5344CB8AC3E}">
        <p14:creationId xmlns:p14="http://schemas.microsoft.com/office/powerpoint/2010/main" val="25520006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C6E04-A528-D3BB-EA88-8B41A0FDD931}"/>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FE8CF430-8EB7-4CFE-DBFB-B0DF1B967FE3}"/>
              </a:ext>
            </a:extLst>
          </p:cNvPr>
          <p:cNvSpPr>
            <a:spLocks noGrp="1"/>
          </p:cNvSpPr>
          <p:nvPr>
            <p:ph type="title"/>
          </p:nvPr>
        </p:nvSpPr>
        <p:spPr/>
        <p:txBody>
          <a:bodyPr/>
          <a:lstStyle/>
          <a:p>
            <a:r>
              <a:rPr lang="en-US" altLang="zh-HK" dirty="0"/>
              <a:t>CASE 5</a:t>
            </a:r>
            <a:endParaRPr lang="zh-HK" altLang="en-US" dirty="0"/>
          </a:p>
        </p:txBody>
      </p:sp>
      <p:sp>
        <p:nvSpPr>
          <p:cNvPr id="3" name="內容版面配置區 2">
            <a:extLst>
              <a:ext uri="{FF2B5EF4-FFF2-40B4-BE49-F238E27FC236}">
                <a16:creationId xmlns:a16="http://schemas.microsoft.com/office/drawing/2014/main" id="{7EDA35AD-7E78-58D3-19C1-B6B646F1DD07}"/>
              </a:ext>
            </a:extLst>
          </p:cNvPr>
          <p:cNvSpPr>
            <a:spLocks noGrp="1"/>
          </p:cNvSpPr>
          <p:nvPr>
            <p:ph idx="1"/>
          </p:nvPr>
        </p:nvSpPr>
        <p:spPr>
          <a:xfrm>
            <a:off x="838200" y="1825625"/>
            <a:ext cx="4503821" cy="4351338"/>
          </a:xfrm>
        </p:spPr>
        <p:txBody>
          <a:bodyPr/>
          <a:lstStyle/>
          <a:p>
            <a:pPr marL="0" lvl="0" indent="0">
              <a:buNone/>
            </a:pPr>
            <a:r>
              <a:rPr lang="en-US" altLang="zh-HK" dirty="0"/>
              <a:t>e.	Give the name of the 	method shown to 	determine Left 	Ventricle Ejection 	Fraction. (0.5) </a:t>
            </a:r>
            <a:endParaRPr lang="zh-TW" altLang="zh-HK" dirty="0"/>
          </a:p>
          <a:p>
            <a:pPr marL="0" indent="0">
              <a:buNone/>
            </a:pPr>
            <a:r>
              <a:rPr lang="en-US" altLang="zh-HK" dirty="0">
                <a:solidFill>
                  <a:srgbClr val="FF0000"/>
                </a:solidFill>
              </a:rPr>
              <a:t>ANS:	Simpson’s Biplane</a:t>
            </a:r>
            <a:endParaRPr lang="zh-HK" altLang="en-US" dirty="0"/>
          </a:p>
        </p:txBody>
      </p:sp>
      <p:pic>
        <p:nvPicPr>
          <p:cNvPr id="4" name="圖片 3" descr="Figure, Simpson's Biplane Method for LVEF...] - StatPearls - NCBI Bookshelf">
            <a:extLst>
              <a:ext uri="{FF2B5EF4-FFF2-40B4-BE49-F238E27FC236}">
                <a16:creationId xmlns:a16="http://schemas.microsoft.com/office/drawing/2014/main" id="{30FF815A-F52A-4B09-AEFC-CFCCF2FB31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03997" y="728394"/>
            <a:ext cx="6888003" cy="5166220"/>
          </a:xfrm>
          <a:prstGeom prst="rect">
            <a:avLst/>
          </a:prstGeom>
          <a:noFill/>
          <a:ln>
            <a:noFill/>
          </a:ln>
        </p:spPr>
      </p:pic>
    </p:spTree>
    <p:extLst>
      <p:ext uri="{BB962C8B-B14F-4D97-AF65-F5344CB8AC3E}">
        <p14:creationId xmlns:p14="http://schemas.microsoft.com/office/powerpoint/2010/main" val="7863747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C9276ED-4D24-2167-FB54-A93C948347E1}"/>
              </a:ext>
            </a:extLst>
          </p:cNvPr>
          <p:cNvSpPr>
            <a:spLocks noGrp="1"/>
          </p:cNvSpPr>
          <p:nvPr>
            <p:ph type="title"/>
          </p:nvPr>
        </p:nvSpPr>
        <p:spPr/>
        <p:txBody>
          <a:bodyPr/>
          <a:lstStyle/>
          <a:p>
            <a:r>
              <a:rPr lang="en-US" altLang="zh-HK" dirty="0"/>
              <a:t>CASE 5</a:t>
            </a:r>
            <a:endParaRPr lang="zh-HK" altLang="en-US" dirty="0"/>
          </a:p>
        </p:txBody>
      </p:sp>
      <p:sp>
        <p:nvSpPr>
          <p:cNvPr id="3" name="內容版面配置區 2">
            <a:extLst>
              <a:ext uri="{FF2B5EF4-FFF2-40B4-BE49-F238E27FC236}">
                <a16:creationId xmlns:a16="http://schemas.microsoft.com/office/drawing/2014/main" id="{BA9C6C9D-4A8E-CEE0-73BD-79B24B68E3B7}"/>
              </a:ext>
            </a:extLst>
          </p:cNvPr>
          <p:cNvSpPr>
            <a:spLocks noGrp="1"/>
          </p:cNvSpPr>
          <p:nvPr>
            <p:ph idx="1"/>
          </p:nvPr>
        </p:nvSpPr>
        <p:spPr>
          <a:xfrm>
            <a:off x="838199" y="1825625"/>
            <a:ext cx="5117433" cy="4351338"/>
          </a:xfrm>
        </p:spPr>
        <p:txBody>
          <a:bodyPr/>
          <a:lstStyle/>
          <a:p>
            <a:pPr marL="0" lvl="0" indent="0">
              <a:buNone/>
            </a:pPr>
            <a:r>
              <a:rPr lang="en-US" altLang="zh-HK" dirty="0"/>
              <a:t>f.	Name the structure 	shown in the captioned 	TTE photo? What is its 	significant in this case?</a:t>
            </a:r>
            <a:endParaRPr lang="zh-TW" altLang="zh-HK" dirty="0"/>
          </a:p>
          <a:p>
            <a:pPr marL="0" indent="0">
              <a:buNone/>
            </a:pPr>
            <a:r>
              <a:rPr lang="en-US" altLang="zh-HK" dirty="0">
                <a:solidFill>
                  <a:schemeClr val="bg1"/>
                </a:solidFill>
              </a:rPr>
              <a:t>ANS: 	Left Atrial Appendage (LAA). 90% of AF-related clots form in the LAA.</a:t>
            </a:r>
            <a:endParaRPr lang="zh-TW" altLang="zh-HK" dirty="0">
              <a:solidFill>
                <a:schemeClr val="bg1"/>
              </a:solidFill>
            </a:endParaRPr>
          </a:p>
          <a:p>
            <a:pPr marL="0" indent="0">
              <a:buNone/>
            </a:pPr>
            <a:endParaRPr lang="zh-HK" altLang="en-US" dirty="0"/>
          </a:p>
        </p:txBody>
      </p:sp>
      <p:pic>
        <p:nvPicPr>
          <p:cNvPr id="4" name="圖片 3" descr="The Left Atrium and the Left Atrial Appendage | Thoracic Key">
            <a:extLst>
              <a:ext uri="{FF2B5EF4-FFF2-40B4-BE49-F238E27FC236}">
                <a16:creationId xmlns:a16="http://schemas.microsoft.com/office/drawing/2014/main" id="{31358329-31C0-4C32-BE57-EE8ED8D1A9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32232" y="1327567"/>
            <a:ext cx="6059768" cy="4750686"/>
          </a:xfrm>
          <a:prstGeom prst="rect">
            <a:avLst/>
          </a:prstGeom>
          <a:noFill/>
          <a:ln>
            <a:noFill/>
          </a:ln>
        </p:spPr>
      </p:pic>
    </p:spTree>
    <p:extLst>
      <p:ext uri="{BB962C8B-B14F-4D97-AF65-F5344CB8AC3E}">
        <p14:creationId xmlns:p14="http://schemas.microsoft.com/office/powerpoint/2010/main" val="10941173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D1F4E-1B6B-896C-116C-0DD091F5B2F6}"/>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455BD1E9-FA2E-BD5D-C4FD-EA1F16149AC2}"/>
              </a:ext>
            </a:extLst>
          </p:cNvPr>
          <p:cNvSpPr>
            <a:spLocks noGrp="1"/>
          </p:cNvSpPr>
          <p:nvPr>
            <p:ph type="title"/>
          </p:nvPr>
        </p:nvSpPr>
        <p:spPr/>
        <p:txBody>
          <a:bodyPr/>
          <a:lstStyle/>
          <a:p>
            <a:r>
              <a:rPr lang="en-US" altLang="zh-HK" dirty="0"/>
              <a:t>CASE 5</a:t>
            </a:r>
            <a:endParaRPr lang="zh-HK" altLang="en-US" dirty="0"/>
          </a:p>
        </p:txBody>
      </p:sp>
      <p:sp>
        <p:nvSpPr>
          <p:cNvPr id="3" name="內容版面配置區 2">
            <a:extLst>
              <a:ext uri="{FF2B5EF4-FFF2-40B4-BE49-F238E27FC236}">
                <a16:creationId xmlns:a16="http://schemas.microsoft.com/office/drawing/2014/main" id="{C754CC7D-AF84-B56A-53D7-2476D16BA1D9}"/>
              </a:ext>
            </a:extLst>
          </p:cNvPr>
          <p:cNvSpPr>
            <a:spLocks noGrp="1"/>
          </p:cNvSpPr>
          <p:nvPr>
            <p:ph idx="1"/>
          </p:nvPr>
        </p:nvSpPr>
        <p:spPr>
          <a:xfrm>
            <a:off x="838199" y="1825625"/>
            <a:ext cx="5117433" cy="4351338"/>
          </a:xfrm>
        </p:spPr>
        <p:txBody>
          <a:bodyPr/>
          <a:lstStyle/>
          <a:p>
            <a:pPr marL="0" lvl="0" indent="0">
              <a:buNone/>
            </a:pPr>
            <a:r>
              <a:rPr lang="en-US" altLang="zh-HK" dirty="0"/>
              <a:t>f.	Name the structure 	shown in the captioned 	TTE photo? What is its 	significant in this case?</a:t>
            </a:r>
            <a:endParaRPr lang="zh-TW" altLang="zh-HK" dirty="0"/>
          </a:p>
          <a:p>
            <a:pPr marL="0" indent="0">
              <a:buNone/>
            </a:pPr>
            <a:r>
              <a:rPr lang="en-US" altLang="zh-HK" dirty="0">
                <a:solidFill>
                  <a:srgbClr val="FF0000"/>
                </a:solidFill>
              </a:rPr>
              <a:t>ANS: 	Left Atrial Appendage (LAA). 90% of AF-related clots form in the LAA.</a:t>
            </a:r>
            <a:endParaRPr lang="zh-TW" altLang="zh-HK" dirty="0">
              <a:solidFill>
                <a:srgbClr val="FF0000"/>
              </a:solidFill>
            </a:endParaRPr>
          </a:p>
          <a:p>
            <a:pPr marL="0" indent="0">
              <a:buNone/>
            </a:pPr>
            <a:endParaRPr lang="zh-HK" altLang="en-US" dirty="0"/>
          </a:p>
        </p:txBody>
      </p:sp>
      <p:pic>
        <p:nvPicPr>
          <p:cNvPr id="4" name="圖片 3" descr="The Left Atrium and the Left Atrial Appendage | Thoracic Key">
            <a:extLst>
              <a:ext uri="{FF2B5EF4-FFF2-40B4-BE49-F238E27FC236}">
                <a16:creationId xmlns:a16="http://schemas.microsoft.com/office/drawing/2014/main" id="{D0BAF5A1-8443-0414-35B2-003588AB8E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32232" y="1327567"/>
            <a:ext cx="6059768" cy="4750686"/>
          </a:xfrm>
          <a:prstGeom prst="rect">
            <a:avLst/>
          </a:prstGeom>
          <a:noFill/>
          <a:ln>
            <a:noFill/>
          </a:ln>
        </p:spPr>
      </p:pic>
    </p:spTree>
    <p:extLst>
      <p:ext uri="{BB962C8B-B14F-4D97-AF65-F5344CB8AC3E}">
        <p14:creationId xmlns:p14="http://schemas.microsoft.com/office/powerpoint/2010/main" val="5467351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6DF92E9-743D-54F2-49FC-D45A1F1EAE47}"/>
              </a:ext>
            </a:extLst>
          </p:cNvPr>
          <p:cNvSpPr>
            <a:spLocks noGrp="1"/>
          </p:cNvSpPr>
          <p:nvPr>
            <p:ph type="title"/>
          </p:nvPr>
        </p:nvSpPr>
        <p:spPr/>
        <p:txBody>
          <a:bodyPr/>
          <a:lstStyle/>
          <a:p>
            <a:r>
              <a:rPr lang="en-US" altLang="zh-HK" dirty="0"/>
              <a:t>CASE 5</a:t>
            </a:r>
            <a:endParaRPr lang="zh-HK" altLang="en-US" dirty="0"/>
          </a:p>
        </p:txBody>
      </p:sp>
      <p:sp>
        <p:nvSpPr>
          <p:cNvPr id="3" name="內容版面配置區 2">
            <a:extLst>
              <a:ext uri="{FF2B5EF4-FFF2-40B4-BE49-F238E27FC236}">
                <a16:creationId xmlns:a16="http://schemas.microsoft.com/office/drawing/2014/main" id="{302C98ED-225D-C32B-6CA9-2AD97B0E799B}"/>
              </a:ext>
            </a:extLst>
          </p:cNvPr>
          <p:cNvSpPr>
            <a:spLocks noGrp="1"/>
          </p:cNvSpPr>
          <p:nvPr>
            <p:ph idx="1"/>
          </p:nvPr>
        </p:nvSpPr>
        <p:spPr>
          <a:xfrm>
            <a:off x="838199" y="1825625"/>
            <a:ext cx="11121189" cy="4351338"/>
          </a:xfrm>
        </p:spPr>
        <p:txBody>
          <a:bodyPr>
            <a:normAutofit fontScale="77500" lnSpcReduction="20000"/>
          </a:bodyPr>
          <a:lstStyle/>
          <a:p>
            <a:pPr marL="0" indent="0">
              <a:buNone/>
            </a:pPr>
            <a:r>
              <a:rPr lang="en-US" altLang="zh-HK" dirty="0"/>
              <a:t>Guideline Directed Medical Therapy(GDMT) and anticoagulation by NOAC were initiated in the EMW.</a:t>
            </a:r>
            <a:endParaRPr lang="zh-TW" altLang="zh-HK" dirty="0"/>
          </a:p>
          <a:p>
            <a:pPr marL="0" lvl="0" indent="0">
              <a:buNone/>
            </a:pPr>
            <a:r>
              <a:rPr lang="en-US" altLang="zh-HK" dirty="0"/>
              <a:t>g.	Please give the 4 components of GDMT and for each give an example (4)</a:t>
            </a:r>
            <a:endParaRPr lang="zh-TW" altLang="zh-HK" dirty="0"/>
          </a:p>
          <a:p>
            <a:pPr marL="0" indent="0">
              <a:buNone/>
            </a:pPr>
            <a:r>
              <a:rPr lang="en-US" altLang="zh-HK" dirty="0">
                <a:solidFill>
                  <a:schemeClr val="bg1"/>
                </a:solidFill>
              </a:rPr>
              <a:t> ANS:</a:t>
            </a:r>
            <a:endParaRPr lang="zh-TW" altLang="zh-HK" dirty="0">
              <a:solidFill>
                <a:schemeClr val="bg1"/>
              </a:solidFill>
            </a:endParaRPr>
          </a:p>
          <a:p>
            <a:r>
              <a:rPr lang="en-US" altLang="zh-HK" dirty="0">
                <a:solidFill>
                  <a:schemeClr val="bg1"/>
                </a:solidFill>
              </a:rPr>
              <a:t>Beta Blocker: Bisoprolol/ Metoprolol/ Carvedilol</a:t>
            </a:r>
            <a:endParaRPr lang="zh-TW" altLang="zh-HK" dirty="0">
              <a:solidFill>
                <a:schemeClr val="bg1"/>
              </a:solidFill>
            </a:endParaRPr>
          </a:p>
          <a:p>
            <a:r>
              <a:rPr lang="en-US" altLang="zh-HK" dirty="0">
                <a:solidFill>
                  <a:schemeClr val="bg1"/>
                </a:solidFill>
              </a:rPr>
              <a:t>Angiotensin Converting Enzyme Inhibitor/ Angiotensin Receptor Blocker: Zestril/Sacubitril / Losartan/ Valsartan</a:t>
            </a:r>
            <a:endParaRPr lang="zh-TW" altLang="zh-HK" dirty="0">
              <a:solidFill>
                <a:schemeClr val="bg1"/>
              </a:solidFill>
            </a:endParaRPr>
          </a:p>
          <a:p>
            <a:r>
              <a:rPr lang="en-US" altLang="zh-HK" dirty="0">
                <a:solidFill>
                  <a:schemeClr val="bg1"/>
                </a:solidFill>
              </a:rPr>
              <a:t>Mineralocorticoid Receptor Antagonist: Spironolactone(Aldactone)/ eplerenone</a:t>
            </a:r>
            <a:endParaRPr lang="zh-TW" altLang="zh-HK" dirty="0">
              <a:solidFill>
                <a:schemeClr val="bg1"/>
              </a:solidFill>
            </a:endParaRPr>
          </a:p>
          <a:p>
            <a:r>
              <a:rPr lang="en-US" altLang="zh-HK" dirty="0">
                <a:solidFill>
                  <a:schemeClr val="bg1"/>
                </a:solidFill>
              </a:rPr>
              <a:t>Sodium Glucose Co-transporter-2 inhibitor (SGLT-2i): </a:t>
            </a:r>
            <a:r>
              <a:rPr lang="en-US" altLang="zh-HK" dirty="0" err="1">
                <a:solidFill>
                  <a:schemeClr val="bg1"/>
                </a:solidFill>
              </a:rPr>
              <a:t>Dapagloflozin</a:t>
            </a:r>
            <a:r>
              <a:rPr lang="en-US" altLang="zh-HK" dirty="0">
                <a:solidFill>
                  <a:schemeClr val="bg1"/>
                </a:solidFill>
              </a:rPr>
              <a:t>/ Empagliflozin</a:t>
            </a:r>
          </a:p>
          <a:p>
            <a:pPr marL="0" lvl="0" indent="0">
              <a:buNone/>
            </a:pPr>
            <a:endParaRPr lang="en-US" altLang="zh-HK" dirty="0"/>
          </a:p>
          <a:p>
            <a:pPr marL="0" lvl="0" indent="0">
              <a:buNone/>
            </a:pPr>
            <a:r>
              <a:rPr lang="en-US" altLang="zh-HK" dirty="0"/>
              <a:t>h.	Give a potential curative treatment option for this particular case </a:t>
            </a:r>
            <a:r>
              <a:rPr lang="en-US" altLang="zh-HK" dirty="0" err="1"/>
              <a:t>w.r.t.</a:t>
            </a:r>
            <a:r>
              <a:rPr lang="en-US" altLang="zh-HK" dirty="0"/>
              <a:t> etiology. (1)</a:t>
            </a:r>
            <a:endParaRPr lang="zh-TW" altLang="zh-HK" dirty="0"/>
          </a:p>
          <a:p>
            <a:pPr marL="0" indent="0">
              <a:buNone/>
            </a:pPr>
            <a:r>
              <a:rPr lang="en-US" altLang="zh-HK" dirty="0">
                <a:solidFill>
                  <a:schemeClr val="bg1"/>
                </a:solidFill>
              </a:rPr>
              <a:t>ANS: 	Catheter ablation </a:t>
            </a:r>
            <a:endParaRPr lang="zh-TW" altLang="zh-HK" dirty="0">
              <a:solidFill>
                <a:schemeClr val="bg1"/>
              </a:solidFill>
            </a:endParaRPr>
          </a:p>
          <a:p>
            <a:pPr marL="0" indent="0">
              <a:buNone/>
            </a:pPr>
            <a:endParaRPr lang="zh-TW" altLang="zh-HK" dirty="0"/>
          </a:p>
          <a:p>
            <a:pPr marL="0" indent="0">
              <a:buNone/>
            </a:pPr>
            <a:endParaRPr lang="zh-HK" altLang="en-US" dirty="0"/>
          </a:p>
        </p:txBody>
      </p:sp>
    </p:spTree>
    <p:extLst>
      <p:ext uri="{BB962C8B-B14F-4D97-AF65-F5344CB8AC3E}">
        <p14:creationId xmlns:p14="http://schemas.microsoft.com/office/powerpoint/2010/main" val="16859956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94C4E-C9A0-DD65-AFC5-5DEF28525216}"/>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6639DC74-6DC8-EBBD-C581-9B84DFEC8209}"/>
              </a:ext>
            </a:extLst>
          </p:cNvPr>
          <p:cNvSpPr>
            <a:spLocks noGrp="1"/>
          </p:cNvSpPr>
          <p:nvPr>
            <p:ph type="title"/>
          </p:nvPr>
        </p:nvSpPr>
        <p:spPr/>
        <p:txBody>
          <a:bodyPr/>
          <a:lstStyle/>
          <a:p>
            <a:r>
              <a:rPr lang="en-US" altLang="zh-HK" dirty="0"/>
              <a:t>CASE 5</a:t>
            </a:r>
            <a:endParaRPr lang="zh-HK" altLang="en-US" dirty="0"/>
          </a:p>
        </p:txBody>
      </p:sp>
      <p:sp>
        <p:nvSpPr>
          <p:cNvPr id="3" name="內容版面配置區 2">
            <a:extLst>
              <a:ext uri="{FF2B5EF4-FFF2-40B4-BE49-F238E27FC236}">
                <a16:creationId xmlns:a16="http://schemas.microsoft.com/office/drawing/2014/main" id="{B540F11D-B7FC-36D5-652D-6A96C4DF0E24}"/>
              </a:ext>
            </a:extLst>
          </p:cNvPr>
          <p:cNvSpPr>
            <a:spLocks noGrp="1"/>
          </p:cNvSpPr>
          <p:nvPr>
            <p:ph idx="1"/>
          </p:nvPr>
        </p:nvSpPr>
        <p:spPr>
          <a:xfrm>
            <a:off x="838199" y="1825625"/>
            <a:ext cx="11121189" cy="4351338"/>
          </a:xfrm>
        </p:spPr>
        <p:txBody>
          <a:bodyPr>
            <a:normAutofit fontScale="77500" lnSpcReduction="20000"/>
          </a:bodyPr>
          <a:lstStyle/>
          <a:p>
            <a:pPr marL="0" indent="0">
              <a:buNone/>
            </a:pPr>
            <a:r>
              <a:rPr lang="en-US" altLang="zh-HK" dirty="0"/>
              <a:t>Guideline Directed Medical Therapy(GDMT) and anticoagulation by NOAC were initiated in the EMW.</a:t>
            </a:r>
            <a:endParaRPr lang="zh-TW" altLang="zh-HK" dirty="0"/>
          </a:p>
          <a:p>
            <a:pPr marL="0" lvl="0" indent="0">
              <a:buNone/>
            </a:pPr>
            <a:r>
              <a:rPr lang="en-US" altLang="zh-HK" dirty="0"/>
              <a:t>g.	Please give the 4 components of GDMT and for each give an example (4)</a:t>
            </a:r>
            <a:endParaRPr lang="zh-TW" altLang="zh-HK" dirty="0"/>
          </a:p>
          <a:p>
            <a:pPr marL="0" indent="0">
              <a:buNone/>
            </a:pPr>
            <a:r>
              <a:rPr lang="en-US" altLang="zh-HK" dirty="0">
                <a:solidFill>
                  <a:srgbClr val="FF0000"/>
                </a:solidFill>
              </a:rPr>
              <a:t> ANS:</a:t>
            </a:r>
            <a:endParaRPr lang="zh-TW" altLang="zh-HK" dirty="0">
              <a:solidFill>
                <a:srgbClr val="FF0000"/>
              </a:solidFill>
            </a:endParaRPr>
          </a:p>
          <a:p>
            <a:r>
              <a:rPr lang="en-US" altLang="zh-HK" dirty="0">
                <a:solidFill>
                  <a:srgbClr val="FF0000"/>
                </a:solidFill>
              </a:rPr>
              <a:t>Beta Blocker: Bisoprolol/ Metoprolol/ Carvedilol</a:t>
            </a:r>
            <a:endParaRPr lang="zh-TW" altLang="zh-HK" dirty="0">
              <a:solidFill>
                <a:srgbClr val="FF0000"/>
              </a:solidFill>
            </a:endParaRPr>
          </a:p>
          <a:p>
            <a:r>
              <a:rPr lang="en-US" altLang="zh-HK" dirty="0">
                <a:solidFill>
                  <a:srgbClr val="FF0000"/>
                </a:solidFill>
              </a:rPr>
              <a:t>Angiotensin Converting Enzyme Inhibitor/ Angiotensin Receptor Blocker: Zestril/Sacubitril / Losartan/ Valsartan</a:t>
            </a:r>
            <a:endParaRPr lang="zh-TW" altLang="zh-HK" dirty="0">
              <a:solidFill>
                <a:srgbClr val="FF0000"/>
              </a:solidFill>
            </a:endParaRPr>
          </a:p>
          <a:p>
            <a:r>
              <a:rPr lang="en-US" altLang="zh-HK" dirty="0">
                <a:solidFill>
                  <a:srgbClr val="FF0000"/>
                </a:solidFill>
              </a:rPr>
              <a:t>Mineralocorticoid Receptor Antagonist: Spironolactone(Aldactone)/ eplerenone</a:t>
            </a:r>
            <a:endParaRPr lang="zh-TW" altLang="zh-HK" dirty="0">
              <a:solidFill>
                <a:srgbClr val="FF0000"/>
              </a:solidFill>
            </a:endParaRPr>
          </a:p>
          <a:p>
            <a:r>
              <a:rPr lang="en-US" altLang="zh-HK" dirty="0">
                <a:solidFill>
                  <a:srgbClr val="FF0000"/>
                </a:solidFill>
              </a:rPr>
              <a:t>Sodium Glucose Co-transporter-2 inhibitor (SGLT-2i): </a:t>
            </a:r>
            <a:r>
              <a:rPr lang="en-US" altLang="zh-HK" dirty="0" err="1">
                <a:solidFill>
                  <a:srgbClr val="FF0000"/>
                </a:solidFill>
              </a:rPr>
              <a:t>Dapagloflozin</a:t>
            </a:r>
            <a:r>
              <a:rPr lang="en-US" altLang="zh-HK" dirty="0">
                <a:solidFill>
                  <a:srgbClr val="FF0000"/>
                </a:solidFill>
              </a:rPr>
              <a:t>/ Empagliflozin</a:t>
            </a:r>
          </a:p>
          <a:p>
            <a:pPr marL="0" lvl="0" indent="0">
              <a:buNone/>
            </a:pPr>
            <a:endParaRPr lang="en-US" altLang="zh-HK" dirty="0"/>
          </a:p>
          <a:p>
            <a:pPr marL="0" lvl="0" indent="0">
              <a:buNone/>
            </a:pPr>
            <a:r>
              <a:rPr lang="en-US" altLang="zh-HK" dirty="0"/>
              <a:t>h.	Give a potential curative treatment option for this particular case </a:t>
            </a:r>
            <a:r>
              <a:rPr lang="en-US" altLang="zh-HK" dirty="0" err="1"/>
              <a:t>w.r.t.</a:t>
            </a:r>
            <a:r>
              <a:rPr lang="en-US" altLang="zh-HK" dirty="0"/>
              <a:t> etiology. (1)</a:t>
            </a:r>
            <a:endParaRPr lang="zh-TW" altLang="zh-HK" dirty="0"/>
          </a:p>
          <a:p>
            <a:pPr marL="0" indent="0">
              <a:buNone/>
            </a:pPr>
            <a:r>
              <a:rPr lang="en-US" altLang="zh-HK" dirty="0">
                <a:solidFill>
                  <a:srgbClr val="FF0000"/>
                </a:solidFill>
              </a:rPr>
              <a:t>ANS: 	Catheter ablation </a:t>
            </a:r>
            <a:endParaRPr lang="zh-TW" altLang="zh-HK" dirty="0">
              <a:solidFill>
                <a:srgbClr val="FF0000"/>
              </a:solidFill>
            </a:endParaRPr>
          </a:p>
          <a:p>
            <a:pPr marL="0" indent="0">
              <a:buNone/>
            </a:pPr>
            <a:endParaRPr lang="zh-TW" altLang="zh-HK" dirty="0"/>
          </a:p>
          <a:p>
            <a:pPr marL="0" indent="0">
              <a:buNone/>
            </a:pPr>
            <a:endParaRPr lang="zh-HK" altLang="en-US" dirty="0"/>
          </a:p>
        </p:txBody>
      </p:sp>
    </p:spTree>
    <p:extLst>
      <p:ext uri="{BB962C8B-B14F-4D97-AF65-F5344CB8AC3E}">
        <p14:creationId xmlns:p14="http://schemas.microsoft.com/office/powerpoint/2010/main" val="29077029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7686CBB-8760-A4D7-D620-6894040BAA79}"/>
              </a:ext>
            </a:extLst>
          </p:cNvPr>
          <p:cNvSpPr>
            <a:spLocks noGrp="1"/>
          </p:cNvSpPr>
          <p:nvPr>
            <p:ph type="title"/>
          </p:nvPr>
        </p:nvSpPr>
        <p:spPr/>
        <p:txBody>
          <a:bodyPr/>
          <a:lstStyle/>
          <a:p>
            <a:r>
              <a:rPr lang="en-US" altLang="zh-HK" dirty="0"/>
              <a:t>CASE 5</a:t>
            </a:r>
            <a:endParaRPr lang="zh-HK" altLang="en-US" dirty="0"/>
          </a:p>
        </p:txBody>
      </p:sp>
      <p:sp>
        <p:nvSpPr>
          <p:cNvPr id="3" name="內容版面配置區 2">
            <a:extLst>
              <a:ext uri="{FF2B5EF4-FFF2-40B4-BE49-F238E27FC236}">
                <a16:creationId xmlns:a16="http://schemas.microsoft.com/office/drawing/2014/main" id="{A8B90046-7359-BA6D-B65D-9A12E0C94809}"/>
              </a:ext>
            </a:extLst>
          </p:cNvPr>
          <p:cNvSpPr>
            <a:spLocks noGrp="1"/>
          </p:cNvSpPr>
          <p:nvPr>
            <p:ph idx="1"/>
          </p:nvPr>
        </p:nvSpPr>
        <p:spPr/>
        <p:txBody>
          <a:bodyPr>
            <a:normAutofit lnSpcReduction="10000"/>
          </a:bodyPr>
          <a:lstStyle/>
          <a:p>
            <a:pPr marL="0" indent="0">
              <a:buNone/>
            </a:pPr>
            <a:r>
              <a:rPr lang="en-US" altLang="zh-HK" dirty="0"/>
              <a:t>Discussion</a:t>
            </a:r>
          </a:p>
          <a:p>
            <a:r>
              <a:rPr lang="en-US" altLang="zh-HK" dirty="0"/>
              <a:t>This is a case of newly revealed persistent AF with </a:t>
            </a:r>
            <a:r>
              <a:rPr lang="en-US" altLang="zh-HK" dirty="0" err="1"/>
              <a:t>HFrEF</a:t>
            </a:r>
            <a:r>
              <a:rPr lang="en-US" altLang="zh-HK" dirty="0"/>
              <a:t> (LVEF 22%), likely DCM. Inpatient liaison with Internal Medicine was arranged and the patient was transferred to medical ward for subsequent arrangement of diagnostic coronary angiogram and cardiac MRI. No coronary obstruction was conclude. After 3 weeks of anticoagulation, direct current cardioversion (DCCV) was performed uneventfully.</a:t>
            </a:r>
            <a:endParaRPr lang="zh-TW" altLang="zh-HK" dirty="0"/>
          </a:p>
          <a:p>
            <a:r>
              <a:rPr lang="en-US" altLang="zh-HK" dirty="0"/>
              <a:t>According to NIH, AF is diagnosed in &gt;1/2 patients with new onset heart failure. Approximately 1/3-1/2 newly diagnosed AF patients already have heart failure.</a:t>
            </a:r>
            <a:endParaRPr lang="zh-TW" altLang="zh-HK" dirty="0"/>
          </a:p>
          <a:p>
            <a:pPr marL="0" indent="0">
              <a:buNone/>
            </a:pPr>
            <a:endParaRPr lang="zh-HK" altLang="en-US" dirty="0"/>
          </a:p>
        </p:txBody>
      </p:sp>
    </p:spTree>
    <p:extLst>
      <p:ext uri="{BB962C8B-B14F-4D97-AF65-F5344CB8AC3E}">
        <p14:creationId xmlns:p14="http://schemas.microsoft.com/office/powerpoint/2010/main" val="30699316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19" name="Rectangle 1331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2,800+ Neon Paint Splatter Stock Photos, Pictures &amp; Royalty-Free Images -  iStock">
            <a:extLst>
              <a:ext uri="{FF2B5EF4-FFF2-40B4-BE49-F238E27FC236}">
                <a16:creationId xmlns:a16="http://schemas.microsoft.com/office/drawing/2014/main" id="{6A684269-7A98-38AD-59E6-FD820BB242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449" r="23000" b="640"/>
          <a:stretch>
            <a:fillRect/>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13321" name="Rectangle 1332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標題 1">
            <a:extLst>
              <a:ext uri="{FF2B5EF4-FFF2-40B4-BE49-F238E27FC236}">
                <a16:creationId xmlns:a16="http://schemas.microsoft.com/office/drawing/2014/main" id="{1A9DAEAB-5E24-BBB3-F7CF-4D21421F017D}"/>
              </a:ext>
            </a:extLst>
          </p:cNvPr>
          <p:cNvSpPr>
            <a:spLocks noGrp="1"/>
          </p:cNvSpPr>
          <p:nvPr>
            <p:ph type="title"/>
          </p:nvPr>
        </p:nvSpPr>
        <p:spPr>
          <a:xfrm>
            <a:off x="371094" y="1161288"/>
            <a:ext cx="4719066" cy="1124712"/>
          </a:xfrm>
        </p:spPr>
        <p:txBody>
          <a:bodyPr anchor="b">
            <a:normAutofit/>
          </a:bodyPr>
          <a:lstStyle/>
          <a:p>
            <a:r>
              <a:rPr lang="en-US" altLang="zh-HK" sz="2800" dirty="0">
                <a:solidFill>
                  <a:schemeClr val="bg1"/>
                </a:solidFill>
              </a:rPr>
              <a:t>CASE 5 Learning Objectives</a:t>
            </a:r>
            <a:endParaRPr lang="zh-HK" altLang="en-US" sz="2800" dirty="0">
              <a:solidFill>
                <a:schemeClr val="bg1"/>
              </a:solidFill>
            </a:endParaRPr>
          </a:p>
        </p:txBody>
      </p:sp>
      <p:sp>
        <p:nvSpPr>
          <p:cNvPr id="13323" name="Rectangle 1332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325" name="Rectangle 1332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內容版面配置區 2">
            <a:extLst>
              <a:ext uri="{FF2B5EF4-FFF2-40B4-BE49-F238E27FC236}">
                <a16:creationId xmlns:a16="http://schemas.microsoft.com/office/drawing/2014/main" id="{792B4A50-48EA-F31F-3ED5-455E6D362EAA}"/>
              </a:ext>
            </a:extLst>
          </p:cNvPr>
          <p:cNvSpPr>
            <a:spLocks noGrp="1"/>
          </p:cNvSpPr>
          <p:nvPr>
            <p:ph idx="1"/>
          </p:nvPr>
        </p:nvSpPr>
        <p:spPr>
          <a:xfrm>
            <a:off x="371093" y="2718054"/>
            <a:ext cx="4128717" cy="3207258"/>
          </a:xfrm>
        </p:spPr>
        <p:txBody>
          <a:bodyPr anchor="t">
            <a:normAutofit/>
          </a:bodyPr>
          <a:lstStyle/>
          <a:p>
            <a:r>
              <a:rPr lang="en-US" altLang="zh-HK" sz="1700" dirty="0">
                <a:solidFill>
                  <a:schemeClr val="bg1"/>
                </a:solidFill>
              </a:rPr>
              <a:t>POCUS Echo Assessment of LV systolic function</a:t>
            </a:r>
          </a:p>
          <a:p>
            <a:r>
              <a:rPr lang="en-US" altLang="zh-HK" sz="1700" dirty="0">
                <a:solidFill>
                  <a:schemeClr val="bg1"/>
                </a:solidFill>
              </a:rPr>
              <a:t>new onset AF management in EM</a:t>
            </a:r>
          </a:p>
          <a:p>
            <a:r>
              <a:rPr lang="en-US" altLang="zh-HK" sz="1700" dirty="0">
                <a:solidFill>
                  <a:schemeClr val="bg1"/>
                </a:solidFill>
              </a:rPr>
              <a:t>GDMT in </a:t>
            </a:r>
            <a:r>
              <a:rPr lang="en-US" altLang="zh-HK" sz="1700" dirty="0" err="1">
                <a:solidFill>
                  <a:schemeClr val="bg1"/>
                </a:solidFill>
              </a:rPr>
              <a:t>HFrEF</a:t>
            </a:r>
            <a:endParaRPr lang="en-US" altLang="zh-HK" sz="1700" dirty="0">
              <a:solidFill>
                <a:schemeClr val="bg1"/>
              </a:solidFill>
            </a:endParaRPr>
          </a:p>
          <a:p>
            <a:r>
              <a:rPr lang="en-US" altLang="zh-HK" sz="1700" dirty="0">
                <a:solidFill>
                  <a:schemeClr val="bg1"/>
                </a:solidFill>
              </a:rPr>
              <a:t>Of AF patients, no matter newly diagnosed or chronic, HF is common.</a:t>
            </a:r>
          </a:p>
          <a:p>
            <a:endParaRPr lang="en-US" altLang="zh-HK" sz="1700" dirty="0">
              <a:solidFill>
                <a:schemeClr val="bg1"/>
              </a:solidFill>
            </a:endParaRPr>
          </a:p>
          <a:p>
            <a:endParaRPr lang="zh-HK" altLang="en-US" sz="1700" dirty="0">
              <a:solidFill>
                <a:schemeClr val="bg1"/>
              </a:solidFill>
            </a:endParaRPr>
          </a:p>
        </p:txBody>
      </p:sp>
    </p:spTree>
    <p:extLst>
      <p:ext uri="{BB962C8B-B14F-4D97-AF65-F5344CB8AC3E}">
        <p14:creationId xmlns:p14="http://schemas.microsoft.com/office/powerpoint/2010/main" val="34737579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513" name="Rectangle 21512">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8" name="Picture 4" descr="Paint splatter graffiti background Images - Free Download on Freepik">
            <a:extLst>
              <a:ext uri="{FF2B5EF4-FFF2-40B4-BE49-F238E27FC236}">
                <a16:creationId xmlns:a16="http://schemas.microsoft.com/office/drawing/2014/main" id="{7F8679BC-D269-3088-FA8F-C022614D5F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091" r="23576"/>
          <a:stretch>
            <a:fillRect/>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21515" name="Rectangle 21514">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標題 1">
            <a:extLst>
              <a:ext uri="{FF2B5EF4-FFF2-40B4-BE49-F238E27FC236}">
                <a16:creationId xmlns:a16="http://schemas.microsoft.com/office/drawing/2014/main" id="{7474F586-15EB-1FC9-4111-DD538B6382F1}"/>
              </a:ext>
            </a:extLst>
          </p:cNvPr>
          <p:cNvSpPr>
            <a:spLocks noGrp="1"/>
          </p:cNvSpPr>
          <p:nvPr>
            <p:ph type="title"/>
          </p:nvPr>
        </p:nvSpPr>
        <p:spPr>
          <a:xfrm>
            <a:off x="371094" y="1161288"/>
            <a:ext cx="3438144" cy="1124712"/>
          </a:xfrm>
        </p:spPr>
        <p:txBody>
          <a:bodyPr anchor="b">
            <a:normAutofit/>
          </a:bodyPr>
          <a:lstStyle/>
          <a:p>
            <a:r>
              <a:rPr lang="en-US" altLang="zh-HK" sz="2800" dirty="0">
                <a:solidFill>
                  <a:schemeClr val="bg1"/>
                </a:solidFill>
              </a:rPr>
              <a:t>Disclaimer</a:t>
            </a:r>
            <a:endParaRPr lang="zh-HK" altLang="en-US" sz="2800" dirty="0">
              <a:solidFill>
                <a:schemeClr val="bg1"/>
              </a:solidFill>
            </a:endParaRPr>
          </a:p>
        </p:txBody>
      </p:sp>
      <p:sp>
        <p:nvSpPr>
          <p:cNvPr id="21517" name="Rectangle 2151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519" name="Rectangle 2151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內容版面配置區 2">
            <a:extLst>
              <a:ext uri="{FF2B5EF4-FFF2-40B4-BE49-F238E27FC236}">
                <a16:creationId xmlns:a16="http://schemas.microsoft.com/office/drawing/2014/main" id="{0B7904A0-15C9-405D-FD32-A2F2210175DB}"/>
              </a:ext>
            </a:extLst>
          </p:cNvPr>
          <p:cNvSpPr>
            <a:spLocks noGrp="1"/>
          </p:cNvSpPr>
          <p:nvPr>
            <p:ph idx="1"/>
          </p:nvPr>
        </p:nvSpPr>
        <p:spPr>
          <a:xfrm>
            <a:off x="371094" y="2718054"/>
            <a:ext cx="3438906" cy="3207258"/>
          </a:xfrm>
        </p:spPr>
        <p:txBody>
          <a:bodyPr anchor="t">
            <a:normAutofit/>
          </a:bodyPr>
          <a:lstStyle/>
          <a:p>
            <a:pPr marL="0" indent="0">
              <a:buNone/>
            </a:pPr>
            <a:r>
              <a:rPr lang="en-US" altLang="zh-HK" sz="1700" dirty="0">
                <a:solidFill>
                  <a:schemeClr val="bg1"/>
                </a:solidFill>
              </a:rPr>
              <a:t>All cases included are from TSWH AED/ EMW Q2-3 2025</a:t>
            </a:r>
            <a:br>
              <a:rPr lang="en-US" altLang="zh-HK" sz="1700" dirty="0">
                <a:solidFill>
                  <a:schemeClr val="bg1"/>
                </a:solidFill>
              </a:rPr>
            </a:br>
            <a:endParaRPr lang="en-US" altLang="zh-HK" sz="1700" dirty="0">
              <a:solidFill>
                <a:schemeClr val="bg1"/>
              </a:solidFill>
            </a:endParaRPr>
          </a:p>
          <a:p>
            <a:pPr marL="0" indent="0">
              <a:buNone/>
            </a:pPr>
            <a:r>
              <a:rPr lang="en-US" altLang="zh-HK" sz="1700" dirty="0">
                <a:solidFill>
                  <a:schemeClr val="bg1"/>
                </a:solidFill>
              </a:rPr>
              <a:t>Some clinical information is adjusted or added for extended illustration.</a:t>
            </a:r>
            <a:endParaRPr lang="zh-HK" altLang="en-US" sz="1700" dirty="0">
              <a:solidFill>
                <a:schemeClr val="bg1"/>
              </a:solidFill>
            </a:endParaRPr>
          </a:p>
        </p:txBody>
      </p:sp>
    </p:spTree>
    <p:extLst>
      <p:ext uri="{BB962C8B-B14F-4D97-AF65-F5344CB8AC3E}">
        <p14:creationId xmlns:p14="http://schemas.microsoft.com/office/powerpoint/2010/main" val="291031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559CF89-D60F-0EB6-7987-6301519E6719}"/>
              </a:ext>
            </a:extLst>
          </p:cNvPr>
          <p:cNvSpPr>
            <a:spLocks noGrp="1"/>
          </p:cNvSpPr>
          <p:nvPr>
            <p:ph type="title"/>
          </p:nvPr>
        </p:nvSpPr>
        <p:spPr/>
        <p:txBody>
          <a:bodyPr/>
          <a:lstStyle/>
          <a:p>
            <a:r>
              <a:rPr lang="en-US" altLang="zh-HK" dirty="0"/>
              <a:t>CASE 1</a:t>
            </a:r>
            <a:endParaRPr lang="zh-HK" altLang="en-US" dirty="0"/>
          </a:p>
        </p:txBody>
      </p:sp>
      <p:sp>
        <p:nvSpPr>
          <p:cNvPr id="3" name="內容版面配置區 2">
            <a:extLst>
              <a:ext uri="{FF2B5EF4-FFF2-40B4-BE49-F238E27FC236}">
                <a16:creationId xmlns:a16="http://schemas.microsoft.com/office/drawing/2014/main" id="{02C3E343-549B-BEF2-83DE-5CB86FBF3B9C}"/>
              </a:ext>
            </a:extLst>
          </p:cNvPr>
          <p:cNvSpPr>
            <a:spLocks noGrp="1"/>
          </p:cNvSpPr>
          <p:nvPr>
            <p:ph idx="1"/>
          </p:nvPr>
        </p:nvSpPr>
        <p:spPr/>
        <p:txBody>
          <a:bodyPr/>
          <a:lstStyle/>
          <a:p>
            <a:pPr marL="0" lvl="0" indent="0">
              <a:buNone/>
            </a:pPr>
            <a:r>
              <a:rPr lang="en-US" altLang="zh-HK" dirty="0"/>
              <a:t>d.	Describe CT brain abnormality.(1)	</a:t>
            </a:r>
            <a:endParaRPr lang="zh-TW" altLang="zh-HK" dirty="0"/>
          </a:p>
          <a:p>
            <a:pPr marL="0" indent="0">
              <a:buNone/>
            </a:pPr>
            <a:endParaRPr lang="zh-HK" altLang="en-US" dirty="0"/>
          </a:p>
        </p:txBody>
      </p:sp>
      <p:pic>
        <p:nvPicPr>
          <p:cNvPr id="4" name="圖片 3" descr="一張含有 醫學影像, 放射學, 黑與白, X 光影像 的圖片&#10;&#10;AI 產生的內容可能不正確。">
            <a:extLst>
              <a:ext uri="{FF2B5EF4-FFF2-40B4-BE49-F238E27FC236}">
                <a16:creationId xmlns:a16="http://schemas.microsoft.com/office/drawing/2014/main" id="{63A9F080-1D0A-E659-EABE-E26EBD5241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9050" y="796925"/>
            <a:ext cx="4552950" cy="5695950"/>
          </a:xfrm>
          <a:prstGeom prst="rect">
            <a:avLst/>
          </a:prstGeom>
        </p:spPr>
      </p:pic>
    </p:spTree>
    <p:extLst>
      <p:ext uri="{BB962C8B-B14F-4D97-AF65-F5344CB8AC3E}">
        <p14:creationId xmlns:p14="http://schemas.microsoft.com/office/powerpoint/2010/main" val="868663696"/>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345</TotalTime>
  <Words>5278</Words>
  <Application>Microsoft Office PowerPoint</Application>
  <PresentationFormat>寬螢幕</PresentationFormat>
  <Paragraphs>419</Paragraphs>
  <Slides>87</Slides>
  <Notes>0</Notes>
  <HiddenSlides>0</HiddenSlides>
  <MMClips>3</MMClips>
  <ScaleCrop>false</ScaleCrop>
  <HeadingPairs>
    <vt:vector size="6" baseType="variant">
      <vt:variant>
        <vt:lpstr>使用字型</vt:lpstr>
      </vt:variant>
      <vt:variant>
        <vt:i4>4</vt:i4>
      </vt:variant>
      <vt:variant>
        <vt:lpstr>佈景主題</vt:lpstr>
      </vt:variant>
      <vt:variant>
        <vt:i4>1</vt:i4>
      </vt:variant>
      <vt:variant>
        <vt:lpstr>投影片標題</vt:lpstr>
      </vt:variant>
      <vt:variant>
        <vt:i4>87</vt:i4>
      </vt:variant>
    </vt:vector>
  </HeadingPairs>
  <TitlesOfParts>
    <vt:vector size="92" baseType="lpstr">
      <vt:lpstr>Aptos</vt:lpstr>
      <vt:lpstr>Aptos Display</vt:lpstr>
      <vt:lpstr>Arial</vt:lpstr>
      <vt:lpstr>Calibri</vt:lpstr>
      <vt:lpstr>Office 佈景主題</vt:lpstr>
      <vt:lpstr>JCM OSCE</vt:lpstr>
      <vt:lpstr>CASE 1</vt:lpstr>
      <vt:lpstr>CASE 1</vt:lpstr>
      <vt:lpstr>PowerPoint 簡報</vt:lpstr>
      <vt:lpstr>CASE 1</vt:lpstr>
      <vt:lpstr>CASE 1</vt:lpstr>
      <vt:lpstr>CASE 1</vt:lpstr>
      <vt:lpstr>CASE 1</vt:lpstr>
      <vt:lpstr>CASE 1</vt:lpstr>
      <vt:lpstr>CASE 1</vt:lpstr>
      <vt:lpstr>CASE 1</vt:lpstr>
      <vt:lpstr>CASE 1</vt:lpstr>
      <vt:lpstr>CASE 1</vt:lpstr>
      <vt:lpstr>CASE 1</vt:lpstr>
      <vt:lpstr>CASE 1</vt:lpstr>
      <vt:lpstr>CASE 1</vt:lpstr>
      <vt:lpstr>CASE 1</vt:lpstr>
      <vt:lpstr>The sunsetted prophylactic triple H therapy </vt:lpstr>
      <vt:lpstr>PowerPoint 簡報</vt:lpstr>
      <vt:lpstr>PowerPoint 簡報</vt:lpstr>
      <vt:lpstr>PowerPoint 簡報</vt:lpstr>
      <vt:lpstr>CASE 1 Learning Objectives</vt:lpstr>
      <vt:lpstr>CASE 2</vt:lpstr>
      <vt:lpstr>CASE 2</vt:lpstr>
      <vt:lpstr>PowerPoint 簡報</vt:lpstr>
      <vt:lpstr>CASE 2</vt:lpstr>
      <vt:lpstr>CASE 2</vt:lpstr>
      <vt:lpstr>CASE 2</vt:lpstr>
      <vt:lpstr>CASE 2</vt:lpstr>
      <vt:lpstr>CASE 2</vt:lpstr>
      <vt:lpstr>CASE 2</vt:lpstr>
      <vt:lpstr>CASE 2</vt:lpstr>
      <vt:lpstr>CASE 2</vt:lpstr>
      <vt:lpstr>CASE 2</vt:lpstr>
      <vt:lpstr>CASE 2</vt:lpstr>
      <vt:lpstr>Debriefing for MV troubleshooting in this case</vt:lpstr>
      <vt:lpstr>Highlights of SE in children</vt:lpstr>
      <vt:lpstr>CASE 2 Learning Objectivess</vt:lpstr>
      <vt:lpstr>CASE 3</vt:lpstr>
      <vt:lpstr>PowerPoint 簡報</vt:lpstr>
      <vt:lpstr>PowerPoint 簡報</vt:lpstr>
      <vt:lpstr>CASE 3  Remarks on Traction Splintage</vt:lpstr>
      <vt:lpstr>CASE 3</vt:lpstr>
      <vt:lpstr>CASE 3</vt:lpstr>
      <vt:lpstr>CASE 3</vt:lpstr>
      <vt:lpstr>CASE 3</vt:lpstr>
      <vt:lpstr>CASE 3</vt:lpstr>
      <vt:lpstr>CASE 3</vt:lpstr>
      <vt:lpstr>CASE 3</vt:lpstr>
      <vt:lpstr>CASE 3</vt:lpstr>
      <vt:lpstr>CASE 3</vt:lpstr>
      <vt:lpstr>CASE 3</vt:lpstr>
      <vt:lpstr>PowerPoint 簡報</vt:lpstr>
      <vt:lpstr>PowerPoint 簡報</vt:lpstr>
      <vt:lpstr>PowerPoint 簡報</vt:lpstr>
      <vt:lpstr>CASE 3 Learning Objectives </vt:lpstr>
      <vt:lpstr>CASE 4</vt:lpstr>
      <vt:lpstr>CASE 4</vt:lpstr>
      <vt:lpstr>CASE 4</vt:lpstr>
      <vt:lpstr>CASE 4</vt:lpstr>
      <vt:lpstr>CASE 4</vt:lpstr>
      <vt:lpstr>CASE 4</vt:lpstr>
      <vt:lpstr>CASE 4</vt:lpstr>
      <vt:lpstr>CASE 4</vt:lpstr>
      <vt:lpstr>CASE 4</vt:lpstr>
      <vt:lpstr>CASE 4</vt:lpstr>
      <vt:lpstr>CASE 4</vt:lpstr>
      <vt:lpstr>CASE 4</vt:lpstr>
      <vt:lpstr>CASE 4 Learning Objectives</vt:lpstr>
      <vt:lpstr>CASE 5</vt:lpstr>
      <vt:lpstr>CASE 5</vt:lpstr>
      <vt:lpstr>CASE 5</vt:lpstr>
      <vt:lpstr>CASE 5</vt:lpstr>
      <vt:lpstr>CASE 5</vt:lpstr>
      <vt:lpstr>CASE 5</vt:lpstr>
      <vt:lpstr>CASE 5</vt:lpstr>
      <vt:lpstr>CASE 5</vt:lpstr>
      <vt:lpstr>CASE 5</vt:lpstr>
      <vt:lpstr>CASE 5</vt:lpstr>
      <vt:lpstr>CASE 5</vt:lpstr>
      <vt:lpstr>CASE 5</vt:lpstr>
      <vt:lpstr>CASE 5</vt:lpstr>
      <vt:lpstr>CASE 5</vt:lpstr>
      <vt:lpstr>CASE 5</vt:lpstr>
      <vt:lpstr>CASE 5</vt:lpstr>
      <vt:lpstr>CASE 5 Learning Objectives</vt:lpstr>
      <vt:lpstr>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 Lam</dc:creator>
  <cp:lastModifiedBy>Ki Lam</cp:lastModifiedBy>
  <cp:revision>28</cp:revision>
  <dcterms:created xsi:type="dcterms:W3CDTF">2025-11-01T11:15:37Z</dcterms:created>
  <dcterms:modified xsi:type="dcterms:W3CDTF">2025-11-01T17:01:09Z</dcterms:modified>
</cp:coreProperties>
</file>