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80" r:id="rId6"/>
    <p:sldId id="260" r:id="rId7"/>
    <p:sldId id="261" r:id="rId8"/>
    <p:sldId id="262" r:id="rId9"/>
    <p:sldId id="281" r:id="rId10"/>
    <p:sldId id="283" r:id="rId11"/>
    <p:sldId id="263" r:id="rId12"/>
    <p:sldId id="264" r:id="rId13"/>
    <p:sldId id="265" r:id="rId14"/>
    <p:sldId id="266" r:id="rId15"/>
    <p:sldId id="282" r:id="rId16"/>
    <p:sldId id="267" r:id="rId17"/>
    <p:sldId id="268" r:id="rId18"/>
    <p:sldId id="269" r:id="rId19"/>
    <p:sldId id="284" r:id="rId20"/>
    <p:sldId id="270" r:id="rId21"/>
    <p:sldId id="279" r:id="rId22"/>
    <p:sldId id="272" r:id="rId23"/>
    <p:sldId id="285" r:id="rId24"/>
    <p:sldId id="273" r:id="rId25"/>
    <p:sldId id="274" r:id="rId26"/>
    <p:sldId id="275" r:id="rId27"/>
    <p:sldId id="286" r:id="rId28"/>
    <p:sldId id="287" r:id="rId29"/>
    <p:sldId id="276" r:id="rId30"/>
    <p:sldId id="277" r:id="rId31"/>
    <p:sldId id="278" r:id="rId32"/>
    <p:sldId id="288"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p:restoredTop sz="94718"/>
  </p:normalViewPr>
  <p:slideViewPr>
    <p:cSldViewPr snapToGrid="0" snapToObjects="1">
      <p:cViewPr varScale="1">
        <p:scale>
          <a:sx n="116" d="100"/>
          <a:sy n="116" d="100"/>
        </p:scale>
        <p:origin x="2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4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891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381000" y="685800"/>
            <a:ext cx="6096000" cy="3429000"/>
          </a:xfrm>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300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324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144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179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708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prstGeom prst="rect">
            <a:avLst/>
          </a:prstGeom>
        </p:spPr>
        <p:txBody>
          <a:bodyPr/>
          <a:lstStyle/>
          <a:p>
            <a:r>
              <a:t>JCM Sep 2025</a:t>
            </a:r>
          </a:p>
        </p:txBody>
      </p:sp>
      <p:sp>
        <p:nvSpPr>
          <p:cNvPr id="95" name="Subtitle 2"/>
          <p:cNvSpPr txBox="1">
            <a:spLocks noGrp="1"/>
          </p:cNvSpPr>
          <p:nvPr>
            <p:ph type="subTitle" sz="quarter" idx="1"/>
          </p:nvPr>
        </p:nvSpPr>
        <p:spPr>
          <a:xfrm>
            <a:off x="1524000" y="3602037"/>
            <a:ext cx="9144000" cy="1655762"/>
          </a:xfrm>
          <a:prstGeom prst="rect">
            <a:avLst/>
          </a:prstGeom>
        </p:spPr>
        <p:txBody>
          <a:bodyPr/>
          <a:lstStyle/>
          <a:p>
            <a:r>
              <a:t>QMH AED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C12C-C2D5-8D41-BF56-4C30C1A97CA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C638302-EB9F-0443-BED9-701331C377C7}"/>
              </a:ext>
            </a:extLst>
          </p:cNvPr>
          <p:cNvSpPr>
            <a:spLocks noGrp="1"/>
          </p:cNvSpPr>
          <p:nvPr>
            <p:ph type="body" idx="1"/>
          </p:nvPr>
        </p:nvSpPr>
        <p:spPr/>
        <p:txBody>
          <a:bodyPr/>
          <a:lstStyle/>
          <a:p>
            <a:r>
              <a:rPr lang="en-US" dirty="0"/>
              <a:t>5. Ulnar gutter splint </a:t>
            </a:r>
          </a:p>
        </p:txBody>
      </p:sp>
      <p:pic>
        <p:nvPicPr>
          <p:cNvPr id="4" name="Picture 3">
            <a:extLst>
              <a:ext uri="{FF2B5EF4-FFF2-40B4-BE49-F238E27FC236}">
                <a16:creationId xmlns:a16="http://schemas.microsoft.com/office/drawing/2014/main" id="{E3E5F096-0A81-1D42-BF24-9571DA9CA1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03214" y="2436301"/>
            <a:ext cx="4658221" cy="2691004"/>
          </a:xfrm>
          <a:prstGeom prst="rect">
            <a:avLst/>
          </a:prstGeom>
        </p:spPr>
      </p:pic>
    </p:spTree>
    <p:extLst>
      <p:ext uri="{BB962C8B-B14F-4D97-AF65-F5344CB8AC3E}">
        <p14:creationId xmlns:p14="http://schemas.microsoft.com/office/powerpoint/2010/main" val="16088420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title"/>
          </p:nvPr>
        </p:nvSpPr>
        <p:spPr>
          <a:prstGeom prst="rect">
            <a:avLst/>
          </a:prstGeom>
        </p:spPr>
        <p:txBody>
          <a:bodyPr/>
          <a:lstStyle/>
          <a:p>
            <a:r>
              <a:t>Q3</a:t>
            </a:r>
          </a:p>
        </p:txBody>
      </p:sp>
      <p:sp>
        <p:nvSpPr>
          <p:cNvPr id="117" name="Content Placeholder 2"/>
          <p:cNvSpPr txBox="1">
            <a:spLocks noGrp="1"/>
          </p:cNvSpPr>
          <p:nvPr>
            <p:ph type="body" idx="1"/>
          </p:nvPr>
        </p:nvSpPr>
        <p:spPr>
          <a:prstGeom prst="rect">
            <a:avLst/>
          </a:prstGeom>
        </p:spPr>
        <p:txBody>
          <a:bodyPr/>
          <a:lstStyle/>
          <a:p>
            <a:r>
              <a:t>80 year-old man fell with right hand injury, landed on dorsum of hand</a:t>
            </a:r>
          </a:p>
          <a:p>
            <a:r>
              <a:t>Right hand swollen, cannot extend right M/F</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a:spLocks noGrp="1"/>
          </p:cNvSpPr>
          <p:nvPr>
            <p:ph type="title"/>
          </p:nvPr>
        </p:nvSpPr>
        <p:spPr>
          <a:prstGeom prst="rect">
            <a:avLst/>
          </a:prstGeom>
        </p:spPr>
        <p:txBody>
          <a:bodyPr/>
          <a:lstStyle/>
          <a:p>
            <a:endParaRPr/>
          </a:p>
        </p:txBody>
      </p:sp>
      <p:pic>
        <p:nvPicPr>
          <p:cNvPr id="120" name="Content Placeholder 4" descr="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85480" y="1947638"/>
            <a:ext cx="3263505" cy="4351338"/>
          </a:xfrm>
          <a:prstGeom prst="rect">
            <a:avLst/>
          </a:prstGeom>
          <a:ln w="12700">
            <a:miter lim="400000"/>
          </a:ln>
        </p:spPr>
      </p:pic>
      <p:pic>
        <p:nvPicPr>
          <p:cNvPr id="121" name="Picture 6" descr="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1895" y="1947638"/>
            <a:ext cx="3263505" cy="435133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prstGeom prst="rect">
            <a:avLst/>
          </a:prstGeom>
        </p:spPr>
        <p:txBody>
          <a:bodyPr/>
          <a:lstStyle/>
          <a:p>
            <a:endParaRPr dirty="0"/>
          </a:p>
        </p:txBody>
      </p:sp>
      <p:pic>
        <p:nvPicPr>
          <p:cNvPr id="126" name="Content Placeholder 4" descr="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2483" y="1025236"/>
            <a:ext cx="3856869" cy="5142491"/>
          </a:xfrm>
          <a:prstGeom prst="rect">
            <a:avLst/>
          </a:prstGeom>
          <a:ln w="12700">
            <a:miter lim="400000"/>
          </a:ln>
        </p:spPr>
      </p:pic>
      <p:pic>
        <p:nvPicPr>
          <p:cNvPr id="5" name="Picture 4" descr="A hand x-ray of a person's hand&#10;&#10;Description automatically generated">
            <a:extLst>
              <a:ext uri="{FF2B5EF4-FFF2-40B4-BE49-F238E27FC236}">
                <a16:creationId xmlns:a16="http://schemas.microsoft.com/office/drawing/2014/main" id="{CA510F4B-7B3B-D243-B6F0-C6140E1E7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8043" y="1025236"/>
            <a:ext cx="4113993" cy="5142491"/>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prstGeom prst="rect">
            <a:avLst/>
          </a:prstGeom>
        </p:spPr>
        <p:txBody>
          <a:bodyPr/>
          <a:lstStyle/>
          <a:p>
            <a:r>
              <a:rPr lang="en-GB" dirty="0"/>
              <a:t>Q3</a:t>
            </a:r>
            <a:endParaRPr dirty="0"/>
          </a:p>
        </p:txBody>
      </p:sp>
      <p:sp>
        <p:nvSpPr>
          <p:cNvPr id="129" name="Content Placeholder 2"/>
          <p:cNvSpPr txBox="1">
            <a:spLocks noGrp="1"/>
          </p:cNvSpPr>
          <p:nvPr>
            <p:ph type="body" idx="1"/>
          </p:nvPr>
        </p:nvSpPr>
        <p:spPr>
          <a:prstGeom prst="rect">
            <a:avLst/>
          </a:prstGeom>
        </p:spPr>
        <p:txBody>
          <a:bodyPr/>
          <a:lstStyle/>
          <a:p>
            <a:r>
              <a:rPr dirty="0"/>
              <a:t>1. Please comment on this XR.</a:t>
            </a:r>
          </a:p>
          <a:p>
            <a:r>
              <a:rPr dirty="0"/>
              <a:t>2. </a:t>
            </a:r>
            <a:r>
              <a:rPr lang="en-GB" dirty="0"/>
              <a:t>How would you perform closed reduction for this patient</a:t>
            </a:r>
            <a:r>
              <a:rPr dirty="0"/>
              <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99EB-E7C5-CE4A-8D51-410C87CDF1A2}"/>
              </a:ext>
            </a:extLst>
          </p:cNvPr>
          <p:cNvSpPr>
            <a:spLocks noGrp="1"/>
          </p:cNvSpPr>
          <p:nvPr>
            <p:ph type="title"/>
          </p:nvPr>
        </p:nvSpPr>
        <p:spPr/>
        <p:txBody>
          <a:bodyPr/>
          <a:lstStyle/>
          <a:p>
            <a:r>
              <a:rPr lang="en-US" dirty="0"/>
              <a:t>Q3 answers</a:t>
            </a:r>
          </a:p>
        </p:txBody>
      </p:sp>
      <p:sp>
        <p:nvSpPr>
          <p:cNvPr id="3" name="Text Placeholder 2">
            <a:extLst>
              <a:ext uri="{FF2B5EF4-FFF2-40B4-BE49-F238E27FC236}">
                <a16:creationId xmlns:a16="http://schemas.microsoft.com/office/drawing/2014/main" id="{61124DCA-EF75-0741-A42C-79C241E1C7E2}"/>
              </a:ext>
            </a:extLst>
          </p:cNvPr>
          <p:cNvSpPr>
            <a:spLocks noGrp="1"/>
          </p:cNvSpPr>
          <p:nvPr>
            <p:ph type="body" idx="1"/>
          </p:nvPr>
        </p:nvSpPr>
        <p:spPr/>
        <p:txBody>
          <a:bodyPr/>
          <a:lstStyle/>
          <a:p>
            <a:r>
              <a:rPr lang="en-US" dirty="0"/>
              <a:t>1. right hand 3rd MCPJ dislocation</a:t>
            </a:r>
          </a:p>
          <a:p>
            <a:pPr marL="228600" lvl="1" indent="-228600"/>
            <a:r>
              <a:rPr lang="en-US" dirty="0"/>
              <a:t>2. closed reduction</a:t>
            </a:r>
          </a:p>
          <a:p>
            <a:pPr marL="739139" lvl="2" indent="-228600"/>
            <a:r>
              <a:rPr lang="en-US" dirty="0"/>
              <a:t>apply direct pressure over dorsal aspect of proximal phalanx with the wrist in flexion to take tension off the intrinsic and extrinsic flexors </a:t>
            </a:r>
          </a:p>
          <a:p>
            <a:pPr marL="739139" lvl="2" indent="-228600"/>
            <a:r>
              <a:rPr lang="en-US" dirty="0"/>
              <a:t>avoid longitudinal traction during closed reduction as it may pull volar plate into joint and convert to a irreducible dislocation</a:t>
            </a:r>
          </a:p>
          <a:p>
            <a:pPr marL="228600" lvl="1" indent="-228600"/>
            <a:endParaRPr lang="en-US" dirty="0"/>
          </a:p>
        </p:txBody>
      </p:sp>
      <p:pic>
        <p:nvPicPr>
          <p:cNvPr id="4" name="Picture 3">
            <a:extLst>
              <a:ext uri="{FF2B5EF4-FFF2-40B4-BE49-F238E27FC236}">
                <a16:creationId xmlns:a16="http://schemas.microsoft.com/office/drawing/2014/main" id="{BE15ADF7-D03D-D449-9603-6DCA457817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9501" y="4997361"/>
            <a:ext cx="2512997" cy="1860639"/>
          </a:xfrm>
          <a:prstGeom prst="rect">
            <a:avLst/>
          </a:prstGeom>
        </p:spPr>
      </p:pic>
    </p:spTree>
    <p:extLst>
      <p:ext uri="{BB962C8B-B14F-4D97-AF65-F5344CB8AC3E}">
        <p14:creationId xmlns:p14="http://schemas.microsoft.com/office/powerpoint/2010/main" val="15459643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noGrp="1"/>
          </p:cNvSpPr>
          <p:nvPr>
            <p:ph type="title"/>
          </p:nvPr>
        </p:nvSpPr>
        <p:spPr>
          <a:prstGeom prst="rect">
            <a:avLst/>
          </a:prstGeom>
        </p:spPr>
        <p:txBody>
          <a:bodyPr/>
          <a:lstStyle/>
          <a:p>
            <a:r>
              <a:t>Q4</a:t>
            </a:r>
          </a:p>
        </p:txBody>
      </p:sp>
      <p:sp>
        <p:nvSpPr>
          <p:cNvPr id="132" name="Content Placeholder 2"/>
          <p:cNvSpPr txBox="1">
            <a:spLocks noGrp="1"/>
          </p:cNvSpPr>
          <p:nvPr>
            <p:ph type="body" idx="1"/>
          </p:nvPr>
        </p:nvSpPr>
        <p:spPr>
          <a:prstGeom prst="rect">
            <a:avLst/>
          </a:prstGeom>
        </p:spPr>
        <p:txBody>
          <a:bodyPr/>
          <a:lstStyle/>
          <a:p>
            <a:r>
              <a:t>A 80 year old man with history of HT and DM presented with chest pain radiating to back for 1 day. His vitals were BP 201/117 P72 SpO2 100% in RA. ECG showed no acute change. CXR showed widened mediastinum. A CT aortogram was ordered.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prstGeom prst="rect">
            <a:avLst/>
          </a:prstGeom>
        </p:spPr>
        <p:txBody>
          <a:bodyPr/>
          <a:lstStyle/>
          <a:p>
            <a:endParaRPr/>
          </a:p>
        </p:txBody>
      </p:sp>
      <p:pic>
        <p:nvPicPr>
          <p:cNvPr id="9" name="Picture 8" descr="A screenshot of a computer&#10;&#10;Description automatically generated">
            <a:extLst>
              <a:ext uri="{FF2B5EF4-FFF2-40B4-BE49-F238E27FC236}">
                <a16:creationId xmlns:a16="http://schemas.microsoft.com/office/drawing/2014/main" id="{8EBF5E9C-BD95-8F43-9584-673B56BE37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963" y="1893453"/>
            <a:ext cx="5818910" cy="3826961"/>
          </a:xfrm>
          <a:prstGeom prst="rect">
            <a:avLst/>
          </a:prstGeom>
        </p:spPr>
      </p:pic>
      <p:pic>
        <p:nvPicPr>
          <p:cNvPr id="11" name="Picture 10">
            <a:extLst>
              <a:ext uri="{FF2B5EF4-FFF2-40B4-BE49-F238E27FC236}">
                <a16:creationId xmlns:a16="http://schemas.microsoft.com/office/drawing/2014/main" id="{E2B89653-60B4-6042-96DB-8FA47B22A5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8436" y="1893454"/>
            <a:ext cx="5227781" cy="3826570"/>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txBox="1">
            <a:spLocks noGrp="1"/>
          </p:cNvSpPr>
          <p:nvPr>
            <p:ph type="title"/>
          </p:nvPr>
        </p:nvSpPr>
        <p:spPr>
          <a:prstGeom prst="rect">
            <a:avLst/>
          </a:prstGeom>
        </p:spPr>
        <p:txBody>
          <a:bodyPr/>
          <a:lstStyle/>
          <a:p>
            <a:r>
              <a:rPr lang="en-GB" dirty="0"/>
              <a:t>Q4 questions</a:t>
            </a:r>
            <a:endParaRPr dirty="0"/>
          </a:p>
        </p:txBody>
      </p:sp>
      <p:sp>
        <p:nvSpPr>
          <p:cNvPr id="138" name="Content Placeholder 2"/>
          <p:cNvSpPr txBox="1">
            <a:spLocks noGrp="1"/>
          </p:cNvSpPr>
          <p:nvPr>
            <p:ph type="body" idx="1"/>
          </p:nvPr>
        </p:nvSpPr>
        <p:spPr>
          <a:prstGeom prst="rect">
            <a:avLst/>
          </a:prstGeom>
        </p:spPr>
        <p:txBody>
          <a:bodyPr/>
          <a:lstStyle/>
          <a:p>
            <a:r>
              <a:rPr dirty="0"/>
              <a:t>1. Please comment on </a:t>
            </a:r>
            <a:r>
              <a:rPr dirty="0" err="1"/>
              <a:t>th</a:t>
            </a:r>
            <a:r>
              <a:rPr lang="en-GB" dirty="0"/>
              <a:t>e</a:t>
            </a:r>
            <a:r>
              <a:rPr dirty="0"/>
              <a:t> CT cut</a:t>
            </a:r>
            <a:r>
              <a:rPr lang="en-GB" dirty="0"/>
              <a:t>s.</a:t>
            </a:r>
            <a:endParaRPr dirty="0"/>
          </a:p>
          <a:p>
            <a:r>
              <a:rPr dirty="0"/>
              <a:t>2. </a:t>
            </a:r>
            <a:r>
              <a:rPr lang="en-GB" dirty="0"/>
              <a:t>What is the pathophysiology for this condition</a:t>
            </a:r>
            <a:r>
              <a:rPr dirty="0"/>
              <a:t>?</a:t>
            </a:r>
          </a:p>
          <a:p>
            <a:r>
              <a:rPr dirty="0"/>
              <a:t>3. What is the management for this patient?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0BD3-926C-E443-A7EC-9C9AA5EE9F26}"/>
              </a:ext>
            </a:extLst>
          </p:cNvPr>
          <p:cNvSpPr>
            <a:spLocks noGrp="1"/>
          </p:cNvSpPr>
          <p:nvPr>
            <p:ph type="title"/>
          </p:nvPr>
        </p:nvSpPr>
        <p:spPr/>
        <p:txBody>
          <a:bodyPr/>
          <a:lstStyle/>
          <a:p>
            <a:r>
              <a:rPr lang="en-US" dirty="0"/>
              <a:t>Q4 answers</a:t>
            </a:r>
          </a:p>
        </p:txBody>
      </p:sp>
      <p:sp>
        <p:nvSpPr>
          <p:cNvPr id="3" name="Text Placeholder 2">
            <a:extLst>
              <a:ext uri="{FF2B5EF4-FFF2-40B4-BE49-F238E27FC236}">
                <a16:creationId xmlns:a16="http://schemas.microsoft.com/office/drawing/2014/main" id="{56D5D28C-1B8D-E940-8E8C-6BDD15FC63D0}"/>
              </a:ext>
            </a:extLst>
          </p:cNvPr>
          <p:cNvSpPr>
            <a:spLocks noGrp="1"/>
          </p:cNvSpPr>
          <p:nvPr>
            <p:ph type="body" idx="1"/>
          </p:nvPr>
        </p:nvSpPr>
        <p:spPr/>
        <p:txBody>
          <a:bodyPr/>
          <a:lstStyle/>
          <a:p>
            <a:r>
              <a:rPr lang="en-US" dirty="0"/>
              <a:t>1. Type B intramural hematoma</a:t>
            </a:r>
          </a:p>
          <a:p>
            <a:r>
              <a:rPr lang="en-US" dirty="0"/>
              <a:t>2. </a:t>
            </a:r>
            <a:r>
              <a:rPr lang="en-HK" dirty="0"/>
              <a:t>rupture of vasa vasorum, resulting in bleeding into the media layer</a:t>
            </a:r>
          </a:p>
          <a:p>
            <a:r>
              <a:rPr lang="en-HK" dirty="0"/>
              <a:t>3. medical (BP control)</a:t>
            </a:r>
          </a:p>
          <a:p>
            <a:endParaRPr lang="en-HK" dirty="0"/>
          </a:p>
          <a:p>
            <a:endParaRPr lang="en-US" dirty="0"/>
          </a:p>
        </p:txBody>
      </p:sp>
    </p:spTree>
    <p:extLst>
      <p:ext uri="{BB962C8B-B14F-4D97-AF65-F5344CB8AC3E}">
        <p14:creationId xmlns:p14="http://schemas.microsoft.com/office/powerpoint/2010/main" val="35636302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title"/>
          </p:nvPr>
        </p:nvSpPr>
        <p:spPr>
          <a:prstGeom prst="rect">
            <a:avLst/>
          </a:prstGeom>
        </p:spPr>
        <p:txBody>
          <a:bodyPr/>
          <a:lstStyle/>
          <a:p>
            <a:r>
              <a:t>Q1</a:t>
            </a:r>
          </a:p>
        </p:txBody>
      </p:sp>
      <p:sp>
        <p:nvSpPr>
          <p:cNvPr id="98" name="Content Placeholder 2"/>
          <p:cNvSpPr txBox="1">
            <a:spLocks noGrp="1"/>
          </p:cNvSpPr>
          <p:nvPr>
            <p:ph type="body" idx="1"/>
          </p:nvPr>
        </p:nvSpPr>
        <p:spPr>
          <a:prstGeom prst="rect">
            <a:avLst/>
          </a:prstGeom>
        </p:spPr>
        <p:txBody>
          <a:bodyPr/>
          <a:lstStyle/>
          <a:p>
            <a:r>
              <a:t>A 44 year-old man suddenly collapsed when playing basketball. He spontaneously regained consciousness after 30s. He had no chest pain all along and no GTC movements. His vital signs were within normal range. His ECG is shown in the next page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
          <p:cNvSpPr txBox="1">
            <a:spLocks noGrp="1"/>
          </p:cNvSpPr>
          <p:nvPr>
            <p:ph type="title"/>
          </p:nvPr>
        </p:nvSpPr>
        <p:spPr>
          <a:prstGeom prst="rect">
            <a:avLst/>
          </a:prstGeom>
        </p:spPr>
        <p:txBody>
          <a:bodyPr/>
          <a:lstStyle/>
          <a:p>
            <a:r>
              <a:t>Q5</a:t>
            </a:r>
          </a:p>
        </p:txBody>
      </p:sp>
      <p:sp>
        <p:nvSpPr>
          <p:cNvPr id="141" name="Content Placeholder 2"/>
          <p:cNvSpPr txBox="1">
            <a:spLocks noGrp="1"/>
          </p:cNvSpPr>
          <p:nvPr>
            <p:ph type="body" idx="1"/>
          </p:nvPr>
        </p:nvSpPr>
        <p:spPr>
          <a:prstGeom prst="rect">
            <a:avLst/>
          </a:prstGeom>
        </p:spPr>
        <p:txBody>
          <a:bodyPr/>
          <a:lstStyle/>
          <a:p>
            <a:r>
              <a:rPr dirty="0"/>
              <a:t>A 53 year old man sustained a HI after trip and fall. CTB done showed no ICH or skull fracture. An XR</a:t>
            </a:r>
            <a:r>
              <a:rPr lang="en-GB" dirty="0"/>
              <a:t> and CT</a:t>
            </a:r>
            <a:r>
              <a:rPr dirty="0"/>
              <a:t> of C-spine was also done due to neck pain.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9DBD-2444-DF40-B541-FF9279AF844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6E08E5A-A924-E148-9608-AEA54F64BE1D}"/>
              </a:ext>
            </a:extLst>
          </p:cNvPr>
          <p:cNvSpPr>
            <a:spLocks noGrp="1"/>
          </p:cNvSpPr>
          <p:nvPr>
            <p:ph type="body" idx="1"/>
          </p:nvPr>
        </p:nvSpPr>
        <p:spPr/>
        <p:txBody>
          <a:bodyPr/>
          <a:lstStyle/>
          <a:p>
            <a:endParaRPr lang="en-US"/>
          </a:p>
        </p:txBody>
      </p:sp>
      <p:pic>
        <p:nvPicPr>
          <p:cNvPr id="5" name="Picture 4" descr="A close-up of a spine x-ray&#10;&#10;Description automatically generated">
            <a:extLst>
              <a:ext uri="{FF2B5EF4-FFF2-40B4-BE49-F238E27FC236}">
                <a16:creationId xmlns:a16="http://schemas.microsoft.com/office/drawing/2014/main" id="{0D54005A-9EF5-6348-A2B1-8E85563D81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766955" cy="6858000"/>
          </a:xfrm>
          <a:prstGeom prst="rect">
            <a:avLst/>
          </a:prstGeom>
        </p:spPr>
      </p:pic>
      <p:pic>
        <p:nvPicPr>
          <p:cNvPr id="7" name="Picture 6" descr="A close-up of a spine x-ray&#10;&#10;Description automatically generated">
            <a:extLst>
              <a:ext uri="{FF2B5EF4-FFF2-40B4-BE49-F238E27FC236}">
                <a16:creationId xmlns:a16="http://schemas.microsoft.com/office/drawing/2014/main" id="{CCFE7350-BF85-1C47-9964-E68431D3C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6955" y="0"/>
            <a:ext cx="6009096" cy="6858000"/>
          </a:xfrm>
          <a:prstGeom prst="rect">
            <a:avLst/>
          </a:prstGeom>
        </p:spPr>
      </p:pic>
    </p:spTree>
    <p:extLst>
      <p:ext uri="{BB962C8B-B14F-4D97-AF65-F5344CB8AC3E}">
        <p14:creationId xmlns:p14="http://schemas.microsoft.com/office/powerpoint/2010/main" val="404388932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txBox="1">
            <a:spLocks noGrp="1"/>
          </p:cNvSpPr>
          <p:nvPr>
            <p:ph type="title"/>
          </p:nvPr>
        </p:nvSpPr>
        <p:spPr>
          <a:prstGeom prst="rect">
            <a:avLst/>
          </a:prstGeom>
        </p:spPr>
        <p:txBody>
          <a:bodyPr/>
          <a:lstStyle/>
          <a:p>
            <a:r>
              <a:rPr lang="en-GB" dirty="0"/>
              <a:t>Q5</a:t>
            </a:r>
            <a:endParaRPr dirty="0"/>
          </a:p>
        </p:txBody>
      </p:sp>
      <p:sp>
        <p:nvSpPr>
          <p:cNvPr id="147" name="Content Placeholder 2"/>
          <p:cNvSpPr txBox="1">
            <a:spLocks noGrp="1"/>
          </p:cNvSpPr>
          <p:nvPr>
            <p:ph type="body" idx="1"/>
          </p:nvPr>
        </p:nvSpPr>
        <p:spPr>
          <a:prstGeom prst="rect">
            <a:avLst/>
          </a:prstGeom>
        </p:spPr>
        <p:txBody>
          <a:bodyPr/>
          <a:lstStyle/>
          <a:p>
            <a:r>
              <a:rPr dirty="0"/>
              <a:t>1. Please comment on the</a:t>
            </a:r>
            <a:r>
              <a:rPr lang="en-GB" dirty="0"/>
              <a:t> CT</a:t>
            </a:r>
            <a:r>
              <a:rPr dirty="0"/>
              <a:t>.</a:t>
            </a:r>
          </a:p>
          <a:p>
            <a:r>
              <a:rPr dirty="0"/>
              <a:t>2. </a:t>
            </a:r>
            <a:r>
              <a:rPr lang="en-GB" dirty="0"/>
              <a:t>Name one </a:t>
            </a:r>
            <a:r>
              <a:rPr dirty="0"/>
              <a:t>classification for this injury</a:t>
            </a:r>
            <a:r>
              <a:rPr lang="en-GB" dirty="0"/>
              <a:t>.</a:t>
            </a:r>
            <a:r>
              <a:rPr dirty="0"/>
              <a:t> </a:t>
            </a:r>
          </a:p>
          <a:p>
            <a:r>
              <a:rPr dirty="0"/>
              <a:t>3. Which type has the worst prognosis? </a:t>
            </a:r>
            <a:endParaRPr lang="en-GB" dirty="0"/>
          </a:p>
          <a:p>
            <a:r>
              <a:rPr lang="en-HK" dirty="0"/>
              <a:t>4. What is the underlying disease to exclude for this condition to have occurred in the patient?</a:t>
            </a:r>
            <a:endParaRPr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6DDC-7153-7644-9FB4-6C9E04309555}"/>
              </a:ext>
            </a:extLst>
          </p:cNvPr>
          <p:cNvSpPr>
            <a:spLocks noGrp="1"/>
          </p:cNvSpPr>
          <p:nvPr>
            <p:ph type="title"/>
          </p:nvPr>
        </p:nvSpPr>
        <p:spPr/>
        <p:txBody>
          <a:bodyPr/>
          <a:lstStyle/>
          <a:p>
            <a:r>
              <a:rPr lang="en-US" dirty="0"/>
              <a:t>Q5 answers</a:t>
            </a:r>
          </a:p>
        </p:txBody>
      </p:sp>
      <p:sp>
        <p:nvSpPr>
          <p:cNvPr id="3" name="Text Placeholder 2">
            <a:extLst>
              <a:ext uri="{FF2B5EF4-FFF2-40B4-BE49-F238E27FC236}">
                <a16:creationId xmlns:a16="http://schemas.microsoft.com/office/drawing/2014/main" id="{BA7BF353-6F54-4A42-8DC2-A0B50B5831FF}"/>
              </a:ext>
            </a:extLst>
          </p:cNvPr>
          <p:cNvSpPr>
            <a:spLocks noGrp="1"/>
          </p:cNvSpPr>
          <p:nvPr>
            <p:ph type="body" idx="1"/>
          </p:nvPr>
        </p:nvSpPr>
        <p:spPr/>
        <p:txBody>
          <a:bodyPr/>
          <a:lstStyle/>
          <a:p>
            <a:r>
              <a:rPr lang="en-US" dirty="0"/>
              <a:t>1. </a:t>
            </a:r>
            <a:r>
              <a:rPr lang="en-HK" dirty="0"/>
              <a:t>fractured odontoid process</a:t>
            </a:r>
          </a:p>
          <a:p>
            <a:r>
              <a:rPr lang="en-HK" dirty="0"/>
              <a:t>2. Anderson &amp; </a:t>
            </a:r>
            <a:r>
              <a:rPr lang="en-HK" dirty="0" err="1"/>
              <a:t>D’Alonzo</a:t>
            </a:r>
            <a:r>
              <a:rPr lang="en-HK" dirty="0"/>
              <a:t>, Type I-III</a:t>
            </a:r>
          </a:p>
          <a:p>
            <a:r>
              <a:rPr lang="en-HK" dirty="0"/>
              <a:t>3. Type II (unstable)</a:t>
            </a:r>
          </a:p>
          <a:p>
            <a:r>
              <a:rPr lang="en-HK" dirty="0"/>
              <a:t>4. osteoporosis</a:t>
            </a:r>
            <a:endParaRPr lang="en-US" dirty="0"/>
          </a:p>
        </p:txBody>
      </p:sp>
      <p:pic>
        <p:nvPicPr>
          <p:cNvPr id="4" name="Picture 3">
            <a:extLst>
              <a:ext uri="{FF2B5EF4-FFF2-40B4-BE49-F238E27FC236}">
                <a16:creationId xmlns:a16="http://schemas.microsoft.com/office/drawing/2014/main" id="{C82ABC13-B6D9-8746-ADE1-D0F3B6FE6CE5}"/>
              </a:ext>
            </a:extLst>
          </p:cNvPr>
          <p:cNvPicPr>
            <a:picLocks noChangeAspect="1"/>
          </p:cNvPicPr>
          <p:nvPr/>
        </p:nvPicPr>
        <p:blipFill>
          <a:blip r:embed="rId2"/>
          <a:stretch>
            <a:fillRect/>
          </a:stretch>
        </p:blipFill>
        <p:spPr>
          <a:xfrm>
            <a:off x="3983419" y="3429000"/>
            <a:ext cx="4887311" cy="2980068"/>
          </a:xfrm>
          <a:prstGeom prst="rect">
            <a:avLst/>
          </a:prstGeom>
        </p:spPr>
      </p:pic>
    </p:spTree>
    <p:extLst>
      <p:ext uri="{BB962C8B-B14F-4D97-AF65-F5344CB8AC3E}">
        <p14:creationId xmlns:p14="http://schemas.microsoft.com/office/powerpoint/2010/main" val="6698590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prstGeom prst="rect">
            <a:avLst/>
          </a:prstGeom>
        </p:spPr>
        <p:txBody>
          <a:bodyPr/>
          <a:lstStyle/>
          <a:p>
            <a:r>
              <a:t>Q6</a:t>
            </a:r>
          </a:p>
        </p:txBody>
      </p:sp>
      <p:sp>
        <p:nvSpPr>
          <p:cNvPr id="150" name="Content Placeholder 2"/>
          <p:cNvSpPr txBox="1">
            <a:spLocks noGrp="1"/>
          </p:cNvSpPr>
          <p:nvPr>
            <p:ph type="body" idx="1"/>
          </p:nvPr>
        </p:nvSpPr>
        <p:spPr>
          <a:prstGeom prst="rect">
            <a:avLst/>
          </a:prstGeom>
        </p:spPr>
        <p:txBody>
          <a:bodyPr/>
          <a:lstStyle/>
          <a:p>
            <a:r>
              <a:t>A middle-aged man fell with left shoulder contusion.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
          <p:cNvSpPr txBox="1">
            <a:spLocks noGrp="1"/>
          </p:cNvSpPr>
          <p:nvPr>
            <p:ph type="title"/>
          </p:nvPr>
        </p:nvSpPr>
        <p:spPr>
          <a:prstGeom prst="rect">
            <a:avLst/>
          </a:prstGeom>
        </p:spPr>
        <p:txBody>
          <a:bodyPr/>
          <a:lstStyle/>
          <a:p>
            <a:endParaRPr dirty="0"/>
          </a:p>
        </p:txBody>
      </p:sp>
      <p:pic>
        <p:nvPicPr>
          <p:cNvPr id="3" name="Picture 2" descr="X-ray of a shoulder joint&#10;&#10;Description automatically generated">
            <a:extLst>
              <a:ext uri="{FF2B5EF4-FFF2-40B4-BE49-F238E27FC236}">
                <a16:creationId xmlns:a16="http://schemas.microsoft.com/office/drawing/2014/main" id="{281281AB-668F-D548-9868-87E03096B4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753" y="660111"/>
            <a:ext cx="4618192" cy="5304912"/>
          </a:xfrm>
          <a:prstGeom prst="rect">
            <a:avLst/>
          </a:prstGeom>
        </p:spPr>
      </p:pic>
      <p:pic>
        <p:nvPicPr>
          <p:cNvPr id="4" name="Picture 3" descr="X-ray of a shoulder&#10;&#10;Description automatically generated">
            <a:extLst>
              <a:ext uri="{FF2B5EF4-FFF2-40B4-BE49-F238E27FC236}">
                <a16:creationId xmlns:a16="http://schemas.microsoft.com/office/drawing/2014/main" id="{E7121706-BB24-CD49-AAC9-10C9F9D3A8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4313" y="845344"/>
            <a:ext cx="5189487" cy="5965023"/>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title"/>
          </p:nvPr>
        </p:nvSpPr>
        <p:spPr>
          <a:prstGeom prst="rect">
            <a:avLst/>
          </a:prstGeom>
        </p:spPr>
        <p:txBody>
          <a:bodyPr/>
          <a:lstStyle/>
          <a:p>
            <a:r>
              <a:rPr lang="en-GB" dirty="0"/>
              <a:t>Q6 </a:t>
            </a:r>
            <a:endParaRPr dirty="0"/>
          </a:p>
        </p:txBody>
      </p:sp>
      <p:sp>
        <p:nvSpPr>
          <p:cNvPr id="156" name="Content Placeholder 2"/>
          <p:cNvSpPr txBox="1">
            <a:spLocks noGrp="1"/>
          </p:cNvSpPr>
          <p:nvPr>
            <p:ph type="body" idx="1"/>
          </p:nvPr>
        </p:nvSpPr>
        <p:spPr>
          <a:prstGeom prst="rect">
            <a:avLst/>
          </a:prstGeom>
        </p:spPr>
        <p:txBody>
          <a:bodyPr/>
          <a:lstStyle/>
          <a:p>
            <a:r>
              <a:rPr dirty="0"/>
              <a:t>1. Please comment on this XR</a:t>
            </a:r>
          </a:p>
          <a:p>
            <a:r>
              <a:rPr dirty="0"/>
              <a:t>2. What </a:t>
            </a:r>
            <a:r>
              <a:rPr lang="en-GB" dirty="0"/>
              <a:t>other XR views would be useful for your diagnosis and management</a:t>
            </a:r>
            <a:r>
              <a:rPr dirty="0"/>
              <a:t>?</a:t>
            </a:r>
          </a:p>
          <a:p>
            <a:r>
              <a:rPr dirty="0"/>
              <a:t>3. What is the classification for this type of injury?</a:t>
            </a:r>
          </a:p>
          <a:p>
            <a:r>
              <a:rPr dirty="0"/>
              <a:t>4. What grade is this? </a:t>
            </a:r>
          </a:p>
          <a:p>
            <a:r>
              <a:rPr dirty="0"/>
              <a:t>5. What is the management?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5B64-E904-9A47-A622-15E9AF125310}"/>
              </a:ext>
            </a:extLst>
          </p:cNvPr>
          <p:cNvSpPr>
            <a:spLocks noGrp="1"/>
          </p:cNvSpPr>
          <p:nvPr>
            <p:ph type="title"/>
          </p:nvPr>
        </p:nvSpPr>
        <p:spPr/>
        <p:txBody>
          <a:bodyPr/>
          <a:lstStyle/>
          <a:p>
            <a:r>
              <a:rPr lang="en-US" dirty="0"/>
              <a:t>Q6 answers</a:t>
            </a:r>
          </a:p>
        </p:txBody>
      </p:sp>
      <p:sp>
        <p:nvSpPr>
          <p:cNvPr id="3" name="Text Placeholder 2">
            <a:extLst>
              <a:ext uri="{FF2B5EF4-FFF2-40B4-BE49-F238E27FC236}">
                <a16:creationId xmlns:a16="http://schemas.microsoft.com/office/drawing/2014/main" id="{28AC0A98-9C2F-1343-9A99-D551369F8F94}"/>
              </a:ext>
            </a:extLst>
          </p:cNvPr>
          <p:cNvSpPr>
            <a:spLocks noGrp="1"/>
          </p:cNvSpPr>
          <p:nvPr>
            <p:ph type="body" idx="1"/>
          </p:nvPr>
        </p:nvSpPr>
        <p:spPr/>
        <p:txBody>
          <a:bodyPr/>
          <a:lstStyle/>
          <a:p>
            <a:r>
              <a:rPr lang="en-US" dirty="0"/>
              <a:t>1. Increased in coracoclavicular distance</a:t>
            </a:r>
          </a:p>
          <a:p>
            <a:r>
              <a:rPr lang="en-US" dirty="0"/>
              <a:t>2. bilateral shoulder AP weight bearing view</a:t>
            </a:r>
          </a:p>
          <a:p>
            <a:r>
              <a:rPr lang="en-US" dirty="0"/>
              <a:t>3. Rockwood classification</a:t>
            </a:r>
          </a:p>
          <a:p>
            <a:r>
              <a:rPr lang="en-US" dirty="0"/>
              <a:t>4. Grade V </a:t>
            </a:r>
            <a:r>
              <a:rPr lang="en-HK" dirty="0"/>
              <a:t>(&gt;100% increased CC distance)</a:t>
            </a:r>
            <a:endParaRPr lang="en-US" dirty="0"/>
          </a:p>
          <a:p>
            <a:r>
              <a:rPr lang="en-US" dirty="0"/>
              <a:t>5. Surgical (IV – VI)</a:t>
            </a:r>
          </a:p>
        </p:txBody>
      </p:sp>
    </p:spTree>
    <p:extLst>
      <p:ext uri="{BB962C8B-B14F-4D97-AF65-F5344CB8AC3E}">
        <p14:creationId xmlns:p14="http://schemas.microsoft.com/office/powerpoint/2010/main" val="11388035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059D-6FE6-1E42-A8FA-9DE613A1A248}"/>
              </a:ext>
            </a:extLst>
          </p:cNvPr>
          <p:cNvSpPr>
            <a:spLocks noGrp="1"/>
          </p:cNvSpPr>
          <p:nvPr>
            <p:ph type="title"/>
          </p:nvPr>
        </p:nvSpPr>
        <p:spPr/>
        <p:txBody>
          <a:bodyPr/>
          <a:lstStyle/>
          <a:p>
            <a:r>
              <a:rPr lang="en-US" dirty="0"/>
              <a:t>ROCKWOOD CLASSIFICATION</a:t>
            </a:r>
          </a:p>
        </p:txBody>
      </p:sp>
      <p:pic>
        <p:nvPicPr>
          <p:cNvPr id="8" name="Content Placeholder 7">
            <a:extLst>
              <a:ext uri="{FF2B5EF4-FFF2-40B4-BE49-F238E27FC236}">
                <a16:creationId xmlns:a16="http://schemas.microsoft.com/office/drawing/2014/main" id="{7B416B77-BC56-3444-9997-30DC400743F1}"/>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156706" y="1660602"/>
            <a:ext cx="5063790" cy="4115879"/>
          </a:xfrm>
        </p:spPr>
      </p:pic>
      <p:pic>
        <p:nvPicPr>
          <p:cNvPr id="4" name="Picture 3" descr="A white background with black text&#10;&#10;Description automatically generated">
            <a:extLst>
              <a:ext uri="{FF2B5EF4-FFF2-40B4-BE49-F238E27FC236}">
                <a16:creationId xmlns:a16="http://schemas.microsoft.com/office/drawing/2014/main" id="{2543A600-50A6-5043-957B-FFA678EAB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154" y="2643201"/>
            <a:ext cx="5107689" cy="1571597"/>
          </a:xfrm>
          <a:prstGeom prst="rect">
            <a:avLst/>
          </a:prstGeom>
        </p:spPr>
      </p:pic>
    </p:spTree>
    <p:extLst>
      <p:ext uri="{BB962C8B-B14F-4D97-AF65-F5344CB8AC3E}">
        <p14:creationId xmlns:p14="http://schemas.microsoft.com/office/powerpoint/2010/main" val="116473414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txBox="1">
            <a:spLocks noGrp="1"/>
          </p:cNvSpPr>
          <p:nvPr>
            <p:ph type="title"/>
          </p:nvPr>
        </p:nvSpPr>
        <p:spPr>
          <a:prstGeom prst="rect">
            <a:avLst/>
          </a:prstGeom>
        </p:spPr>
        <p:txBody>
          <a:bodyPr/>
          <a:lstStyle/>
          <a:p>
            <a:r>
              <a:t>Q7</a:t>
            </a:r>
          </a:p>
        </p:txBody>
      </p:sp>
      <p:sp>
        <p:nvSpPr>
          <p:cNvPr id="159" name="Content Placeholder 2"/>
          <p:cNvSpPr txBox="1">
            <a:spLocks noGrp="1"/>
          </p:cNvSpPr>
          <p:nvPr>
            <p:ph type="body" idx="1"/>
          </p:nvPr>
        </p:nvSpPr>
        <p:spPr>
          <a:prstGeom prst="rect">
            <a:avLst/>
          </a:prstGeom>
        </p:spPr>
        <p:txBody>
          <a:bodyPr/>
          <a:lstStyle/>
          <a:p>
            <a:r>
              <a:t>2 year-old boy fell from his grandfather’s embrace when grandfather was walking </a:t>
            </a:r>
          </a:p>
          <a:p>
            <a:r>
              <a:t>Noted irritability on manipulating right leg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title"/>
          </p:nvPr>
        </p:nvSpPr>
        <p:spPr>
          <a:prstGeom prst="rect">
            <a:avLst/>
          </a:prstGeom>
        </p:spPr>
        <p:txBody>
          <a:bodyPr/>
          <a:lstStyle/>
          <a:p>
            <a:endParaRPr/>
          </a:p>
        </p:txBody>
      </p:sp>
      <p:pic>
        <p:nvPicPr>
          <p:cNvPr id="3" name="Picture 2" descr="A graph of a heart beat&#10;&#10;Description automatically generated">
            <a:extLst>
              <a:ext uri="{FF2B5EF4-FFF2-40B4-BE49-F238E27FC236}">
                <a16:creationId xmlns:a16="http://schemas.microsoft.com/office/drawing/2014/main" id="{AA056865-4C5A-8549-9951-C5ADE65D06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2748" y="971298"/>
            <a:ext cx="8766504" cy="4915404"/>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title"/>
          </p:nvPr>
        </p:nvSpPr>
        <p:spPr>
          <a:prstGeom prst="rect">
            <a:avLst/>
          </a:prstGeom>
        </p:spPr>
        <p:txBody>
          <a:bodyPr/>
          <a:lstStyle/>
          <a:p>
            <a:endParaRPr/>
          </a:p>
        </p:txBody>
      </p:sp>
      <p:pic>
        <p:nvPicPr>
          <p:cNvPr id="3" name="Picture 2" descr="X-ray of a human arm&#10;&#10;Description automatically generated">
            <a:extLst>
              <a:ext uri="{FF2B5EF4-FFF2-40B4-BE49-F238E27FC236}">
                <a16:creationId xmlns:a16="http://schemas.microsoft.com/office/drawing/2014/main" id="{E3FEB158-F668-0245-9065-349D9CE43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5704" y="436916"/>
            <a:ext cx="5836296" cy="5853336"/>
          </a:xfrm>
          <a:prstGeom prst="rect">
            <a:avLst/>
          </a:prstGeom>
        </p:spPr>
      </p:pic>
      <p:pic>
        <p:nvPicPr>
          <p:cNvPr id="5" name="Picture 4" descr="X-ray of a person's body&#10;&#10;Description automatically generated">
            <a:extLst>
              <a:ext uri="{FF2B5EF4-FFF2-40B4-BE49-F238E27FC236}">
                <a16:creationId xmlns:a16="http://schemas.microsoft.com/office/drawing/2014/main" id="{708EB1A7-44EF-C346-999A-F105D0E4C4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65125"/>
            <a:ext cx="6153016" cy="5925127"/>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itle 1"/>
          <p:cNvSpPr txBox="1">
            <a:spLocks noGrp="1"/>
          </p:cNvSpPr>
          <p:nvPr>
            <p:ph type="title"/>
          </p:nvPr>
        </p:nvSpPr>
        <p:spPr>
          <a:prstGeom prst="rect">
            <a:avLst/>
          </a:prstGeom>
        </p:spPr>
        <p:txBody>
          <a:bodyPr/>
          <a:lstStyle/>
          <a:p>
            <a:r>
              <a:rPr lang="en-GB" dirty="0"/>
              <a:t>Q7</a:t>
            </a:r>
            <a:endParaRPr dirty="0"/>
          </a:p>
        </p:txBody>
      </p:sp>
      <p:sp>
        <p:nvSpPr>
          <p:cNvPr id="165" name="Content Placeholder 2"/>
          <p:cNvSpPr txBox="1">
            <a:spLocks noGrp="1"/>
          </p:cNvSpPr>
          <p:nvPr>
            <p:ph type="body" idx="1"/>
          </p:nvPr>
        </p:nvSpPr>
        <p:spPr>
          <a:prstGeom prst="rect">
            <a:avLst/>
          </a:prstGeom>
        </p:spPr>
        <p:txBody>
          <a:bodyPr/>
          <a:lstStyle/>
          <a:p>
            <a:r>
              <a:t>1. Please comment on this pelvic XR.</a:t>
            </a:r>
          </a:p>
          <a:p>
            <a:r>
              <a:t>2. What is the management?</a:t>
            </a:r>
          </a:p>
          <a:p>
            <a:r>
              <a:t>3. What is one crucial mechanism of injury to exclude?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1CEF-5953-E548-973F-EC6D31F4422D}"/>
              </a:ext>
            </a:extLst>
          </p:cNvPr>
          <p:cNvSpPr>
            <a:spLocks noGrp="1"/>
          </p:cNvSpPr>
          <p:nvPr>
            <p:ph type="title"/>
          </p:nvPr>
        </p:nvSpPr>
        <p:spPr/>
        <p:txBody>
          <a:bodyPr/>
          <a:lstStyle/>
          <a:p>
            <a:r>
              <a:rPr lang="en-US" dirty="0"/>
              <a:t>Q7 answers</a:t>
            </a:r>
          </a:p>
        </p:txBody>
      </p:sp>
      <p:sp>
        <p:nvSpPr>
          <p:cNvPr id="3" name="Text Placeholder 2">
            <a:extLst>
              <a:ext uri="{FF2B5EF4-FFF2-40B4-BE49-F238E27FC236}">
                <a16:creationId xmlns:a16="http://schemas.microsoft.com/office/drawing/2014/main" id="{20A74D3D-85F8-494F-88D2-AC184537129B}"/>
              </a:ext>
            </a:extLst>
          </p:cNvPr>
          <p:cNvSpPr>
            <a:spLocks noGrp="1"/>
          </p:cNvSpPr>
          <p:nvPr>
            <p:ph type="body" idx="1"/>
          </p:nvPr>
        </p:nvSpPr>
        <p:spPr/>
        <p:txBody>
          <a:bodyPr/>
          <a:lstStyle/>
          <a:p>
            <a:r>
              <a:rPr lang="en-US" dirty="0"/>
              <a:t>1. </a:t>
            </a:r>
            <a:r>
              <a:rPr lang="en-HK" dirty="0"/>
              <a:t>fractured R distal femur</a:t>
            </a:r>
          </a:p>
          <a:p>
            <a:r>
              <a:rPr lang="en-HK" dirty="0"/>
              <a:t>2. hip </a:t>
            </a:r>
            <a:r>
              <a:rPr lang="en-HK" dirty="0" err="1"/>
              <a:t>spica</a:t>
            </a:r>
            <a:endParaRPr lang="en-HK" dirty="0"/>
          </a:p>
          <a:p>
            <a:r>
              <a:rPr lang="en-HK" dirty="0"/>
              <a:t>3. non-accidental injury</a:t>
            </a:r>
            <a:endParaRPr lang="en-US" dirty="0"/>
          </a:p>
        </p:txBody>
      </p:sp>
      <p:pic>
        <p:nvPicPr>
          <p:cNvPr id="4" name="Picture 3">
            <a:extLst>
              <a:ext uri="{FF2B5EF4-FFF2-40B4-BE49-F238E27FC236}">
                <a16:creationId xmlns:a16="http://schemas.microsoft.com/office/drawing/2014/main" id="{A1194BAC-2D6E-A34F-8DDA-CBD6D61D3AD0}"/>
              </a:ext>
            </a:extLst>
          </p:cNvPr>
          <p:cNvPicPr>
            <a:picLocks noChangeAspect="1"/>
          </p:cNvPicPr>
          <p:nvPr/>
        </p:nvPicPr>
        <p:blipFill>
          <a:blip r:embed="rId2"/>
          <a:stretch>
            <a:fillRect/>
          </a:stretch>
        </p:blipFill>
        <p:spPr>
          <a:xfrm>
            <a:off x="4628403" y="2613222"/>
            <a:ext cx="4809886" cy="3563741"/>
          </a:xfrm>
          <a:prstGeom prst="rect">
            <a:avLst/>
          </a:prstGeom>
        </p:spPr>
      </p:pic>
    </p:spTree>
    <p:extLst>
      <p:ext uri="{BB962C8B-B14F-4D97-AF65-F5344CB8AC3E}">
        <p14:creationId xmlns:p14="http://schemas.microsoft.com/office/powerpoint/2010/main" val="25935091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p:cNvSpPr txBox="1">
            <a:spLocks noGrp="1"/>
          </p:cNvSpPr>
          <p:nvPr>
            <p:ph type="title"/>
          </p:nvPr>
        </p:nvSpPr>
        <p:spPr>
          <a:prstGeom prst="rect">
            <a:avLst/>
          </a:prstGeom>
        </p:spPr>
        <p:txBody>
          <a:bodyPr/>
          <a:lstStyle/>
          <a:p>
            <a:r>
              <a:rPr lang="en-GB" dirty="0"/>
              <a:t>Q1</a:t>
            </a:r>
            <a:endParaRPr dirty="0"/>
          </a:p>
        </p:txBody>
      </p:sp>
      <p:sp>
        <p:nvSpPr>
          <p:cNvPr id="104" name="Content Placeholder 2"/>
          <p:cNvSpPr txBox="1">
            <a:spLocks noGrp="1"/>
          </p:cNvSpPr>
          <p:nvPr>
            <p:ph type="body" idx="1"/>
          </p:nvPr>
        </p:nvSpPr>
        <p:spPr>
          <a:prstGeom prst="rect">
            <a:avLst/>
          </a:prstGeom>
        </p:spPr>
        <p:txBody>
          <a:bodyPr/>
          <a:lstStyle/>
          <a:p>
            <a:r>
              <a:rPr dirty="0"/>
              <a:t>1. Describe the ECG</a:t>
            </a:r>
          </a:p>
          <a:p>
            <a:r>
              <a:rPr dirty="0"/>
              <a:t>2. </a:t>
            </a:r>
            <a:r>
              <a:rPr lang="en-GB" dirty="0"/>
              <a:t>What clinical diagnosis do you suspect in this case? </a:t>
            </a:r>
          </a:p>
          <a:p>
            <a:r>
              <a:rPr lang="en-GB" dirty="0"/>
              <a:t>3. State 2 other history you would ask to support your clinical suspicion?</a:t>
            </a:r>
          </a:p>
          <a:p>
            <a:r>
              <a:rPr lang="en-GB" dirty="0"/>
              <a:t>4</a:t>
            </a:r>
            <a:r>
              <a:rPr dirty="0"/>
              <a:t>. What additional </a:t>
            </a:r>
            <a:r>
              <a:rPr lang="en-GB" dirty="0"/>
              <a:t>information in the CMS (if available)</a:t>
            </a:r>
            <a:r>
              <a:rPr dirty="0"/>
              <a:t> can be </a:t>
            </a:r>
            <a:r>
              <a:rPr lang="en-GB" dirty="0"/>
              <a:t>helpful</a:t>
            </a:r>
            <a:r>
              <a:rPr dirty="0"/>
              <a:t> </a:t>
            </a:r>
            <a:r>
              <a:rPr lang="en-GB" dirty="0"/>
              <a:t>for your management decision</a:t>
            </a:r>
            <a:r>
              <a:rPr dirty="0"/>
              <a:t>?</a:t>
            </a:r>
          </a:p>
          <a:p>
            <a:r>
              <a:rPr lang="en-GB" dirty="0"/>
              <a:t>5. What is the criteria to confirm the diagnosis?</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FECD-23AA-9E46-B2DE-95D60DBBED93}"/>
              </a:ext>
            </a:extLst>
          </p:cNvPr>
          <p:cNvSpPr>
            <a:spLocks noGrp="1"/>
          </p:cNvSpPr>
          <p:nvPr>
            <p:ph type="title"/>
          </p:nvPr>
        </p:nvSpPr>
        <p:spPr/>
        <p:txBody>
          <a:bodyPr/>
          <a:lstStyle/>
          <a:p>
            <a:r>
              <a:rPr lang="en-US" dirty="0"/>
              <a:t>Q1 answers</a:t>
            </a:r>
          </a:p>
        </p:txBody>
      </p:sp>
      <p:sp>
        <p:nvSpPr>
          <p:cNvPr id="3" name="Text Placeholder 2">
            <a:extLst>
              <a:ext uri="{FF2B5EF4-FFF2-40B4-BE49-F238E27FC236}">
                <a16:creationId xmlns:a16="http://schemas.microsoft.com/office/drawing/2014/main" id="{88356AB0-F47F-1F44-849B-D0C2C1FE966A}"/>
              </a:ext>
            </a:extLst>
          </p:cNvPr>
          <p:cNvSpPr>
            <a:spLocks noGrp="1"/>
          </p:cNvSpPr>
          <p:nvPr>
            <p:ph type="body" idx="1"/>
          </p:nvPr>
        </p:nvSpPr>
        <p:spPr/>
        <p:txBody>
          <a:bodyPr/>
          <a:lstStyle/>
          <a:p>
            <a:r>
              <a:rPr lang="en-US" dirty="0"/>
              <a:t>1. </a:t>
            </a:r>
            <a:r>
              <a:rPr lang="en-HK" dirty="0"/>
              <a:t>saddleback shaped ST elevation over V2, a </a:t>
            </a:r>
            <a:r>
              <a:rPr lang="en-HK" dirty="0" err="1"/>
              <a:t>Brugada</a:t>
            </a:r>
            <a:r>
              <a:rPr lang="en-HK" dirty="0"/>
              <a:t> pattern</a:t>
            </a:r>
          </a:p>
          <a:p>
            <a:r>
              <a:rPr lang="en-HK" dirty="0"/>
              <a:t>2. </a:t>
            </a:r>
            <a:r>
              <a:rPr lang="en-HK" dirty="0" err="1"/>
              <a:t>Brugada</a:t>
            </a:r>
            <a:r>
              <a:rPr lang="en-HK" dirty="0"/>
              <a:t> syndrome</a:t>
            </a:r>
          </a:p>
          <a:p>
            <a:r>
              <a:rPr lang="en-HK" dirty="0"/>
              <a:t>3. Hx of sudden cardiac death, prior episodes of syncope</a:t>
            </a:r>
          </a:p>
          <a:p>
            <a:r>
              <a:rPr lang="en-HK" dirty="0"/>
              <a:t>4. old ECG</a:t>
            </a:r>
          </a:p>
          <a:p>
            <a:r>
              <a:rPr lang="en-HK" dirty="0"/>
              <a:t>5. ECG pattern +  clinical criteria</a:t>
            </a:r>
          </a:p>
          <a:p>
            <a:endParaRPr lang="en-HK" dirty="0"/>
          </a:p>
          <a:p>
            <a:endParaRPr lang="en-HK" dirty="0"/>
          </a:p>
          <a:p>
            <a:endParaRPr lang="en-US" dirty="0"/>
          </a:p>
        </p:txBody>
      </p:sp>
      <p:pic>
        <p:nvPicPr>
          <p:cNvPr id="4" name="Picture 3">
            <a:extLst>
              <a:ext uri="{FF2B5EF4-FFF2-40B4-BE49-F238E27FC236}">
                <a16:creationId xmlns:a16="http://schemas.microsoft.com/office/drawing/2014/main" id="{FA06C513-3A00-484D-B6B5-F26F6D1A032A}"/>
              </a:ext>
            </a:extLst>
          </p:cNvPr>
          <p:cNvPicPr>
            <a:picLocks noChangeAspect="1"/>
          </p:cNvPicPr>
          <p:nvPr/>
        </p:nvPicPr>
        <p:blipFill>
          <a:blip r:embed="rId2"/>
          <a:stretch>
            <a:fillRect/>
          </a:stretch>
        </p:blipFill>
        <p:spPr>
          <a:xfrm>
            <a:off x="5976947" y="4241493"/>
            <a:ext cx="5751426" cy="2374135"/>
          </a:xfrm>
          <a:prstGeom prst="rect">
            <a:avLst/>
          </a:prstGeom>
        </p:spPr>
      </p:pic>
    </p:spTree>
    <p:extLst>
      <p:ext uri="{BB962C8B-B14F-4D97-AF65-F5344CB8AC3E}">
        <p14:creationId xmlns:p14="http://schemas.microsoft.com/office/powerpoint/2010/main" val="31733417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p:cNvSpPr txBox="1">
            <a:spLocks noGrp="1"/>
          </p:cNvSpPr>
          <p:nvPr>
            <p:ph type="title"/>
          </p:nvPr>
        </p:nvSpPr>
        <p:spPr>
          <a:prstGeom prst="rect">
            <a:avLst/>
          </a:prstGeom>
        </p:spPr>
        <p:txBody>
          <a:bodyPr/>
          <a:lstStyle/>
          <a:p>
            <a:r>
              <a:rPr dirty="0"/>
              <a:t>Q2</a:t>
            </a:r>
          </a:p>
        </p:txBody>
      </p:sp>
      <p:sp>
        <p:nvSpPr>
          <p:cNvPr id="107" name="Content Placeholder 2"/>
          <p:cNvSpPr txBox="1">
            <a:spLocks noGrp="1"/>
          </p:cNvSpPr>
          <p:nvPr>
            <p:ph type="body" idx="1"/>
          </p:nvPr>
        </p:nvSpPr>
        <p:spPr>
          <a:prstGeom prst="rect">
            <a:avLst/>
          </a:prstGeom>
        </p:spPr>
        <p:txBody>
          <a:bodyPr/>
          <a:lstStyle/>
          <a:p>
            <a:r>
              <a:rPr dirty="0"/>
              <a:t>A 75 year-old man fell with an outstretched left hand.</a:t>
            </a:r>
            <a:endParaRPr lang="en-GB" dirty="0"/>
          </a:p>
          <a:p>
            <a:r>
              <a:rPr lang="en-HK" dirty="0"/>
              <a:t>Left hand tender over </a:t>
            </a:r>
            <a:r>
              <a:rPr lang="en-GB" dirty="0"/>
              <a:t>5</a:t>
            </a:r>
            <a:r>
              <a:rPr lang="en-GB" baseline="30000" dirty="0"/>
              <a:t>th</a:t>
            </a:r>
            <a:r>
              <a:rPr lang="en-GB" dirty="0"/>
              <a:t> MC</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p:cNvSpPr txBox="1">
            <a:spLocks noGrp="1"/>
          </p:cNvSpPr>
          <p:nvPr>
            <p:ph type="title"/>
          </p:nvPr>
        </p:nvSpPr>
        <p:spPr>
          <a:prstGeom prst="rect">
            <a:avLst/>
          </a:prstGeom>
        </p:spPr>
        <p:txBody>
          <a:bodyPr/>
          <a:lstStyle/>
          <a:p>
            <a:endParaRPr/>
          </a:p>
        </p:txBody>
      </p:sp>
      <p:pic>
        <p:nvPicPr>
          <p:cNvPr id="110" name="Content Placeholder 4" descr="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8144" y="1825625"/>
            <a:ext cx="7735713" cy="4351338"/>
          </a:xfrm>
          <a:prstGeom prst="rect">
            <a:avLst/>
          </a:prstGeom>
          <a:ln w="12700">
            <a:miter lim="400000"/>
          </a:ln>
        </p:spPr>
      </p:pic>
      <p:pic>
        <p:nvPicPr>
          <p:cNvPr id="5" name="Picture 4" descr="A hand x-ray of a person's hand&#10;&#10;Description automatically generated">
            <a:extLst>
              <a:ext uri="{FF2B5EF4-FFF2-40B4-BE49-F238E27FC236}">
                <a16:creationId xmlns:a16="http://schemas.microsoft.com/office/drawing/2014/main" id="{A736F80C-C286-A54C-AF29-E88B1BD2FE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945" y="183875"/>
            <a:ext cx="4981855" cy="6858000"/>
          </a:xfrm>
          <a:prstGeom prst="rect">
            <a:avLst/>
          </a:prstGeom>
        </p:spPr>
      </p:pic>
      <p:pic>
        <p:nvPicPr>
          <p:cNvPr id="3" name="Picture 2" descr="A hand x-ray of a person's hand&#10;&#10;Description automatically generated">
            <a:extLst>
              <a:ext uri="{FF2B5EF4-FFF2-40B4-BE49-F238E27FC236}">
                <a16:creationId xmlns:a16="http://schemas.microsoft.com/office/drawing/2014/main" id="{59C15909-5736-2040-9DA0-41ABADB46A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525" y="183875"/>
            <a:ext cx="5752475" cy="6495503"/>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
          <p:cNvSpPr txBox="1">
            <a:spLocks noGrp="1"/>
          </p:cNvSpPr>
          <p:nvPr>
            <p:ph type="title"/>
          </p:nvPr>
        </p:nvSpPr>
        <p:spPr>
          <a:prstGeom prst="rect">
            <a:avLst/>
          </a:prstGeom>
        </p:spPr>
        <p:txBody>
          <a:bodyPr/>
          <a:lstStyle/>
          <a:p>
            <a:r>
              <a:rPr lang="en-GB" dirty="0"/>
              <a:t>Q2</a:t>
            </a:r>
            <a:endParaRPr dirty="0"/>
          </a:p>
        </p:txBody>
      </p:sp>
      <p:sp>
        <p:nvSpPr>
          <p:cNvPr id="114" name="Content Placeholder 2"/>
          <p:cNvSpPr txBox="1">
            <a:spLocks noGrp="1"/>
          </p:cNvSpPr>
          <p:nvPr>
            <p:ph type="body" idx="1"/>
          </p:nvPr>
        </p:nvSpPr>
        <p:spPr>
          <a:prstGeom prst="rect">
            <a:avLst/>
          </a:prstGeom>
        </p:spPr>
        <p:txBody>
          <a:bodyPr/>
          <a:lstStyle/>
          <a:p>
            <a:r>
              <a:rPr dirty="0"/>
              <a:t>1. Comment on this XR</a:t>
            </a:r>
          </a:p>
          <a:p>
            <a:r>
              <a:rPr dirty="0"/>
              <a:t>2. Name another MOI for this type of injury</a:t>
            </a:r>
          </a:p>
          <a:p>
            <a:r>
              <a:rPr dirty="0"/>
              <a:t>3. Name 3 common associated injuries</a:t>
            </a:r>
          </a:p>
          <a:p>
            <a:r>
              <a:rPr dirty="0"/>
              <a:t>4. What management can you give in the AED</a:t>
            </a:r>
            <a:r>
              <a:rPr lang="en-GB" dirty="0"/>
              <a:t>? How would you perform your management?</a:t>
            </a:r>
            <a:endParaRPr dirty="0"/>
          </a:p>
          <a:p>
            <a:r>
              <a:rPr dirty="0"/>
              <a:t>5. What splint would you give to this patient</a:t>
            </a:r>
            <a:r>
              <a:rPr lang="en-GB" dirty="0"/>
              <a:t>?</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A4BA-5E1B-464C-8D38-CFDD1ACB4093}"/>
              </a:ext>
            </a:extLst>
          </p:cNvPr>
          <p:cNvSpPr>
            <a:spLocks noGrp="1"/>
          </p:cNvSpPr>
          <p:nvPr>
            <p:ph type="title"/>
          </p:nvPr>
        </p:nvSpPr>
        <p:spPr/>
        <p:txBody>
          <a:bodyPr/>
          <a:lstStyle/>
          <a:p>
            <a:r>
              <a:rPr lang="en-US" dirty="0"/>
              <a:t>Q2 answers</a:t>
            </a:r>
          </a:p>
        </p:txBody>
      </p:sp>
      <p:sp>
        <p:nvSpPr>
          <p:cNvPr id="3" name="Text Placeholder 2">
            <a:extLst>
              <a:ext uri="{FF2B5EF4-FFF2-40B4-BE49-F238E27FC236}">
                <a16:creationId xmlns:a16="http://schemas.microsoft.com/office/drawing/2014/main" id="{F2A507DE-CE64-9D4D-854A-EDE5B541B076}"/>
              </a:ext>
            </a:extLst>
          </p:cNvPr>
          <p:cNvSpPr>
            <a:spLocks noGrp="1"/>
          </p:cNvSpPr>
          <p:nvPr>
            <p:ph type="body" idx="1"/>
          </p:nvPr>
        </p:nvSpPr>
        <p:spPr/>
        <p:txBody>
          <a:bodyPr>
            <a:normAutofit lnSpcReduction="10000"/>
          </a:bodyPr>
          <a:lstStyle/>
          <a:p>
            <a:r>
              <a:rPr lang="en-HK" dirty="0"/>
              <a:t>1. left hand 5</a:t>
            </a:r>
            <a:r>
              <a:rPr lang="en-HK" baseline="30000" dirty="0"/>
              <a:t>th</a:t>
            </a:r>
            <a:r>
              <a:rPr lang="en-HK" dirty="0"/>
              <a:t> CMCJ dislocation</a:t>
            </a:r>
          </a:p>
          <a:p>
            <a:r>
              <a:rPr lang="en-HK" dirty="0"/>
              <a:t>2. punch</a:t>
            </a:r>
          </a:p>
          <a:p>
            <a:r>
              <a:rPr lang="en-HK" dirty="0"/>
              <a:t>3. 5th MC base #, hamate #, ulnar nerve injury (due to proximity to hook of hamate)</a:t>
            </a:r>
          </a:p>
          <a:p>
            <a:r>
              <a:rPr lang="en-HK" dirty="0"/>
              <a:t>4. closed reduction</a:t>
            </a:r>
          </a:p>
          <a:p>
            <a:pPr lvl="1"/>
            <a:r>
              <a:rPr lang="en-HK" dirty="0"/>
              <a:t>Apply longitudinal traction to the 5th finger to disengage the dislocated metacarpal base</a:t>
            </a:r>
          </a:p>
          <a:p>
            <a:pPr lvl="1"/>
            <a:r>
              <a:rPr lang="en-HK" dirty="0"/>
              <a:t>Use one hand to push the metacarpal head dorsally, while the other hand presses the base of the 5th metacarpal </a:t>
            </a:r>
            <a:r>
              <a:rPr lang="en-HK" dirty="0" err="1"/>
              <a:t>volarly</a:t>
            </a:r>
            <a:r>
              <a:rPr lang="en-HK" dirty="0"/>
              <a:t> toward the hamate, until a clunk is felt or heard</a:t>
            </a:r>
          </a:p>
        </p:txBody>
      </p:sp>
    </p:spTree>
    <p:extLst>
      <p:ext uri="{BB962C8B-B14F-4D97-AF65-F5344CB8AC3E}">
        <p14:creationId xmlns:p14="http://schemas.microsoft.com/office/powerpoint/2010/main" val="220490296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1927</TotalTime>
  <Words>802</Words>
  <Application>Microsoft Macintosh PowerPoint</Application>
  <PresentationFormat>Widescreen</PresentationFormat>
  <Paragraphs>93</Paragraphs>
  <Slides>32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JCM Sep 2025</vt:lpstr>
      <vt:lpstr>Q1</vt:lpstr>
      <vt:lpstr>PowerPoint Presentation</vt:lpstr>
      <vt:lpstr>Q1</vt:lpstr>
      <vt:lpstr>Q1 answers</vt:lpstr>
      <vt:lpstr>Q2</vt:lpstr>
      <vt:lpstr>PowerPoint Presentation</vt:lpstr>
      <vt:lpstr>Q2</vt:lpstr>
      <vt:lpstr>Q2 answers</vt:lpstr>
      <vt:lpstr>PowerPoint Presentation</vt:lpstr>
      <vt:lpstr>Q3</vt:lpstr>
      <vt:lpstr>PowerPoint Presentation</vt:lpstr>
      <vt:lpstr>PowerPoint Presentation</vt:lpstr>
      <vt:lpstr>Q3</vt:lpstr>
      <vt:lpstr>Q3 answers</vt:lpstr>
      <vt:lpstr>Q4</vt:lpstr>
      <vt:lpstr>PowerPoint Presentation</vt:lpstr>
      <vt:lpstr>Q4 questions</vt:lpstr>
      <vt:lpstr>Q4 answers</vt:lpstr>
      <vt:lpstr>Q5</vt:lpstr>
      <vt:lpstr>PowerPoint Presentation</vt:lpstr>
      <vt:lpstr>Q5</vt:lpstr>
      <vt:lpstr>Q5 answers</vt:lpstr>
      <vt:lpstr>Q6</vt:lpstr>
      <vt:lpstr>PowerPoint Presentation</vt:lpstr>
      <vt:lpstr>Q6 </vt:lpstr>
      <vt:lpstr>Q6 answers</vt:lpstr>
      <vt:lpstr>ROCKWOOD CLASSIFICATION</vt:lpstr>
      <vt:lpstr>Q7</vt:lpstr>
      <vt:lpstr>PowerPoint Presentation</vt:lpstr>
      <vt:lpstr>Q7</vt:lpstr>
      <vt:lpstr>Q7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JCM Sep 2025</dc:title>
  <cp:lastModifiedBy>yeungkam</cp:lastModifiedBy>
  <cp:revision>23</cp:revision>
  <dcterms:modified xsi:type="dcterms:W3CDTF">2025-09-03T07:55:46Z</dcterms:modified>
</cp:coreProperties>
</file>