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8"/>
  </p:notesMasterIdLst>
  <p:sldIdLst>
    <p:sldId id="256" r:id="rId2"/>
    <p:sldId id="337" r:id="rId3"/>
    <p:sldId id="306" r:id="rId4"/>
    <p:sldId id="334" r:id="rId5"/>
    <p:sldId id="321" r:id="rId6"/>
    <p:sldId id="322" r:id="rId7"/>
    <p:sldId id="307" r:id="rId8"/>
    <p:sldId id="323" r:id="rId9"/>
    <p:sldId id="308" r:id="rId10"/>
    <p:sldId id="511" r:id="rId11"/>
    <p:sldId id="512" r:id="rId12"/>
    <p:sldId id="310" r:id="rId13"/>
    <p:sldId id="324" r:id="rId14"/>
    <p:sldId id="325" r:id="rId15"/>
    <p:sldId id="314" r:id="rId16"/>
    <p:sldId id="257" r:id="rId17"/>
    <p:sldId id="258" r:id="rId18"/>
    <p:sldId id="262" r:id="rId19"/>
    <p:sldId id="260" r:id="rId20"/>
    <p:sldId id="261" r:id="rId21"/>
    <p:sldId id="263" r:id="rId22"/>
    <p:sldId id="264" r:id="rId23"/>
    <p:sldId id="265" r:id="rId24"/>
    <p:sldId id="270" r:id="rId25"/>
    <p:sldId id="266" r:id="rId26"/>
    <p:sldId id="272" r:id="rId27"/>
    <p:sldId id="269" r:id="rId28"/>
    <p:sldId id="274" r:id="rId29"/>
    <p:sldId id="273" r:id="rId30"/>
    <p:sldId id="275" r:id="rId31"/>
    <p:sldId id="276" r:id="rId32"/>
    <p:sldId id="286" r:id="rId33"/>
    <p:sldId id="277" r:id="rId34"/>
    <p:sldId id="280" r:id="rId35"/>
    <p:sldId id="278" r:id="rId36"/>
    <p:sldId id="331" r:id="rId37"/>
    <p:sldId id="285" r:id="rId38"/>
    <p:sldId id="332" r:id="rId39"/>
    <p:sldId id="282" r:id="rId40"/>
    <p:sldId id="333" r:id="rId41"/>
    <p:sldId id="287" r:id="rId42"/>
    <p:sldId id="301" r:id="rId43"/>
    <p:sldId id="302" r:id="rId44"/>
    <p:sldId id="299" r:id="rId45"/>
    <p:sldId id="296" r:id="rId46"/>
    <p:sldId id="289" r:id="rId47"/>
    <p:sldId id="288" r:id="rId48"/>
    <p:sldId id="303" r:id="rId49"/>
    <p:sldId id="304" r:id="rId50"/>
    <p:sldId id="305" r:id="rId51"/>
    <p:sldId id="294" r:id="rId52"/>
    <p:sldId id="298" r:id="rId53"/>
    <p:sldId id="290" r:id="rId54"/>
    <p:sldId id="311" r:id="rId55"/>
    <p:sldId id="319" r:id="rId56"/>
    <p:sldId id="329" r:id="rId57"/>
    <p:sldId id="330" r:id="rId58"/>
    <p:sldId id="315" r:id="rId59"/>
    <p:sldId id="508" r:id="rId60"/>
    <p:sldId id="318" r:id="rId61"/>
    <p:sldId id="326" r:id="rId62"/>
    <p:sldId id="327" r:id="rId63"/>
    <p:sldId id="328" r:id="rId64"/>
    <p:sldId id="335" r:id="rId65"/>
    <p:sldId id="513" r:id="rId66"/>
    <p:sldId id="510"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24"/>
    <p:restoredTop sz="75257"/>
  </p:normalViewPr>
  <p:slideViewPr>
    <p:cSldViewPr snapToGrid="0">
      <p:cViewPr>
        <p:scale>
          <a:sx n="76" d="100"/>
          <a:sy n="76" d="100"/>
        </p:scale>
        <p:origin x="1256" y="464"/>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0E84A6-4997-415D-B7FE-8C5A07ADF97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ACBCC49-32C8-4F2B-8208-334FFB548883}">
      <dgm:prSet custT="1"/>
      <dgm:spPr/>
      <dgm:t>
        <a:bodyPr/>
        <a:lstStyle/>
        <a:p>
          <a:r>
            <a:rPr lang="en-US" sz="2400" dirty="0">
              <a:latin typeface="Georgia" panose="02040502050405020303" pitchFamily="18" charset="0"/>
            </a:rPr>
            <a:t>A young male (~30-years-old) with unknown identity and past health was found collapsed during jogging</a:t>
          </a:r>
        </a:p>
      </dgm:t>
    </dgm:pt>
    <dgm:pt modelId="{B76F7A8D-8D2D-4622-88CF-64AF7AC64C23}" type="parTrans" cxnId="{7521D35A-66DA-414F-AAAC-00225408FB3A}">
      <dgm:prSet/>
      <dgm:spPr/>
      <dgm:t>
        <a:bodyPr/>
        <a:lstStyle/>
        <a:p>
          <a:endParaRPr lang="en-US">
            <a:latin typeface="Georgia" panose="02040502050405020303" pitchFamily="18" charset="0"/>
          </a:endParaRPr>
        </a:p>
      </dgm:t>
    </dgm:pt>
    <dgm:pt modelId="{EA9BC785-605E-4B94-A0DD-C6B8C662B132}" type="sibTrans" cxnId="{7521D35A-66DA-414F-AAAC-00225408FB3A}">
      <dgm:prSet/>
      <dgm:spPr/>
      <dgm:t>
        <a:bodyPr/>
        <a:lstStyle/>
        <a:p>
          <a:endParaRPr lang="en-US">
            <a:latin typeface="Georgia" panose="02040502050405020303" pitchFamily="18" charset="0"/>
          </a:endParaRPr>
        </a:p>
      </dgm:t>
    </dgm:pt>
    <dgm:pt modelId="{42FBB56E-0E63-4840-9781-589BF5EC2D9F}">
      <dgm:prSet custT="1"/>
      <dgm:spPr/>
      <dgm:t>
        <a:bodyPr/>
        <a:lstStyle/>
        <a:p>
          <a:r>
            <a:rPr lang="en-US" sz="2400" dirty="0">
              <a:latin typeface="Georgia" panose="02040502050405020303" pitchFamily="18" charset="0"/>
            </a:rPr>
            <a:t>Bystander CPR was performed for 3 minutes with AED shock x 1</a:t>
          </a:r>
        </a:p>
      </dgm:t>
    </dgm:pt>
    <dgm:pt modelId="{618C92D6-80C8-4322-8821-A73AE65ACCBD}" type="parTrans" cxnId="{CBBD5146-D92A-4551-85EB-775BD292463C}">
      <dgm:prSet/>
      <dgm:spPr/>
      <dgm:t>
        <a:bodyPr/>
        <a:lstStyle/>
        <a:p>
          <a:endParaRPr lang="en-US">
            <a:latin typeface="Georgia" panose="02040502050405020303" pitchFamily="18" charset="0"/>
          </a:endParaRPr>
        </a:p>
      </dgm:t>
    </dgm:pt>
    <dgm:pt modelId="{36765390-8915-4F1E-86B2-7AF455CD614C}" type="sibTrans" cxnId="{CBBD5146-D92A-4551-85EB-775BD292463C}">
      <dgm:prSet/>
      <dgm:spPr/>
      <dgm:t>
        <a:bodyPr/>
        <a:lstStyle/>
        <a:p>
          <a:endParaRPr lang="en-US">
            <a:latin typeface="Georgia" panose="02040502050405020303" pitchFamily="18" charset="0"/>
          </a:endParaRPr>
        </a:p>
      </dgm:t>
    </dgm:pt>
    <dgm:pt modelId="{B5922990-BCFA-45AD-B331-ECA75EFFD98E}">
      <dgm:prSet custT="1"/>
      <dgm:spPr/>
      <dgm:t>
        <a:bodyPr/>
        <a:lstStyle/>
        <a:p>
          <a:r>
            <a:rPr lang="en-US" sz="2400" dirty="0">
              <a:latin typeface="Georgia" panose="02040502050405020303" pitchFamily="18" charset="0"/>
            </a:rPr>
            <a:t>ROSC achieved at scene</a:t>
          </a:r>
        </a:p>
        <a:p>
          <a:r>
            <a:rPr lang="en-US" sz="2400" dirty="0">
              <a:latin typeface="Georgia" panose="02040502050405020303" pitchFamily="18" charset="0"/>
            </a:rPr>
            <a:t>Unresponsive, BP 119/80 P84 on ambulance</a:t>
          </a:r>
        </a:p>
      </dgm:t>
    </dgm:pt>
    <dgm:pt modelId="{44D9F31F-9DBF-4986-8433-0409997DCC39}" type="parTrans" cxnId="{ED7157FF-608F-4740-9B2B-1D771AA1F6F3}">
      <dgm:prSet/>
      <dgm:spPr/>
      <dgm:t>
        <a:bodyPr/>
        <a:lstStyle/>
        <a:p>
          <a:endParaRPr lang="en-US">
            <a:latin typeface="Georgia" panose="02040502050405020303" pitchFamily="18" charset="0"/>
          </a:endParaRPr>
        </a:p>
      </dgm:t>
    </dgm:pt>
    <dgm:pt modelId="{A52A7F7F-6A49-4F0C-BAFB-C79D67640ABD}" type="sibTrans" cxnId="{ED7157FF-608F-4740-9B2B-1D771AA1F6F3}">
      <dgm:prSet/>
      <dgm:spPr/>
      <dgm:t>
        <a:bodyPr/>
        <a:lstStyle/>
        <a:p>
          <a:endParaRPr lang="en-US">
            <a:latin typeface="Georgia" panose="02040502050405020303" pitchFamily="18" charset="0"/>
          </a:endParaRPr>
        </a:p>
      </dgm:t>
    </dgm:pt>
    <dgm:pt modelId="{1D14E40D-E42C-4415-99BE-F6D375F7B4BA}">
      <dgm:prSet custT="1"/>
      <dgm:spPr/>
      <dgm:t>
        <a:bodyPr/>
        <a:lstStyle/>
        <a:p>
          <a:r>
            <a:rPr lang="en-US" sz="2400" dirty="0">
              <a:latin typeface="Georgia" panose="02040502050405020303" pitchFamily="18" charset="0"/>
            </a:rPr>
            <a:t>On arrival to A&amp;E: </a:t>
          </a:r>
        </a:p>
        <a:p>
          <a:r>
            <a:rPr lang="en-US" sz="2400" dirty="0">
              <a:latin typeface="Georgia" panose="02040502050405020303" pitchFamily="18" charset="0"/>
            </a:rPr>
            <a:t>GCS 3/15, BP 108/64, P81, SpO2 97% on 15L NRM, PERL</a:t>
          </a:r>
        </a:p>
      </dgm:t>
    </dgm:pt>
    <dgm:pt modelId="{CA825F34-91C7-428C-83CC-C3526C6EC9B1}" type="parTrans" cxnId="{3B45CF71-2B9D-43D8-90EA-7972DF3A4BDB}">
      <dgm:prSet/>
      <dgm:spPr/>
      <dgm:t>
        <a:bodyPr/>
        <a:lstStyle/>
        <a:p>
          <a:endParaRPr lang="en-US">
            <a:latin typeface="Georgia" panose="02040502050405020303" pitchFamily="18" charset="0"/>
          </a:endParaRPr>
        </a:p>
      </dgm:t>
    </dgm:pt>
    <dgm:pt modelId="{C42E082F-1B90-4D68-A589-44939B437412}" type="sibTrans" cxnId="{3B45CF71-2B9D-43D8-90EA-7972DF3A4BDB}">
      <dgm:prSet/>
      <dgm:spPr/>
      <dgm:t>
        <a:bodyPr/>
        <a:lstStyle/>
        <a:p>
          <a:endParaRPr lang="en-US">
            <a:latin typeface="Georgia" panose="02040502050405020303" pitchFamily="18" charset="0"/>
          </a:endParaRPr>
        </a:p>
      </dgm:t>
    </dgm:pt>
    <dgm:pt modelId="{4EE4243A-AF22-0742-A772-6CE3B79BA258}" type="pres">
      <dgm:prSet presAssocID="{840E84A6-4997-415D-B7FE-8C5A07ADF974}" presName="vert0" presStyleCnt="0">
        <dgm:presLayoutVars>
          <dgm:dir/>
          <dgm:animOne val="branch"/>
          <dgm:animLvl val="lvl"/>
        </dgm:presLayoutVars>
      </dgm:prSet>
      <dgm:spPr/>
    </dgm:pt>
    <dgm:pt modelId="{75E3BE70-9CF2-4342-BE29-664C705BD03F}" type="pres">
      <dgm:prSet presAssocID="{3ACBCC49-32C8-4F2B-8208-334FFB548883}" presName="thickLine" presStyleLbl="alignNode1" presStyleIdx="0" presStyleCnt="4"/>
      <dgm:spPr/>
    </dgm:pt>
    <dgm:pt modelId="{EEC2787C-E33F-1345-AEBF-D6819C10D930}" type="pres">
      <dgm:prSet presAssocID="{3ACBCC49-32C8-4F2B-8208-334FFB548883}" presName="horz1" presStyleCnt="0"/>
      <dgm:spPr/>
    </dgm:pt>
    <dgm:pt modelId="{BFA04582-5A26-2F4F-A286-D0720459B949}" type="pres">
      <dgm:prSet presAssocID="{3ACBCC49-32C8-4F2B-8208-334FFB548883}" presName="tx1" presStyleLbl="revTx" presStyleIdx="0" presStyleCnt="4"/>
      <dgm:spPr/>
    </dgm:pt>
    <dgm:pt modelId="{D7FA7D40-9660-8B41-AF2A-9362067705EF}" type="pres">
      <dgm:prSet presAssocID="{3ACBCC49-32C8-4F2B-8208-334FFB548883}" presName="vert1" presStyleCnt="0"/>
      <dgm:spPr/>
    </dgm:pt>
    <dgm:pt modelId="{42562B39-8EAB-CB42-9AE3-18C254C32761}" type="pres">
      <dgm:prSet presAssocID="{42FBB56E-0E63-4840-9781-589BF5EC2D9F}" presName="thickLine" presStyleLbl="alignNode1" presStyleIdx="1" presStyleCnt="4"/>
      <dgm:spPr/>
    </dgm:pt>
    <dgm:pt modelId="{ED75B478-17F1-EF41-A441-9299046FEAD9}" type="pres">
      <dgm:prSet presAssocID="{42FBB56E-0E63-4840-9781-589BF5EC2D9F}" presName="horz1" presStyleCnt="0"/>
      <dgm:spPr/>
    </dgm:pt>
    <dgm:pt modelId="{0339F3B6-CA7E-AD4E-8E70-077599E06FAF}" type="pres">
      <dgm:prSet presAssocID="{42FBB56E-0E63-4840-9781-589BF5EC2D9F}" presName="tx1" presStyleLbl="revTx" presStyleIdx="1" presStyleCnt="4"/>
      <dgm:spPr/>
    </dgm:pt>
    <dgm:pt modelId="{0CA8E675-9E71-FB41-B149-1B5455895122}" type="pres">
      <dgm:prSet presAssocID="{42FBB56E-0E63-4840-9781-589BF5EC2D9F}" presName="vert1" presStyleCnt="0"/>
      <dgm:spPr/>
    </dgm:pt>
    <dgm:pt modelId="{2CC225CE-369A-CE46-9793-6BEEC5407069}" type="pres">
      <dgm:prSet presAssocID="{B5922990-BCFA-45AD-B331-ECA75EFFD98E}" presName="thickLine" presStyleLbl="alignNode1" presStyleIdx="2" presStyleCnt="4"/>
      <dgm:spPr/>
    </dgm:pt>
    <dgm:pt modelId="{80FB8151-B0F7-0940-84B4-8D4AEE220B71}" type="pres">
      <dgm:prSet presAssocID="{B5922990-BCFA-45AD-B331-ECA75EFFD98E}" presName="horz1" presStyleCnt="0"/>
      <dgm:spPr/>
    </dgm:pt>
    <dgm:pt modelId="{A5281A29-8E8A-E740-8BF6-FE63E132F8D9}" type="pres">
      <dgm:prSet presAssocID="{B5922990-BCFA-45AD-B331-ECA75EFFD98E}" presName="tx1" presStyleLbl="revTx" presStyleIdx="2" presStyleCnt="4"/>
      <dgm:spPr/>
    </dgm:pt>
    <dgm:pt modelId="{90509F9B-D89B-AC40-B618-22FB23ABEB2A}" type="pres">
      <dgm:prSet presAssocID="{B5922990-BCFA-45AD-B331-ECA75EFFD98E}" presName="vert1" presStyleCnt="0"/>
      <dgm:spPr/>
    </dgm:pt>
    <dgm:pt modelId="{AFCF113C-4D10-6742-90EE-B9433FBDC240}" type="pres">
      <dgm:prSet presAssocID="{1D14E40D-E42C-4415-99BE-F6D375F7B4BA}" presName="thickLine" presStyleLbl="alignNode1" presStyleIdx="3" presStyleCnt="4"/>
      <dgm:spPr/>
    </dgm:pt>
    <dgm:pt modelId="{DC0D1294-47D3-6F48-8C65-0F0DD3A05285}" type="pres">
      <dgm:prSet presAssocID="{1D14E40D-E42C-4415-99BE-F6D375F7B4BA}" presName="horz1" presStyleCnt="0"/>
      <dgm:spPr/>
    </dgm:pt>
    <dgm:pt modelId="{2AB44FA5-02C0-5240-AEE2-5098BBE271D1}" type="pres">
      <dgm:prSet presAssocID="{1D14E40D-E42C-4415-99BE-F6D375F7B4BA}" presName="tx1" presStyleLbl="revTx" presStyleIdx="3" presStyleCnt="4"/>
      <dgm:spPr/>
    </dgm:pt>
    <dgm:pt modelId="{8C5E09DE-1F7A-844C-8429-A86876A20F06}" type="pres">
      <dgm:prSet presAssocID="{1D14E40D-E42C-4415-99BE-F6D375F7B4BA}" presName="vert1" presStyleCnt="0"/>
      <dgm:spPr/>
    </dgm:pt>
  </dgm:ptLst>
  <dgm:cxnLst>
    <dgm:cxn modelId="{3D701902-2ED7-554D-86B4-C4AAB9EED643}" type="presOf" srcId="{B5922990-BCFA-45AD-B331-ECA75EFFD98E}" destId="{A5281A29-8E8A-E740-8BF6-FE63E132F8D9}" srcOrd="0" destOrd="0" presId="urn:microsoft.com/office/officeart/2008/layout/LinedList"/>
    <dgm:cxn modelId="{B979D23F-2AC8-A644-A7E4-5583EF1666C0}" type="presOf" srcId="{3ACBCC49-32C8-4F2B-8208-334FFB548883}" destId="{BFA04582-5A26-2F4F-A286-D0720459B949}" srcOrd="0" destOrd="0" presId="urn:microsoft.com/office/officeart/2008/layout/LinedList"/>
    <dgm:cxn modelId="{CBBD5146-D92A-4551-85EB-775BD292463C}" srcId="{840E84A6-4997-415D-B7FE-8C5A07ADF974}" destId="{42FBB56E-0E63-4840-9781-589BF5EC2D9F}" srcOrd="1" destOrd="0" parTransId="{618C92D6-80C8-4322-8821-A73AE65ACCBD}" sibTransId="{36765390-8915-4F1E-86B2-7AF455CD614C}"/>
    <dgm:cxn modelId="{7521D35A-66DA-414F-AAAC-00225408FB3A}" srcId="{840E84A6-4997-415D-B7FE-8C5A07ADF974}" destId="{3ACBCC49-32C8-4F2B-8208-334FFB548883}" srcOrd="0" destOrd="0" parTransId="{B76F7A8D-8D2D-4622-88CF-64AF7AC64C23}" sibTransId="{EA9BC785-605E-4B94-A0DD-C6B8C662B132}"/>
    <dgm:cxn modelId="{8170576D-1D94-194E-BD54-94E8B9E1E94F}" type="presOf" srcId="{840E84A6-4997-415D-B7FE-8C5A07ADF974}" destId="{4EE4243A-AF22-0742-A772-6CE3B79BA258}" srcOrd="0" destOrd="0" presId="urn:microsoft.com/office/officeart/2008/layout/LinedList"/>
    <dgm:cxn modelId="{3B45CF71-2B9D-43D8-90EA-7972DF3A4BDB}" srcId="{840E84A6-4997-415D-B7FE-8C5A07ADF974}" destId="{1D14E40D-E42C-4415-99BE-F6D375F7B4BA}" srcOrd="3" destOrd="0" parTransId="{CA825F34-91C7-428C-83CC-C3526C6EC9B1}" sibTransId="{C42E082F-1B90-4D68-A589-44939B437412}"/>
    <dgm:cxn modelId="{CCE77EAA-6820-0843-BE4D-026F5F9EB6C2}" type="presOf" srcId="{42FBB56E-0E63-4840-9781-589BF5EC2D9F}" destId="{0339F3B6-CA7E-AD4E-8E70-077599E06FAF}" srcOrd="0" destOrd="0" presId="urn:microsoft.com/office/officeart/2008/layout/LinedList"/>
    <dgm:cxn modelId="{221A49D4-7641-9844-870F-DE7B39031765}" type="presOf" srcId="{1D14E40D-E42C-4415-99BE-F6D375F7B4BA}" destId="{2AB44FA5-02C0-5240-AEE2-5098BBE271D1}" srcOrd="0" destOrd="0" presId="urn:microsoft.com/office/officeart/2008/layout/LinedList"/>
    <dgm:cxn modelId="{ED7157FF-608F-4740-9B2B-1D771AA1F6F3}" srcId="{840E84A6-4997-415D-B7FE-8C5A07ADF974}" destId="{B5922990-BCFA-45AD-B331-ECA75EFFD98E}" srcOrd="2" destOrd="0" parTransId="{44D9F31F-9DBF-4986-8433-0409997DCC39}" sibTransId="{A52A7F7F-6A49-4F0C-BAFB-C79D67640ABD}"/>
    <dgm:cxn modelId="{CFE4D967-E09E-324B-A409-DAE2183CD4E9}" type="presParOf" srcId="{4EE4243A-AF22-0742-A772-6CE3B79BA258}" destId="{75E3BE70-9CF2-4342-BE29-664C705BD03F}" srcOrd="0" destOrd="0" presId="urn:microsoft.com/office/officeart/2008/layout/LinedList"/>
    <dgm:cxn modelId="{D497193A-0C08-5643-974F-8C1B825EFE13}" type="presParOf" srcId="{4EE4243A-AF22-0742-A772-6CE3B79BA258}" destId="{EEC2787C-E33F-1345-AEBF-D6819C10D930}" srcOrd="1" destOrd="0" presId="urn:microsoft.com/office/officeart/2008/layout/LinedList"/>
    <dgm:cxn modelId="{B26FF232-B43C-0447-BE34-5F9EDD3561C8}" type="presParOf" srcId="{EEC2787C-E33F-1345-AEBF-D6819C10D930}" destId="{BFA04582-5A26-2F4F-A286-D0720459B949}" srcOrd="0" destOrd="0" presId="urn:microsoft.com/office/officeart/2008/layout/LinedList"/>
    <dgm:cxn modelId="{F9F2E0EA-BDF4-AB41-A904-9C629CCCEF93}" type="presParOf" srcId="{EEC2787C-E33F-1345-AEBF-D6819C10D930}" destId="{D7FA7D40-9660-8B41-AF2A-9362067705EF}" srcOrd="1" destOrd="0" presId="urn:microsoft.com/office/officeart/2008/layout/LinedList"/>
    <dgm:cxn modelId="{3FDB0788-DDA0-8B4E-93D4-4A3F8B71661D}" type="presParOf" srcId="{4EE4243A-AF22-0742-A772-6CE3B79BA258}" destId="{42562B39-8EAB-CB42-9AE3-18C254C32761}" srcOrd="2" destOrd="0" presId="urn:microsoft.com/office/officeart/2008/layout/LinedList"/>
    <dgm:cxn modelId="{A99CFB4F-22A8-CC45-8D23-4D7E7C7FF627}" type="presParOf" srcId="{4EE4243A-AF22-0742-A772-6CE3B79BA258}" destId="{ED75B478-17F1-EF41-A441-9299046FEAD9}" srcOrd="3" destOrd="0" presId="urn:microsoft.com/office/officeart/2008/layout/LinedList"/>
    <dgm:cxn modelId="{BAF1E898-891E-1040-81D0-7F03E01EAA15}" type="presParOf" srcId="{ED75B478-17F1-EF41-A441-9299046FEAD9}" destId="{0339F3B6-CA7E-AD4E-8E70-077599E06FAF}" srcOrd="0" destOrd="0" presId="urn:microsoft.com/office/officeart/2008/layout/LinedList"/>
    <dgm:cxn modelId="{341B9347-5A07-C542-992D-EC936BE20665}" type="presParOf" srcId="{ED75B478-17F1-EF41-A441-9299046FEAD9}" destId="{0CA8E675-9E71-FB41-B149-1B5455895122}" srcOrd="1" destOrd="0" presId="urn:microsoft.com/office/officeart/2008/layout/LinedList"/>
    <dgm:cxn modelId="{3DA6F64D-88E3-8F4D-B29D-D6222F4AEF9F}" type="presParOf" srcId="{4EE4243A-AF22-0742-A772-6CE3B79BA258}" destId="{2CC225CE-369A-CE46-9793-6BEEC5407069}" srcOrd="4" destOrd="0" presId="urn:microsoft.com/office/officeart/2008/layout/LinedList"/>
    <dgm:cxn modelId="{E9F9AB35-060E-F841-8B6A-2777D3E47DE3}" type="presParOf" srcId="{4EE4243A-AF22-0742-A772-6CE3B79BA258}" destId="{80FB8151-B0F7-0940-84B4-8D4AEE220B71}" srcOrd="5" destOrd="0" presId="urn:microsoft.com/office/officeart/2008/layout/LinedList"/>
    <dgm:cxn modelId="{F2430DD2-FEA3-1A41-B4E0-DF86FB9A3A08}" type="presParOf" srcId="{80FB8151-B0F7-0940-84B4-8D4AEE220B71}" destId="{A5281A29-8E8A-E740-8BF6-FE63E132F8D9}" srcOrd="0" destOrd="0" presId="urn:microsoft.com/office/officeart/2008/layout/LinedList"/>
    <dgm:cxn modelId="{AB47DC46-E35D-1C4D-B67E-7753CDAA3A25}" type="presParOf" srcId="{80FB8151-B0F7-0940-84B4-8D4AEE220B71}" destId="{90509F9B-D89B-AC40-B618-22FB23ABEB2A}" srcOrd="1" destOrd="0" presId="urn:microsoft.com/office/officeart/2008/layout/LinedList"/>
    <dgm:cxn modelId="{DEE3714D-FF16-0F4B-87CB-5777D64FC684}" type="presParOf" srcId="{4EE4243A-AF22-0742-A772-6CE3B79BA258}" destId="{AFCF113C-4D10-6742-90EE-B9433FBDC240}" srcOrd="6" destOrd="0" presId="urn:microsoft.com/office/officeart/2008/layout/LinedList"/>
    <dgm:cxn modelId="{EA878E2E-5835-C145-A019-82422461A180}" type="presParOf" srcId="{4EE4243A-AF22-0742-A772-6CE3B79BA258}" destId="{DC0D1294-47D3-6F48-8C65-0F0DD3A05285}" srcOrd="7" destOrd="0" presId="urn:microsoft.com/office/officeart/2008/layout/LinedList"/>
    <dgm:cxn modelId="{F3C39E2F-C555-0743-A544-7E707BBE6B50}" type="presParOf" srcId="{DC0D1294-47D3-6F48-8C65-0F0DD3A05285}" destId="{2AB44FA5-02C0-5240-AEE2-5098BBE271D1}" srcOrd="0" destOrd="0" presId="urn:microsoft.com/office/officeart/2008/layout/LinedList"/>
    <dgm:cxn modelId="{2BC48105-559D-BC4A-95CE-C407312D6F81}" type="presParOf" srcId="{DC0D1294-47D3-6F48-8C65-0F0DD3A05285}" destId="{8C5E09DE-1F7A-844C-8429-A86876A20F0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69EB68-ABA8-4CCC-BD2E-0693A7D1A2E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20FDDDB-22F6-4B39-8F99-4CC6D4380BC9}">
      <dgm:prSet custT="1"/>
      <dgm:spPr/>
      <dgm:t>
        <a:bodyPr/>
        <a:lstStyle/>
        <a:p>
          <a:r>
            <a:rPr lang="en-US" sz="2400" dirty="0">
              <a:latin typeface="Georgia" panose="02040502050405020303" pitchFamily="18" charset="0"/>
            </a:rPr>
            <a:t>M/64</a:t>
          </a:r>
        </a:p>
      </dgm:t>
    </dgm:pt>
    <dgm:pt modelId="{8690AF8D-4A75-4C9B-B64A-8AF6284E205A}" type="parTrans" cxnId="{E45AA7C0-976E-492F-B3E9-456DC453EE9A}">
      <dgm:prSet/>
      <dgm:spPr/>
      <dgm:t>
        <a:bodyPr/>
        <a:lstStyle/>
        <a:p>
          <a:endParaRPr lang="en-US">
            <a:latin typeface="Georgia" panose="02040502050405020303" pitchFamily="18" charset="0"/>
          </a:endParaRPr>
        </a:p>
      </dgm:t>
    </dgm:pt>
    <dgm:pt modelId="{280E5AE7-9CBF-46F0-BDE5-C361EFA20A09}" type="sibTrans" cxnId="{E45AA7C0-976E-492F-B3E9-456DC453EE9A}">
      <dgm:prSet/>
      <dgm:spPr/>
      <dgm:t>
        <a:bodyPr/>
        <a:lstStyle/>
        <a:p>
          <a:endParaRPr lang="en-US">
            <a:latin typeface="Georgia" panose="02040502050405020303" pitchFamily="18" charset="0"/>
          </a:endParaRPr>
        </a:p>
      </dgm:t>
    </dgm:pt>
    <dgm:pt modelId="{4EAE8089-B0B8-4CFE-ADA2-11535DD6D39A}">
      <dgm:prSet custT="1"/>
      <dgm:spPr/>
      <dgm:t>
        <a:bodyPr/>
        <a:lstStyle/>
        <a:p>
          <a:r>
            <a:rPr lang="en-US" sz="2400" dirty="0">
              <a:latin typeface="Georgia" panose="02040502050405020303" pitchFamily="18" charset="0"/>
            </a:rPr>
            <a:t>Good past health</a:t>
          </a:r>
        </a:p>
      </dgm:t>
    </dgm:pt>
    <dgm:pt modelId="{E2AD5FE8-3997-4A30-B93D-73FA039D54DC}" type="parTrans" cxnId="{7EDAD575-CD68-4483-89E9-5B2E24B50185}">
      <dgm:prSet/>
      <dgm:spPr/>
      <dgm:t>
        <a:bodyPr/>
        <a:lstStyle/>
        <a:p>
          <a:endParaRPr lang="en-US">
            <a:latin typeface="Georgia" panose="02040502050405020303" pitchFamily="18" charset="0"/>
          </a:endParaRPr>
        </a:p>
      </dgm:t>
    </dgm:pt>
    <dgm:pt modelId="{E95D3EB2-2D8E-4F2C-B742-24FCFDFF8EE1}" type="sibTrans" cxnId="{7EDAD575-CD68-4483-89E9-5B2E24B50185}">
      <dgm:prSet/>
      <dgm:spPr/>
      <dgm:t>
        <a:bodyPr/>
        <a:lstStyle/>
        <a:p>
          <a:endParaRPr lang="en-US">
            <a:latin typeface="Georgia" panose="02040502050405020303" pitchFamily="18" charset="0"/>
          </a:endParaRPr>
        </a:p>
      </dgm:t>
    </dgm:pt>
    <dgm:pt modelId="{598B495A-B97C-45F3-951A-1E1AD80E72F1}">
      <dgm:prSet custT="1"/>
      <dgm:spPr/>
      <dgm:t>
        <a:bodyPr/>
        <a:lstStyle/>
        <a:p>
          <a:r>
            <a:rPr lang="en-US" sz="2400" dirty="0">
              <a:latin typeface="Georgia" panose="02040502050405020303" pitchFamily="18" charset="0"/>
            </a:rPr>
            <a:t>Presented with acute left lower limb swelling for 1 day, associated with severe pain and numbness. </a:t>
          </a:r>
        </a:p>
      </dgm:t>
    </dgm:pt>
    <dgm:pt modelId="{502FB754-0EDE-406D-AD21-53F3FD9B0D7A}" type="parTrans" cxnId="{E0539D8E-7A00-46A7-A7B9-4DBCDCD62BDE}">
      <dgm:prSet/>
      <dgm:spPr/>
      <dgm:t>
        <a:bodyPr/>
        <a:lstStyle/>
        <a:p>
          <a:endParaRPr lang="en-US">
            <a:latin typeface="Georgia" panose="02040502050405020303" pitchFamily="18" charset="0"/>
          </a:endParaRPr>
        </a:p>
      </dgm:t>
    </dgm:pt>
    <dgm:pt modelId="{BB9B63FA-32E4-4E04-84FB-291A048090A8}" type="sibTrans" cxnId="{E0539D8E-7A00-46A7-A7B9-4DBCDCD62BDE}">
      <dgm:prSet/>
      <dgm:spPr/>
      <dgm:t>
        <a:bodyPr/>
        <a:lstStyle/>
        <a:p>
          <a:endParaRPr lang="en-US">
            <a:latin typeface="Georgia" panose="02040502050405020303" pitchFamily="18" charset="0"/>
          </a:endParaRPr>
        </a:p>
      </dgm:t>
    </dgm:pt>
    <dgm:pt modelId="{A35D81A4-CF5E-4F84-BE31-4360E9C66E34}">
      <dgm:prSet custT="1"/>
      <dgm:spPr/>
      <dgm:t>
        <a:bodyPr/>
        <a:lstStyle/>
        <a:p>
          <a:r>
            <a:rPr lang="en-US" sz="2400" dirty="0">
              <a:latin typeface="Georgia" panose="02040502050405020303" pitchFamily="18" charset="0"/>
            </a:rPr>
            <a:t>No weakness, fever, chest pain or </a:t>
          </a:r>
          <a:r>
            <a:rPr lang="en-US" sz="2400" dirty="0" err="1">
              <a:latin typeface="Georgia" panose="02040502050405020303" pitchFamily="18" charset="0"/>
            </a:rPr>
            <a:t>dypsnoea</a:t>
          </a:r>
          <a:r>
            <a:rPr lang="en-US" sz="2400" dirty="0">
              <a:latin typeface="Georgia" panose="02040502050405020303" pitchFamily="18" charset="0"/>
            </a:rPr>
            <a:t>.</a:t>
          </a:r>
        </a:p>
      </dgm:t>
    </dgm:pt>
    <dgm:pt modelId="{2A826F9A-BCDE-47CC-AFBE-80F8C5D93906}" type="parTrans" cxnId="{C95285BA-4145-4F69-9362-63F9490BA641}">
      <dgm:prSet/>
      <dgm:spPr/>
      <dgm:t>
        <a:bodyPr/>
        <a:lstStyle/>
        <a:p>
          <a:endParaRPr lang="en-US">
            <a:latin typeface="Georgia" panose="02040502050405020303" pitchFamily="18" charset="0"/>
          </a:endParaRPr>
        </a:p>
      </dgm:t>
    </dgm:pt>
    <dgm:pt modelId="{CD85EFFC-D40C-4C16-BE93-8F9272F11E08}" type="sibTrans" cxnId="{C95285BA-4145-4F69-9362-63F9490BA641}">
      <dgm:prSet/>
      <dgm:spPr/>
      <dgm:t>
        <a:bodyPr/>
        <a:lstStyle/>
        <a:p>
          <a:endParaRPr lang="en-US">
            <a:latin typeface="Georgia" panose="02040502050405020303" pitchFamily="18" charset="0"/>
          </a:endParaRPr>
        </a:p>
      </dgm:t>
    </dgm:pt>
    <dgm:pt modelId="{EE85291A-221A-483D-BA0F-71B8FE882A21}">
      <dgm:prSet custT="1"/>
      <dgm:spPr/>
      <dgm:t>
        <a:bodyPr/>
        <a:lstStyle/>
        <a:p>
          <a:r>
            <a:rPr lang="en-US" sz="2400" dirty="0">
              <a:latin typeface="Georgia" panose="02040502050405020303" pitchFamily="18" charset="0"/>
            </a:rPr>
            <a:t>No injury</a:t>
          </a:r>
        </a:p>
      </dgm:t>
    </dgm:pt>
    <dgm:pt modelId="{BF54C0C3-8A85-46AF-975E-A8C42D4AF041}" type="parTrans" cxnId="{C5281E95-5089-4EAE-8601-E39CF27175A5}">
      <dgm:prSet/>
      <dgm:spPr/>
      <dgm:t>
        <a:bodyPr/>
        <a:lstStyle/>
        <a:p>
          <a:endParaRPr lang="en-US">
            <a:latin typeface="Georgia" panose="02040502050405020303" pitchFamily="18" charset="0"/>
          </a:endParaRPr>
        </a:p>
      </dgm:t>
    </dgm:pt>
    <dgm:pt modelId="{8B9737F6-CBE5-4A6D-B8F8-9E7C51FFC789}" type="sibTrans" cxnId="{C5281E95-5089-4EAE-8601-E39CF27175A5}">
      <dgm:prSet/>
      <dgm:spPr/>
      <dgm:t>
        <a:bodyPr/>
        <a:lstStyle/>
        <a:p>
          <a:endParaRPr lang="en-US">
            <a:latin typeface="Georgia" panose="02040502050405020303" pitchFamily="18" charset="0"/>
          </a:endParaRPr>
        </a:p>
      </dgm:t>
    </dgm:pt>
    <dgm:pt modelId="{E8985352-3CDF-0B41-BB43-F899EED448D1}" type="pres">
      <dgm:prSet presAssocID="{FA69EB68-ABA8-4CCC-BD2E-0693A7D1A2E8}" presName="vert0" presStyleCnt="0">
        <dgm:presLayoutVars>
          <dgm:dir/>
          <dgm:animOne val="branch"/>
          <dgm:animLvl val="lvl"/>
        </dgm:presLayoutVars>
      </dgm:prSet>
      <dgm:spPr/>
    </dgm:pt>
    <dgm:pt modelId="{6A34996B-BC61-2841-8A81-EBABDED65C1B}" type="pres">
      <dgm:prSet presAssocID="{B20FDDDB-22F6-4B39-8F99-4CC6D4380BC9}" presName="thickLine" presStyleLbl="alignNode1" presStyleIdx="0" presStyleCnt="5"/>
      <dgm:spPr/>
    </dgm:pt>
    <dgm:pt modelId="{6F56E19C-759A-F041-9625-A391C5CF9AB8}" type="pres">
      <dgm:prSet presAssocID="{B20FDDDB-22F6-4B39-8F99-4CC6D4380BC9}" presName="horz1" presStyleCnt="0"/>
      <dgm:spPr/>
    </dgm:pt>
    <dgm:pt modelId="{A8671235-E5D2-3940-BFA9-9D47C2D122E0}" type="pres">
      <dgm:prSet presAssocID="{B20FDDDB-22F6-4B39-8F99-4CC6D4380BC9}" presName="tx1" presStyleLbl="revTx" presStyleIdx="0" presStyleCnt="5"/>
      <dgm:spPr/>
    </dgm:pt>
    <dgm:pt modelId="{0C89F838-8E05-3043-BB3A-D5400CF388DF}" type="pres">
      <dgm:prSet presAssocID="{B20FDDDB-22F6-4B39-8F99-4CC6D4380BC9}" presName="vert1" presStyleCnt="0"/>
      <dgm:spPr/>
    </dgm:pt>
    <dgm:pt modelId="{AE4E0D6E-D1E6-1744-8214-79A362BC8CFB}" type="pres">
      <dgm:prSet presAssocID="{4EAE8089-B0B8-4CFE-ADA2-11535DD6D39A}" presName="thickLine" presStyleLbl="alignNode1" presStyleIdx="1" presStyleCnt="5"/>
      <dgm:spPr/>
    </dgm:pt>
    <dgm:pt modelId="{6996930E-1C66-1242-8928-D2D17B507FD6}" type="pres">
      <dgm:prSet presAssocID="{4EAE8089-B0B8-4CFE-ADA2-11535DD6D39A}" presName="horz1" presStyleCnt="0"/>
      <dgm:spPr/>
    </dgm:pt>
    <dgm:pt modelId="{84B8D93D-61C5-CA4B-A780-26715CD2B7CE}" type="pres">
      <dgm:prSet presAssocID="{4EAE8089-B0B8-4CFE-ADA2-11535DD6D39A}" presName="tx1" presStyleLbl="revTx" presStyleIdx="1" presStyleCnt="5"/>
      <dgm:spPr/>
    </dgm:pt>
    <dgm:pt modelId="{E7AF3B80-6BB2-F94E-B0D6-98D1A4CB3488}" type="pres">
      <dgm:prSet presAssocID="{4EAE8089-B0B8-4CFE-ADA2-11535DD6D39A}" presName="vert1" presStyleCnt="0"/>
      <dgm:spPr/>
    </dgm:pt>
    <dgm:pt modelId="{3A6260EF-83B2-6B44-A522-AAFC9D6ED8A9}" type="pres">
      <dgm:prSet presAssocID="{598B495A-B97C-45F3-951A-1E1AD80E72F1}" presName="thickLine" presStyleLbl="alignNode1" presStyleIdx="2" presStyleCnt="5"/>
      <dgm:spPr/>
    </dgm:pt>
    <dgm:pt modelId="{1F3B2577-3A81-6044-83C1-72BEF80A2C40}" type="pres">
      <dgm:prSet presAssocID="{598B495A-B97C-45F3-951A-1E1AD80E72F1}" presName="horz1" presStyleCnt="0"/>
      <dgm:spPr/>
    </dgm:pt>
    <dgm:pt modelId="{9FB6BFD9-C869-A448-AC15-51D167721828}" type="pres">
      <dgm:prSet presAssocID="{598B495A-B97C-45F3-951A-1E1AD80E72F1}" presName="tx1" presStyleLbl="revTx" presStyleIdx="2" presStyleCnt="5"/>
      <dgm:spPr/>
    </dgm:pt>
    <dgm:pt modelId="{98DAD10D-B5F6-004F-98CD-C51F992D0086}" type="pres">
      <dgm:prSet presAssocID="{598B495A-B97C-45F3-951A-1E1AD80E72F1}" presName="vert1" presStyleCnt="0"/>
      <dgm:spPr/>
    </dgm:pt>
    <dgm:pt modelId="{1930036B-B7D7-4049-AD81-DC299488DAE5}" type="pres">
      <dgm:prSet presAssocID="{A35D81A4-CF5E-4F84-BE31-4360E9C66E34}" presName="thickLine" presStyleLbl="alignNode1" presStyleIdx="3" presStyleCnt="5"/>
      <dgm:spPr/>
    </dgm:pt>
    <dgm:pt modelId="{668B3B74-5EE8-CD46-A486-71F93C7B6923}" type="pres">
      <dgm:prSet presAssocID="{A35D81A4-CF5E-4F84-BE31-4360E9C66E34}" presName="horz1" presStyleCnt="0"/>
      <dgm:spPr/>
    </dgm:pt>
    <dgm:pt modelId="{83C6FC35-9F23-6E40-8C98-7E65931E64F8}" type="pres">
      <dgm:prSet presAssocID="{A35D81A4-CF5E-4F84-BE31-4360E9C66E34}" presName="tx1" presStyleLbl="revTx" presStyleIdx="3" presStyleCnt="5"/>
      <dgm:spPr/>
    </dgm:pt>
    <dgm:pt modelId="{A1F88D26-5C8F-E942-BD25-F3F929CCF744}" type="pres">
      <dgm:prSet presAssocID="{A35D81A4-CF5E-4F84-BE31-4360E9C66E34}" presName="vert1" presStyleCnt="0"/>
      <dgm:spPr/>
    </dgm:pt>
    <dgm:pt modelId="{C9C8DE12-BACA-1E4A-8A21-C29CC4F0CB20}" type="pres">
      <dgm:prSet presAssocID="{EE85291A-221A-483D-BA0F-71B8FE882A21}" presName="thickLine" presStyleLbl="alignNode1" presStyleIdx="4" presStyleCnt="5"/>
      <dgm:spPr/>
    </dgm:pt>
    <dgm:pt modelId="{C9DFF952-9C8E-1249-A5A1-8B46BBF72CDE}" type="pres">
      <dgm:prSet presAssocID="{EE85291A-221A-483D-BA0F-71B8FE882A21}" presName="horz1" presStyleCnt="0"/>
      <dgm:spPr/>
    </dgm:pt>
    <dgm:pt modelId="{420876ED-85BD-4643-9C20-9B6EA27B7E4F}" type="pres">
      <dgm:prSet presAssocID="{EE85291A-221A-483D-BA0F-71B8FE882A21}" presName="tx1" presStyleLbl="revTx" presStyleIdx="4" presStyleCnt="5"/>
      <dgm:spPr/>
    </dgm:pt>
    <dgm:pt modelId="{17960288-1705-E243-920D-C766B1E06D8A}" type="pres">
      <dgm:prSet presAssocID="{EE85291A-221A-483D-BA0F-71B8FE882A21}" presName="vert1" presStyleCnt="0"/>
      <dgm:spPr/>
    </dgm:pt>
  </dgm:ptLst>
  <dgm:cxnLst>
    <dgm:cxn modelId="{431A0C0F-2F56-AC4C-9296-12C98BD56453}" type="presOf" srcId="{EE85291A-221A-483D-BA0F-71B8FE882A21}" destId="{420876ED-85BD-4643-9C20-9B6EA27B7E4F}" srcOrd="0" destOrd="0" presId="urn:microsoft.com/office/officeart/2008/layout/LinedList"/>
    <dgm:cxn modelId="{00224534-0930-2047-8BB0-156C2B844F12}" type="presOf" srcId="{598B495A-B97C-45F3-951A-1E1AD80E72F1}" destId="{9FB6BFD9-C869-A448-AC15-51D167721828}" srcOrd="0" destOrd="0" presId="urn:microsoft.com/office/officeart/2008/layout/LinedList"/>
    <dgm:cxn modelId="{6EE83C54-4397-5248-8FE5-C8A7ABDD6651}" type="presOf" srcId="{FA69EB68-ABA8-4CCC-BD2E-0693A7D1A2E8}" destId="{E8985352-3CDF-0B41-BB43-F899EED448D1}" srcOrd="0" destOrd="0" presId="urn:microsoft.com/office/officeart/2008/layout/LinedList"/>
    <dgm:cxn modelId="{C635F463-9819-0648-B775-2CFCEF4786BF}" type="presOf" srcId="{B20FDDDB-22F6-4B39-8F99-4CC6D4380BC9}" destId="{A8671235-E5D2-3940-BFA9-9D47C2D122E0}" srcOrd="0" destOrd="0" presId="urn:microsoft.com/office/officeart/2008/layout/LinedList"/>
    <dgm:cxn modelId="{7EDAD575-CD68-4483-89E9-5B2E24B50185}" srcId="{FA69EB68-ABA8-4CCC-BD2E-0693A7D1A2E8}" destId="{4EAE8089-B0B8-4CFE-ADA2-11535DD6D39A}" srcOrd="1" destOrd="0" parTransId="{E2AD5FE8-3997-4A30-B93D-73FA039D54DC}" sibTransId="{E95D3EB2-2D8E-4F2C-B742-24FCFDFF8EE1}"/>
    <dgm:cxn modelId="{18431C84-7E70-D645-AAC3-22E9716572B4}" type="presOf" srcId="{4EAE8089-B0B8-4CFE-ADA2-11535DD6D39A}" destId="{84B8D93D-61C5-CA4B-A780-26715CD2B7CE}" srcOrd="0" destOrd="0" presId="urn:microsoft.com/office/officeart/2008/layout/LinedList"/>
    <dgm:cxn modelId="{E0539D8E-7A00-46A7-A7B9-4DBCDCD62BDE}" srcId="{FA69EB68-ABA8-4CCC-BD2E-0693A7D1A2E8}" destId="{598B495A-B97C-45F3-951A-1E1AD80E72F1}" srcOrd="2" destOrd="0" parTransId="{502FB754-0EDE-406D-AD21-53F3FD9B0D7A}" sibTransId="{BB9B63FA-32E4-4E04-84FB-291A048090A8}"/>
    <dgm:cxn modelId="{C5281E95-5089-4EAE-8601-E39CF27175A5}" srcId="{FA69EB68-ABA8-4CCC-BD2E-0693A7D1A2E8}" destId="{EE85291A-221A-483D-BA0F-71B8FE882A21}" srcOrd="4" destOrd="0" parTransId="{BF54C0C3-8A85-46AF-975E-A8C42D4AF041}" sibTransId="{8B9737F6-CBE5-4A6D-B8F8-9E7C51FFC789}"/>
    <dgm:cxn modelId="{C95285BA-4145-4F69-9362-63F9490BA641}" srcId="{FA69EB68-ABA8-4CCC-BD2E-0693A7D1A2E8}" destId="{A35D81A4-CF5E-4F84-BE31-4360E9C66E34}" srcOrd="3" destOrd="0" parTransId="{2A826F9A-BCDE-47CC-AFBE-80F8C5D93906}" sibTransId="{CD85EFFC-D40C-4C16-BE93-8F9272F11E08}"/>
    <dgm:cxn modelId="{E45AA7C0-976E-492F-B3E9-456DC453EE9A}" srcId="{FA69EB68-ABA8-4CCC-BD2E-0693A7D1A2E8}" destId="{B20FDDDB-22F6-4B39-8F99-4CC6D4380BC9}" srcOrd="0" destOrd="0" parTransId="{8690AF8D-4A75-4C9B-B64A-8AF6284E205A}" sibTransId="{280E5AE7-9CBF-46F0-BDE5-C361EFA20A09}"/>
    <dgm:cxn modelId="{2BDA2ADE-F0A1-BB49-8291-949A53DD4ED2}" type="presOf" srcId="{A35D81A4-CF5E-4F84-BE31-4360E9C66E34}" destId="{83C6FC35-9F23-6E40-8C98-7E65931E64F8}" srcOrd="0" destOrd="0" presId="urn:microsoft.com/office/officeart/2008/layout/LinedList"/>
    <dgm:cxn modelId="{3F5615D0-21BC-E644-8ECE-3782C170EA33}" type="presParOf" srcId="{E8985352-3CDF-0B41-BB43-F899EED448D1}" destId="{6A34996B-BC61-2841-8A81-EBABDED65C1B}" srcOrd="0" destOrd="0" presId="urn:microsoft.com/office/officeart/2008/layout/LinedList"/>
    <dgm:cxn modelId="{DB81BBCA-8A47-8A49-8542-4D8F7F2F2E6B}" type="presParOf" srcId="{E8985352-3CDF-0B41-BB43-F899EED448D1}" destId="{6F56E19C-759A-F041-9625-A391C5CF9AB8}" srcOrd="1" destOrd="0" presId="urn:microsoft.com/office/officeart/2008/layout/LinedList"/>
    <dgm:cxn modelId="{5BC129CC-FE0E-664F-9CEA-89CB1DB10050}" type="presParOf" srcId="{6F56E19C-759A-F041-9625-A391C5CF9AB8}" destId="{A8671235-E5D2-3940-BFA9-9D47C2D122E0}" srcOrd="0" destOrd="0" presId="urn:microsoft.com/office/officeart/2008/layout/LinedList"/>
    <dgm:cxn modelId="{481B1CD8-B621-F447-AB28-B55141C2C552}" type="presParOf" srcId="{6F56E19C-759A-F041-9625-A391C5CF9AB8}" destId="{0C89F838-8E05-3043-BB3A-D5400CF388DF}" srcOrd="1" destOrd="0" presId="urn:microsoft.com/office/officeart/2008/layout/LinedList"/>
    <dgm:cxn modelId="{F2FA15A7-BCF7-7D4B-92BD-4A3009A65B06}" type="presParOf" srcId="{E8985352-3CDF-0B41-BB43-F899EED448D1}" destId="{AE4E0D6E-D1E6-1744-8214-79A362BC8CFB}" srcOrd="2" destOrd="0" presId="urn:microsoft.com/office/officeart/2008/layout/LinedList"/>
    <dgm:cxn modelId="{545B0CC8-A8ED-D042-984C-1ED430CD4692}" type="presParOf" srcId="{E8985352-3CDF-0B41-BB43-F899EED448D1}" destId="{6996930E-1C66-1242-8928-D2D17B507FD6}" srcOrd="3" destOrd="0" presId="urn:microsoft.com/office/officeart/2008/layout/LinedList"/>
    <dgm:cxn modelId="{8335F268-E14C-0D47-91E3-A31DBDC92F50}" type="presParOf" srcId="{6996930E-1C66-1242-8928-D2D17B507FD6}" destId="{84B8D93D-61C5-CA4B-A780-26715CD2B7CE}" srcOrd="0" destOrd="0" presId="urn:microsoft.com/office/officeart/2008/layout/LinedList"/>
    <dgm:cxn modelId="{C73BFE4A-1DCA-E64E-A931-8B56E64BF2A0}" type="presParOf" srcId="{6996930E-1C66-1242-8928-D2D17B507FD6}" destId="{E7AF3B80-6BB2-F94E-B0D6-98D1A4CB3488}" srcOrd="1" destOrd="0" presId="urn:microsoft.com/office/officeart/2008/layout/LinedList"/>
    <dgm:cxn modelId="{3A68C8CB-941A-024C-9A03-B6615352834F}" type="presParOf" srcId="{E8985352-3CDF-0B41-BB43-F899EED448D1}" destId="{3A6260EF-83B2-6B44-A522-AAFC9D6ED8A9}" srcOrd="4" destOrd="0" presId="urn:microsoft.com/office/officeart/2008/layout/LinedList"/>
    <dgm:cxn modelId="{388F6F0B-5807-C54B-9905-6249B785899A}" type="presParOf" srcId="{E8985352-3CDF-0B41-BB43-F899EED448D1}" destId="{1F3B2577-3A81-6044-83C1-72BEF80A2C40}" srcOrd="5" destOrd="0" presId="urn:microsoft.com/office/officeart/2008/layout/LinedList"/>
    <dgm:cxn modelId="{06587B06-C33D-0744-80CF-589C8CB716E5}" type="presParOf" srcId="{1F3B2577-3A81-6044-83C1-72BEF80A2C40}" destId="{9FB6BFD9-C869-A448-AC15-51D167721828}" srcOrd="0" destOrd="0" presId="urn:microsoft.com/office/officeart/2008/layout/LinedList"/>
    <dgm:cxn modelId="{E73B0864-A284-674B-A7D8-C2CE09C1AE7C}" type="presParOf" srcId="{1F3B2577-3A81-6044-83C1-72BEF80A2C40}" destId="{98DAD10D-B5F6-004F-98CD-C51F992D0086}" srcOrd="1" destOrd="0" presId="urn:microsoft.com/office/officeart/2008/layout/LinedList"/>
    <dgm:cxn modelId="{594BA8EA-1D3F-424C-BBAF-D0DB745E760C}" type="presParOf" srcId="{E8985352-3CDF-0B41-BB43-F899EED448D1}" destId="{1930036B-B7D7-4049-AD81-DC299488DAE5}" srcOrd="6" destOrd="0" presId="urn:microsoft.com/office/officeart/2008/layout/LinedList"/>
    <dgm:cxn modelId="{D9133C06-BF6F-5D48-A101-2BC3AC036302}" type="presParOf" srcId="{E8985352-3CDF-0B41-BB43-F899EED448D1}" destId="{668B3B74-5EE8-CD46-A486-71F93C7B6923}" srcOrd="7" destOrd="0" presId="urn:microsoft.com/office/officeart/2008/layout/LinedList"/>
    <dgm:cxn modelId="{50710B56-0F0A-6E43-8679-8B7809B6EA17}" type="presParOf" srcId="{668B3B74-5EE8-CD46-A486-71F93C7B6923}" destId="{83C6FC35-9F23-6E40-8C98-7E65931E64F8}" srcOrd="0" destOrd="0" presId="urn:microsoft.com/office/officeart/2008/layout/LinedList"/>
    <dgm:cxn modelId="{E8194AFD-CB48-6C41-A8A9-4A7440A0A408}" type="presParOf" srcId="{668B3B74-5EE8-CD46-A486-71F93C7B6923}" destId="{A1F88D26-5C8F-E942-BD25-F3F929CCF744}" srcOrd="1" destOrd="0" presId="urn:microsoft.com/office/officeart/2008/layout/LinedList"/>
    <dgm:cxn modelId="{413354EE-4C4C-0043-8C46-C82119E2B6AA}" type="presParOf" srcId="{E8985352-3CDF-0B41-BB43-F899EED448D1}" destId="{C9C8DE12-BACA-1E4A-8A21-C29CC4F0CB20}" srcOrd="8" destOrd="0" presId="urn:microsoft.com/office/officeart/2008/layout/LinedList"/>
    <dgm:cxn modelId="{14423CAB-CBAA-234B-A8CA-B5E7363F8869}" type="presParOf" srcId="{E8985352-3CDF-0B41-BB43-F899EED448D1}" destId="{C9DFF952-9C8E-1249-A5A1-8B46BBF72CDE}" srcOrd="9" destOrd="0" presId="urn:microsoft.com/office/officeart/2008/layout/LinedList"/>
    <dgm:cxn modelId="{743F1C79-88FC-4641-B8F8-05D8E3E71CC3}" type="presParOf" srcId="{C9DFF952-9C8E-1249-A5A1-8B46BBF72CDE}" destId="{420876ED-85BD-4643-9C20-9B6EA27B7E4F}" srcOrd="0" destOrd="0" presId="urn:microsoft.com/office/officeart/2008/layout/LinedList"/>
    <dgm:cxn modelId="{29A0C232-1A36-164B-9C5F-A4D3B92D8B30}" type="presParOf" srcId="{C9DFF952-9C8E-1249-A5A1-8B46BBF72CDE}" destId="{17960288-1705-E243-920D-C766B1E06D8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C07D3B-0365-C049-8829-1445201D3911}" type="doc">
      <dgm:prSet loTypeId="urn:microsoft.com/office/officeart/2005/8/layout/hProcess11" loCatId="" qsTypeId="urn:microsoft.com/office/officeart/2005/8/quickstyle/simple1" qsCatId="simple" csTypeId="urn:microsoft.com/office/officeart/2005/8/colors/accent1_2" csCatId="accent1" phldr="1"/>
      <dgm:spPr/>
    </dgm:pt>
    <dgm:pt modelId="{085C3BDA-0FA7-9D49-A9C2-C82D82116B85}">
      <dgm:prSet phldrT="[Text]"/>
      <dgm:spPr/>
      <dgm:t>
        <a:bodyPr/>
        <a:lstStyle/>
        <a:p>
          <a:r>
            <a:rPr lang="en-GB" dirty="0">
              <a:latin typeface="Georgia" panose="02040502050405020303" pitchFamily="18" charset="0"/>
            </a:rPr>
            <a:t>Oct 19</a:t>
          </a:r>
        </a:p>
      </dgm:t>
    </dgm:pt>
    <dgm:pt modelId="{416D1456-FCB8-6B48-B19B-A87F33446857}" type="parTrans" cxnId="{C032E874-5719-FC48-B5E8-35F6AE9F72E1}">
      <dgm:prSet/>
      <dgm:spPr/>
      <dgm:t>
        <a:bodyPr/>
        <a:lstStyle/>
        <a:p>
          <a:endParaRPr lang="en-GB">
            <a:latin typeface="Georgia" panose="02040502050405020303" pitchFamily="18" charset="0"/>
          </a:endParaRPr>
        </a:p>
      </dgm:t>
    </dgm:pt>
    <dgm:pt modelId="{5DF672CA-EB10-0343-BBFF-12DAE6E39CA0}" type="sibTrans" cxnId="{C032E874-5719-FC48-B5E8-35F6AE9F72E1}">
      <dgm:prSet/>
      <dgm:spPr/>
      <dgm:t>
        <a:bodyPr/>
        <a:lstStyle/>
        <a:p>
          <a:endParaRPr lang="en-GB">
            <a:latin typeface="Georgia" panose="02040502050405020303" pitchFamily="18" charset="0"/>
          </a:endParaRPr>
        </a:p>
      </dgm:t>
    </dgm:pt>
    <dgm:pt modelId="{6333FB7A-20E9-AC4C-B3EF-7EC843AA7857}">
      <dgm:prSet phldrT="[Text]"/>
      <dgm:spPr/>
      <dgm:t>
        <a:bodyPr/>
        <a:lstStyle/>
        <a:p>
          <a:r>
            <a:rPr lang="en-GB" dirty="0">
              <a:latin typeface="Georgia" panose="02040502050405020303" pitchFamily="18" charset="0"/>
            </a:rPr>
            <a:t>Oct 29</a:t>
          </a:r>
        </a:p>
      </dgm:t>
    </dgm:pt>
    <dgm:pt modelId="{8C0DA4E7-B7F4-3645-AE6A-91DD1379A2D4}" type="parTrans" cxnId="{BCF12173-4D12-044C-8898-CEE3B4553E78}">
      <dgm:prSet/>
      <dgm:spPr/>
      <dgm:t>
        <a:bodyPr/>
        <a:lstStyle/>
        <a:p>
          <a:endParaRPr lang="en-GB">
            <a:latin typeface="Georgia" panose="02040502050405020303" pitchFamily="18" charset="0"/>
          </a:endParaRPr>
        </a:p>
      </dgm:t>
    </dgm:pt>
    <dgm:pt modelId="{0A2BDF79-BE12-FB48-B195-2A7489CAB81C}" type="sibTrans" cxnId="{BCF12173-4D12-044C-8898-CEE3B4553E78}">
      <dgm:prSet/>
      <dgm:spPr/>
      <dgm:t>
        <a:bodyPr/>
        <a:lstStyle/>
        <a:p>
          <a:endParaRPr lang="en-GB">
            <a:latin typeface="Georgia" panose="02040502050405020303" pitchFamily="18" charset="0"/>
          </a:endParaRPr>
        </a:p>
      </dgm:t>
    </dgm:pt>
    <dgm:pt modelId="{76D8943A-AA0F-0E47-B9E2-444034E574CE}">
      <dgm:prSet/>
      <dgm:spPr/>
      <dgm:t>
        <a:bodyPr/>
        <a:lstStyle/>
        <a:p>
          <a:r>
            <a:rPr lang="en-GB" dirty="0">
              <a:latin typeface="Georgia" panose="02040502050405020303" pitchFamily="18" charset="0"/>
            </a:rPr>
            <a:t>Oct 23</a:t>
          </a:r>
        </a:p>
      </dgm:t>
    </dgm:pt>
    <dgm:pt modelId="{962CCA71-E451-504F-87A2-BB2ECE1FEFB0}" type="parTrans" cxnId="{45A21FBF-6BF4-BB40-82EC-65EE3AC2EA2D}">
      <dgm:prSet/>
      <dgm:spPr/>
      <dgm:t>
        <a:bodyPr/>
        <a:lstStyle/>
        <a:p>
          <a:endParaRPr lang="en-GB">
            <a:latin typeface="Georgia" panose="02040502050405020303" pitchFamily="18" charset="0"/>
          </a:endParaRPr>
        </a:p>
      </dgm:t>
    </dgm:pt>
    <dgm:pt modelId="{2DF17001-12F0-7241-A99A-2696183DBF39}" type="sibTrans" cxnId="{45A21FBF-6BF4-BB40-82EC-65EE3AC2EA2D}">
      <dgm:prSet/>
      <dgm:spPr/>
      <dgm:t>
        <a:bodyPr/>
        <a:lstStyle/>
        <a:p>
          <a:endParaRPr lang="en-GB">
            <a:latin typeface="Georgia" panose="02040502050405020303" pitchFamily="18" charset="0"/>
          </a:endParaRPr>
        </a:p>
      </dgm:t>
    </dgm:pt>
    <dgm:pt modelId="{A64F1075-FD4A-E344-9E62-1E078AC7F80B}">
      <dgm:prSet/>
      <dgm:spPr/>
      <dgm:t>
        <a:bodyPr/>
        <a:lstStyle/>
        <a:p>
          <a:r>
            <a:rPr lang="en-GB" dirty="0">
              <a:latin typeface="Georgia" panose="02040502050405020303" pitchFamily="18" charset="0"/>
            </a:rPr>
            <a:t>Oct</a:t>
          </a:r>
          <a:r>
            <a:rPr lang="en-GB" baseline="0" dirty="0">
              <a:latin typeface="Georgia" panose="02040502050405020303" pitchFamily="18" charset="0"/>
            </a:rPr>
            <a:t> 22</a:t>
          </a:r>
          <a:endParaRPr lang="en-GB" dirty="0">
            <a:latin typeface="Georgia" panose="02040502050405020303" pitchFamily="18" charset="0"/>
          </a:endParaRPr>
        </a:p>
      </dgm:t>
    </dgm:pt>
    <dgm:pt modelId="{1E3FD6B6-09EB-3443-BBCB-F27FAF654A21}" type="parTrans" cxnId="{44B5597B-534F-3140-8D77-EC0453D9DBBB}">
      <dgm:prSet/>
      <dgm:spPr/>
      <dgm:t>
        <a:bodyPr/>
        <a:lstStyle/>
        <a:p>
          <a:endParaRPr lang="en-GB">
            <a:latin typeface="Georgia" panose="02040502050405020303" pitchFamily="18" charset="0"/>
          </a:endParaRPr>
        </a:p>
      </dgm:t>
    </dgm:pt>
    <dgm:pt modelId="{3CDA20B8-1249-D544-BA78-73AFEB0F7286}" type="sibTrans" cxnId="{44B5597B-534F-3140-8D77-EC0453D9DBBB}">
      <dgm:prSet/>
      <dgm:spPr/>
      <dgm:t>
        <a:bodyPr/>
        <a:lstStyle/>
        <a:p>
          <a:endParaRPr lang="en-GB">
            <a:latin typeface="Georgia" panose="02040502050405020303" pitchFamily="18" charset="0"/>
          </a:endParaRPr>
        </a:p>
      </dgm:t>
    </dgm:pt>
    <dgm:pt modelId="{CE9C5909-F13F-324D-B4E0-933BAF1D4DC4}" type="pres">
      <dgm:prSet presAssocID="{46C07D3B-0365-C049-8829-1445201D3911}" presName="Name0" presStyleCnt="0">
        <dgm:presLayoutVars>
          <dgm:dir/>
          <dgm:resizeHandles val="exact"/>
        </dgm:presLayoutVars>
      </dgm:prSet>
      <dgm:spPr/>
    </dgm:pt>
    <dgm:pt modelId="{2DF09C30-A654-D844-8186-2E7FBC8CFDE6}" type="pres">
      <dgm:prSet presAssocID="{46C07D3B-0365-C049-8829-1445201D3911}" presName="arrow" presStyleLbl="bgShp" presStyleIdx="0" presStyleCnt="1" custLinFactNeighborX="-2606" custLinFactNeighborY="-2734"/>
      <dgm:spPr/>
    </dgm:pt>
    <dgm:pt modelId="{8713D6EC-6CEA-6942-A278-45AAFB9FE8AE}" type="pres">
      <dgm:prSet presAssocID="{46C07D3B-0365-C049-8829-1445201D3911}" presName="points" presStyleCnt="0"/>
      <dgm:spPr/>
    </dgm:pt>
    <dgm:pt modelId="{75DCD1E7-D286-BC48-8C36-DC0E8D8777CB}" type="pres">
      <dgm:prSet presAssocID="{085C3BDA-0FA7-9D49-A9C2-C82D82116B85}" presName="compositeA" presStyleCnt="0"/>
      <dgm:spPr/>
    </dgm:pt>
    <dgm:pt modelId="{3FE25BE6-E049-D248-A6D3-75BDC295EE6E}" type="pres">
      <dgm:prSet presAssocID="{085C3BDA-0FA7-9D49-A9C2-C82D82116B85}" presName="textA" presStyleLbl="revTx" presStyleIdx="0" presStyleCnt="4">
        <dgm:presLayoutVars>
          <dgm:bulletEnabled val="1"/>
        </dgm:presLayoutVars>
      </dgm:prSet>
      <dgm:spPr/>
    </dgm:pt>
    <dgm:pt modelId="{F4C1AC61-8B3D-034F-8567-B35E3A7C3D8C}" type="pres">
      <dgm:prSet presAssocID="{085C3BDA-0FA7-9D49-A9C2-C82D82116B85}" presName="circleA" presStyleLbl="node1" presStyleIdx="0" presStyleCnt="4"/>
      <dgm:spPr/>
    </dgm:pt>
    <dgm:pt modelId="{55CD53E0-4FB6-D249-B0B0-5D200DDD0F81}" type="pres">
      <dgm:prSet presAssocID="{085C3BDA-0FA7-9D49-A9C2-C82D82116B85}" presName="spaceA" presStyleCnt="0"/>
      <dgm:spPr/>
    </dgm:pt>
    <dgm:pt modelId="{A8244BAB-FC5E-8446-B5FC-BD4573F57592}" type="pres">
      <dgm:prSet presAssocID="{5DF672CA-EB10-0343-BBFF-12DAE6E39CA0}" presName="space" presStyleCnt="0"/>
      <dgm:spPr/>
    </dgm:pt>
    <dgm:pt modelId="{9EBDDF12-652D-9B40-8638-88C6DE6D5854}" type="pres">
      <dgm:prSet presAssocID="{A64F1075-FD4A-E344-9E62-1E078AC7F80B}" presName="compositeB" presStyleCnt="0"/>
      <dgm:spPr/>
    </dgm:pt>
    <dgm:pt modelId="{148E9776-C2AA-6148-9724-2CF62141B477}" type="pres">
      <dgm:prSet presAssocID="{A64F1075-FD4A-E344-9E62-1E078AC7F80B}" presName="textB" presStyleLbl="revTx" presStyleIdx="1" presStyleCnt="4">
        <dgm:presLayoutVars>
          <dgm:bulletEnabled val="1"/>
        </dgm:presLayoutVars>
      </dgm:prSet>
      <dgm:spPr/>
    </dgm:pt>
    <dgm:pt modelId="{1BBF2D40-A4D4-2B41-864E-9257B9AD0ACF}" type="pres">
      <dgm:prSet presAssocID="{A64F1075-FD4A-E344-9E62-1E078AC7F80B}" presName="circleB" presStyleLbl="node1" presStyleIdx="1" presStyleCnt="4"/>
      <dgm:spPr/>
    </dgm:pt>
    <dgm:pt modelId="{B17F1DC1-AD01-064D-9D77-B8A495F5E9A1}" type="pres">
      <dgm:prSet presAssocID="{A64F1075-FD4A-E344-9E62-1E078AC7F80B}" presName="spaceB" presStyleCnt="0"/>
      <dgm:spPr/>
    </dgm:pt>
    <dgm:pt modelId="{52F508ED-64D8-3A47-A594-7DA644900FBF}" type="pres">
      <dgm:prSet presAssocID="{3CDA20B8-1249-D544-BA78-73AFEB0F7286}" presName="space" presStyleCnt="0"/>
      <dgm:spPr/>
    </dgm:pt>
    <dgm:pt modelId="{D56F55E1-BE18-CB41-9FCA-5E3771BD9EDC}" type="pres">
      <dgm:prSet presAssocID="{76D8943A-AA0F-0E47-B9E2-444034E574CE}" presName="compositeA" presStyleCnt="0"/>
      <dgm:spPr/>
    </dgm:pt>
    <dgm:pt modelId="{BF21E19E-E7A4-E247-A9E2-FE0E5BF048D0}" type="pres">
      <dgm:prSet presAssocID="{76D8943A-AA0F-0E47-B9E2-444034E574CE}" presName="textA" presStyleLbl="revTx" presStyleIdx="2" presStyleCnt="4">
        <dgm:presLayoutVars>
          <dgm:bulletEnabled val="1"/>
        </dgm:presLayoutVars>
      </dgm:prSet>
      <dgm:spPr/>
    </dgm:pt>
    <dgm:pt modelId="{9FA5538A-FA46-724B-BA74-30FF4F1DA3BF}" type="pres">
      <dgm:prSet presAssocID="{76D8943A-AA0F-0E47-B9E2-444034E574CE}" presName="circleA" presStyleLbl="node1" presStyleIdx="2" presStyleCnt="4"/>
      <dgm:spPr/>
    </dgm:pt>
    <dgm:pt modelId="{6A64CC61-E509-B945-835B-786FE577AACF}" type="pres">
      <dgm:prSet presAssocID="{76D8943A-AA0F-0E47-B9E2-444034E574CE}" presName="spaceA" presStyleCnt="0"/>
      <dgm:spPr/>
    </dgm:pt>
    <dgm:pt modelId="{25AE1418-F068-634D-BCBD-4AD2D5C55B24}" type="pres">
      <dgm:prSet presAssocID="{2DF17001-12F0-7241-A99A-2696183DBF39}" presName="space" presStyleCnt="0"/>
      <dgm:spPr/>
    </dgm:pt>
    <dgm:pt modelId="{E40E7A0B-0019-7741-964A-1363D4720416}" type="pres">
      <dgm:prSet presAssocID="{6333FB7A-20E9-AC4C-B3EF-7EC843AA7857}" presName="compositeB" presStyleCnt="0"/>
      <dgm:spPr/>
    </dgm:pt>
    <dgm:pt modelId="{A82137AF-7526-5B4B-A058-3BCD2422D151}" type="pres">
      <dgm:prSet presAssocID="{6333FB7A-20E9-AC4C-B3EF-7EC843AA7857}" presName="textB" presStyleLbl="revTx" presStyleIdx="3" presStyleCnt="4">
        <dgm:presLayoutVars>
          <dgm:bulletEnabled val="1"/>
        </dgm:presLayoutVars>
      </dgm:prSet>
      <dgm:spPr/>
    </dgm:pt>
    <dgm:pt modelId="{43A18539-A79D-4542-ACAB-5CED16918512}" type="pres">
      <dgm:prSet presAssocID="{6333FB7A-20E9-AC4C-B3EF-7EC843AA7857}" presName="circleB" presStyleLbl="node1" presStyleIdx="3" presStyleCnt="4"/>
      <dgm:spPr/>
    </dgm:pt>
    <dgm:pt modelId="{223EDF37-BFA8-C044-A44A-1C8D1CB82239}" type="pres">
      <dgm:prSet presAssocID="{6333FB7A-20E9-AC4C-B3EF-7EC843AA7857}" presName="spaceB" presStyleCnt="0"/>
      <dgm:spPr/>
    </dgm:pt>
  </dgm:ptLst>
  <dgm:cxnLst>
    <dgm:cxn modelId="{2A9E9E00-06C9-2B45-B8DB-D0CD65D8095B}" type="presOf" srcId="{085C3BDA-0FA7-9D49-A9C2-C82D82116B85}" destId="{3FE25BE6-E049-D248-A6D3-75BDC295EE6E}" srcOrd="0" destOrd="0" presId="urn:microsoft.com/office/officeart/2005/8/layout/hProcess11"/>
    <dgm:cxn modelId="{BCF12173-4D12-044C-8898-CEE3B4553E78}" srcId="{46C07D3B-0365-C049-8829-1445201D3911}" destId="{6333FB7A-20E9-AC4C-B3EF-7EC843AA7857}" srcOrd="3" destOrd="0" parTransId="{8C0DA4E7-B7F4-3645-AE6A-91DD1379A2D4}" sibTransId="{0A2BDF79-BE12-FB48-B195-2A7489CAB81C}"/>
    <dgm:cxn modelId="{C032E874-5719-FC48-B5E8-35F6AE9F72E1}" srcId="{46C07D3B-0365-C049-8829-1445201D3911}" destId="{085C3BDA-0FA7-9D49-A9C2-C82D82116B85}" srcOrd="0" destOrd="0" parTransId="{416D1456-FCB8-6B48-B19B-A87F33446857}" sibTransId="{5DF672CA-EB10-0343-BBFF-12DAE6E39CA0}"/>
    <dgm:cxn modelId="{44B5597B-534F-3140-8D77-EC0453D9DBBB}" srcId="{46C07D3B-0365-C049-8829-1445201D3911}" destId="{A64F1075-FD4A-E344-9E62-1E078AC7F80B}" srcOrd="1" destOrd="0" parTransId="{1E3FD6B6-09EB-3443-BBCB-F27FAF654A21}" sibTransId="{3CDA20B8-1249-D544-BA78-73AFEB0F7286}"/>
    <dgm:cxn modelId="{20FDD87C-0902-C24D-9BF1-2B94EABC1552}" type="presOf" srcId="{6333FB7A-20E9-AC4C-B3EF-7EC843AA7857}" destId="{A82137AF-7526-5B4B-A058-3BCD2422D151}" srcOrd="0" destOrd="0" presId="urn:microsoft.com/office/officeart/2005/8/layout/hProcess11"/>
    <dgm:cxn modelId="{7F406582-42ED-8A46-9576-851BFB48B65C}" type="presOf" srcId="{46C07D3B-0365-C049-8829-1445201D3911}" destId="{CE9C5909-F13F-324D-B4E0-933BAF1D4DC4}" srcOrd="0" destOrd="0" presId="urn:microsoft.com/office/officeart/2005/8/layout/hProcess11"/>
    <dgm:cxn modelId="{9DD188B4-76D8-BE41-A95C-87D3AE861EEE}" type="presOf" srcId="{A64F1075-FD4A-E344-9E62-1E078AC7F80B}" destId="{148E9776-C2AA-6148-9724-2CF62141B477}" srcOrd="0" destOrd="0" presId="urn:microsoft.com/office/officeart/2005/8/layout/hProcess11"/>
    <dgm:cxn modelId="{45A21FBF-6BF4-BB40-82EC-65EE3AC2EA2D}" srcId="{46C07D3B-0365-C049-8829-1445201D3911}" destId="{76D8943A-AA0F-0E47-B9E2-444034E574CE}" srcOrd="2" destOrd="0" parTransId="{962CCA71-E451-504F-87A2-BB2ECE1FEFB0}" sibTransId="{2DF17001-12F0-7241-A99A-2696183DBF39}"/>
    <dgm:cxn modelId="{B8539EEB-E8E3-184A-BF05-94856228F8CD}" type="presOf" srcId="{76D8943A-AA0F-0E47-B9E2-444034E574CE}" destId="{BF21E19E-E7A4-E247-A9E2-FE0E5BF048D0}" srcOrd="0" destOrd="0" presId="urn:microsoft.com/office/officeart/2005/8/layout/hProcess11"/>
    <dgm:cxn modelId="{CB8167DC-9551-774D-8969-4AB39F216AF4}" type="presParOf" srcId="{CE9C5909-F13F-324D-B4E0-933BAF1D4DC4}" destId="{2DF09C30-A654-D844-8186-2E7FBC8CFDE6}" srcOrd="0" destOrd="0" presId="urn:microsoft.com/office/officeart/2005/8/layout/hProcess11"/>
    <dgm:cxn modelId="{56F5D7B0-CC39-0740-BAB7-869FEE7A183D}" type="presParOf" srcId="{CE9C5909-F13F-324D-B4E0-933BAF1D4DC4}" destId="{8713D6EC-6CEA-6942-A278-45AAFB9FE8AE}" srcOrd="1" destOrd="0" presId="urn:microsoft.com/office/officeart/2005/8/layout/hProcess11"/>
    <dgm:cxn modelId="{C4C25D8E-CDF1-8A4E-9D21-86A13545BAC2}" type="presParOf" srcId="{8713D6EC-6CEA-6942-A278-45AAFB9FE8AE}" destId="{75DCD1E7-D286-BC48-8C36-DC0E8D8777CB}" srcOrd="0" destOrd="0" presId="urn:microsoft.com/office/officeart/2005/8/layout/hProcess11"/>
    <dgm:cxn modelId="{2DA2FCE5-5725-8540-BD05-D86008E8EE18}" type="presParOf" srcId="{75DCD1E7-D286-BC48-8C36-DC0E8D8777CB}" destId="{3FE25BE6-E049-D248-A6D3-75BDC295EE6E}" srcOrd="0" destOrd="0" presId="urn:microsoft.com/office/officeart/2005/8/layout/hProcess11"/>
    <dgm:cxn modelId="{EAAEAAEB-1828-394E-BBBE-31F603AC19D4}" type="presParOf" srcId="{75DCD1E7-D286-BC48-8C36-DC0E8D8777CB}" destId="{F4C1AC61-8B3D-034F-8567-B35E3A7C3D8C}" srcOrd="1" destOrd="0" presId="urn:microsoft.com/office/officeart/2005/8/layout/hProcess11"/>
    <dgm:cxn modelId="{27A4D8E7-130F-BD4F-BE34-7342B68F9216}" type="presParOf" srcId="{75DCD1E7-D286-BC48-8C36-DC0E8D8777CB}" destId="{55CD53E0-4FB6-D249-B0B0-5D200DDD0F81}" srcOrd="2" destOrd="0" presId="urn:microsoft.com/office/officeart/2005/8/layout/hProcess11"/>
    <dgm:cxn modelId="{4B8E0CEC-9022-B24C-9485-8809E8D8F0D0}" type="presParOf" srcId="{8713D6EC-6CEA-6942-A278-45AAFB9FE8AE}" destId="{A8244BAB-FC5E-8446-B5FC-BD4573F57592}" srcOrd="1" destOrd="0" presId="urn:microsoft.com/office/officeart/2005/8/layout/hProcess11"/>
    <dgm:cxn modelId="{00053C88-1A5E-F145-8C1C-BFC46B4E68D6}" type="presParOf" srcId="{8713D6EC-6CEA-6942-A278-45AAFB9FE8AE}" destId="{9EBDDF12-652D-9B40-8638-88C6DE6D5854}" srcOrd="2" destOrd="0" presId="urn:microsoft.com/office/officeart/2005/8/layout/hProcess11"/>
    <dgm:cxn modelId="{4BB0C6F8-30EF-9548-9297-2B3031598295}" type="presParOf" srcId="{9EBDDF12-652D-9B40-8638-88C6DE6D5854}" destId="{148E9776-C2AA-6148-9724-2CF62141B477}" srcOrd="0" destOrd="0" presId="urn:microsoft.com/office/officeart/2005/8/layout/hProcess11"/>
    <dgm:cxn modelId="{60F0C0C2-986C-BF41-9002-E60DC8A66DBD}" type="presParOf" srcId="{9EBDDF12-652D-9B40-8638-88C6DE6D5854}" destId="{1BBF2D40-A4D4-2B41-864E-9257B9AD0ACF}" srcOrd="1" destOrd="0" presId="urn:microsoft.com/office/officeart/2005/8/layout/hProcess11"/>
    <dgm:cxn modelId="{708F81D8-7486-854F-A883-3D05CADF9F07}" type="presParOf" srcId="{9EBDDF12-652D-9B40-8638-88C6DE6D5854}" destId="{B17F1DC1-AD01-064D-9D77-B8A495F5E9A1}" srcOrd="2" destOrd="0" presId="urn:microsoft.com/office/officeart/2005/8/layout/hProcess11"/>
    <dgm:cxn modelId="{B573CAE5-29A4-AA4F-8C61-F626C49D3595}" type="presParOf" srcId="{8713D6EC-6CEA-6942-A278-45AAFB9FE8AE}" destId="{52F508ED-64D8-3A47-A594-7DA644900FBF}" srcOrd="3" destOrd="0" presId="urn:microsoft.com/office/officeart/2005/8/layout/hProcess11"/>
    <dgm:cxn modelId="{C896F768-9B19-8D4C-9EC0-47ABC5183448}" type="presParOf" srcId="{8713D6EC-6CEA-6942-A278-45AAFB9FE8AE}" destId="{D56F55E1-BE18-CB41-9FCA-5E3771BD9EDC}" srcOrd="4" destOrd="0" presId="urn:microsoft.com/office/officeart/2005/8/layout/hProcess11"/>
    <dgm:cxn modelId="{10D877B9-B8B1-B44B-ADF1-4306011DAEBE}" type="presParOf" srcId="{D56F55E1-BE18-CB41-9FCA-5E3771BD9EDC}" destId="{BF21E19E-E7A4-E247-A9E2-FE0E5BF048D0}" srcOrd="0" destOrd="0" presId="urn:microsoft.com/office/officeart/2005/8/layout/hProcess11"/>
    <dgm:cxn modelId="{806CF5EB-C5A7-8C41-8337-7C7F7FDDC2F0}" type="presParOf" srcId="{D56F55E1-BE18-CB41-9FCA-5E3771BD9EDC}" destId="{9FA5538A-FA46-724B-BA74-30FF4F1DA3BF}" srcOrd="1" destOrd="0" presId="urn:microsoft.com/office/officeart/2005/8/layout/hProcess11"/>
    <dgm:cxn modelId="{E087A4FF-D97D-DA48-9DCE-94FE0C8D53DE}" type="presParOf" srcId="{D56F55E1-BE18-CB41-9FCA-5E3771BD9EDC}" destId="{6A64CC61-E509-B945-835B-786FE577AACF}" srcOrd="2" destOrd="0" presId="urn:microsoft.com/office/officeart/2005/8/layout/hProcess11"/>
    <dgm:cxn modelId="{2C97707F-E1E6-CE40-972C-2605C921BEDF}" type="presParOf" srcId="{8713D6EC-6CEA-6942-A278-45AAFB9FE8AE}" destId="{25AE1418-F068-634D-BCBD-4AD2D5C55B24}" srcOrd="5" destOrd="0" presId="urn:microsoft.com/office/officeart/2005/8/layout/hProcess11"/>
    <dgm:cxn modelId="{E5C46496-AA0A-524C-B156-EE2773EA2974}" type="presParOf" srcId="{8713D6EC-6CEA-6942-A278-45AAFB9FE8AE}" destId="{E40E7A0B-0019-7741-964A-1363D4720416}" srcOrd="6" destOrd="0" presId="urn:microsoft.com/office/officeart/2005/8/layout/hProcess11"/>
    <dgm:cxn modelId="{10D3B144-68AC-4E40-9464-4B423D102EA7}" type="presParOf" srcId="{E40E7A0B-0019-7741-964A-1363D4720416}" destId="{A82137AF-7526-5B4B-A058-3BCD2422D151}" srcOrd="0" destOrd="0" presId="urn:microsoft.com/office/officeart/2005/8/layout/hProcess11"/>
    <dgm:cxn modelId="{7CEA0E62-EA65-F240-86C2-AF32B99C771E}" type="presParOf" srcId="{E40E7A0B-0019-7741-964A-1363D4720416}" destId="{43A18539-A79D-4542-ACAB-5CED16918512}" srcOrd="1" destOrd="0" presId="urn:microsoft.com/office/officeart/2005/8/layout/hProcess11"/>
    <dgm:cxn modelId="{8CB3589C-8CA4-0F4D-8098-A7C295D4CAD4}" type="presParOf" srcId="{E40E7A0B-0019-7741-964A-1363D4720416}" destId="{223EDF37-BFA8-C044-A44A-1C8D1CB8223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72E28A-A90F-4DBB-9102-97942BB34A3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CB4A9AC-4018-443A-85F4-23F367756382}">
      <dgm:prSet custT="1"/>
      <dgm:spPr/>
      <dgm:t>
        <a:bodyPr/>
        <a:lstStyle/>
        <a:p>
          <a:r>
            <a:rPr lang="en-US" sz="2400" dirty="0">
              <a:latin typeface="Georgia" panose="02040502050405020303" pitchFamily="18" charset="0"/>
            </a:rPr>
            <a:t>F/56, Good past health</a:t>
          </a:r>
        </a:p>
      </dgm:t>
    </dgm:pt>
    <dgm:pt modelId="{4E334419-CC08-4601-8D09-875A14BFC867}" type="parTrans" cxnId="{D0C8C55E-2584-4954-B862-702063BA75AC}">
      <dgm:prSet/>
      <dgm:spPr/>
      <dgm:t>
        <a:bodyPr/>
        <a:lstStyle/>
        <a:p>
          <a:endParaRPr lang="en-US" sz="2400">
            <a:latin typeface="Georgia" panose="02040502050405020303" pitchFamily="18" charset="0"/>
          </a:endParaRPr>
        </a:p>
      </dgm:t>
    </dgm:pt>
    <dgm:pt modelId="{2C476AC8-5A6B-4E2D-A804-F81278B04B05}" type="sibTrans" cxnId="{D0C8C55E-2584-4954-B862-702063BA75AC}">
      <dgm:prSet/>
      <dgm:spPr/>
      <dgm:t>
        <a:bodyPr/>
        <a:lstStyle/>
        <a:p>
          <a:endParaRPr lang="en-US" sz="2400">
            <a:latin typeface="Georgia" panose="02040502050405020303" pitchFamily="18" charset="0"/>
          </a:endParaRPr>
        </a:p>
      </dgm:t>
    </dgm:pt>
    <dgm:pt modelId="{F00D1DAE-5F2B-4166-9573-165F2F5E3AE2}">
      <dgm:prSet custT="1"/>
      <dgm:spPr/>
      <dgm:t>
        <a:bodyPr/>
        <a:lstStyle/>
        <a:p>
          <a:r>
            <a:rPr lang="en-US" sz="2400" dirty="0">
              <a:latin typeface="Georgia" panose="02040502050405020303" pitchFamily="18" charset="0"/>
            </a:rPr>
            <a:t>Jumped from bridge ~8meters high</a:t>
          </a:r>
        </a:p>
      </dgm:t>
    </dgm:pt>
    <dgm:pt modelId="{C090782B-4C3E-4C00-A4AA-4011F473B3FD}" type="parTrans" cxnId="{5FBA0115-379C-4E83-B6D4-C4401F02BAC1}">
      <dgm:prSet/>
      <dgm:spPr/>
      <dgm:t>
        <a:bodyPr/>
        <a:lstStyle/>
        <a:p>
          <a:endParaRPr lang="en-US" sz="2400">
            <a:latin typeface="Georgia" panose="02040502050405020303" pitchFamily="18" charset="0"/>
          </a:endParaRPr>
        </a:p>
      </dgm:t>
    </dgm:pt>
    <dgm:pt modelId="{1D37999A-00C1-4BF1-B61E-74746D4F0666}" type="sibTrans" cxnId="{5FBA0115-379C-4E83-B6D4-C4401F02BAC1}">
      <dgm:prSet/>
      <dgm:spPr/>
      <dgm:t>
        <a:bodyPr/>
        <a:lstStyle/>
        <a:p>
          <a:endParaRPr lang="en-US" sz="2400">
            <a:latin typeface="Georgia" panose="02040502050405020303" pitchFamily="18" charset="0"/>
          </a:endParaRPr>
        </a:p>
      </dgm:t>
    </dgm:pt>
    <dgm:pt modelId="{045461DB-37CE-4054-88E7-578C9FE4B08D}">
      <dgm:prSet custT="1"/>
      <dgm:spPr/>
      <dgm:t>
        <a:bodyPr/>
        <a:lstStyle/>
        <a:p>
          <a:r>
            <a:rPr lang="en-US" sz="2400" dirty="0">
              <a:latin typeface="Georgia" panose="02040502050405020303" pitchFamily="18" charset="0"/>
            </a:rPr>
            <a:t>Vitals on arrival: BP 98/62, P120, SpO2 97% on 15L NRM, GCS 14/15</a:t>
          </a:r>
        </a:p>
      </dgm:t>
    </dgm:pt>
    <dgm:pt modelId="{738F3AEE-65FE-46AD-85F7-15C186521B0F}" type="parTrans" cxnId="{109DD32D-0447-45BD-940B-70D0BE8378BA}">
      <dgm:prSet/>
      <dgm:spPr/>
      <dgm:t>
        <a:bodyPr/>
        <a:lstStyle/>
        <a:p>
          <a:endParaRPr lang="en-US" sz="2400">
            <a:latin typeface="Georgia" panose="02040502050405020303" pitchFamily="18" charset="0"/>
          </a:endParaRPr>
        </a:p>
      </dgm:t>
    </dgm:pt>
    <dgm:pt modelId="{7704B362-F244-4CBC-968E-533FAF61290D}" type="sibTrans" cxnId="{109DD32D-0447-45BD-940B-70D0BE8378BA}">
      <dgm:prSet/>
      <dgm:spPr/>
      <dgm:t>
        <a:bodyPr/>
        <a:lstStyle/>
        <a:p>
          <a:endParaRPr lang="en-US" sz="2400">
            <a:latin typeface="Georgia" panose="02040502050405020303" pitchFamily="18" charset="0"/>
          </a:endParaRPr>
        </a:p>
      </dgm:t>
    </dgm:pt>
    <dgm:pt modelId="{B70B7E65-E4F1-4D9D-B344-7868444D5397}">
      <dgm:prSet custT="1"/>
      <dgm:spPr/>
      <dgm:t>
        <a:bodyPr/>
        <a:lstStyle/>
        <a:p>
          <a:r>
            <a:rPr lang="en-US" sz="2400" dirty="0">
              <a:latin typeface="Georgia" panose="02040502050405020303" pitchFamily="18" charset="0"/>
            </a:rPr>
            <a:t>In distress</a:t>
          </a:r>
        </a:p>
      </dgm:t>
    </dgm:pt>
    <dgm:pt modelId="{9F889B92-4FB8-4EA2-A60D-3CFF9261EFB2}" type="parTrans" cxnId="{087D0078-2690-470C-A524-2C75D538C228}">
      <dgm:prSet/>
      <dgm:spPr/>
      <dgm:t>
        <a:bodyPr/>
        <a:lstStyle/>
        <a:p>
          <a:endParaRPr lang="en-US" sz="2400">
            <a:latin typeface="Georgia" panose="02040502050405020303" pitchFamily="18" charset="0"/>
          </a:endParaRPr>
        </a:p>
      </dgm:t>
    </dgm:pt>
    <dgm:pt modelId="{F252EDAB-66F6-4AA8-AA82-26F4F42339E7}" type="sibTrans" cxnId="{087D0078-2690-470C-A524-2C75D538C228}">
      <dgm:prSet/>
      <dgm:spPr/>
      <dgm:t>
        <a:bodyPr/>
        <a:lstStyle/>
        <a:p>
          <a:endParaRPr lang="en-US" sz="2400">
            <a:latin typeface="Georgia" panose="02040502050405020303" pitchFamily="18" charset="0"/>
          </a:endParaRPr>
        </a:p>
      </dgm:t>
    </dgm:pt>
    <dgm:pt modelId="{C5DB7B0D-C936-3E43-B21E-86DF56EA5425}">
      <dgm:prSet custT="1"/>
      <dgm:spPr/>
      <dgm:t>
        <a:bodyPr/>
        <a:lstStyle/>
        <a:p>
          <a:r>
            <a:rPr lang="en-GB" sz="2400" dirty="0">
              <a:latin typeface="Georgia" panose="02040502050405020303" pitchFamily="18" charset="0"/>
            </a:rPr>
            <a:t>Right ankle open fracture with active bleeding</a:t>
          </a:r>
        </a:p>
      </dgm:t>
    </dgm:pt>
    <dgm:pt modelId="{DE1197A4-3FB6-D441-89EF-C5ABC6BA8C05}" type="parTrans" cxnId="{277C20E8-A5CC-FE42-AA81-77E836EA412A}">
      <dgm:prSet/>
      <dgm:spPr/>
      <dgm:t>
        <a:bodyPr/>
        <a:lstStyle/>
        <a:p>
          <a:endParaRPr lang="en-GB" sz="2400">
            <a:latin typeface="Georgia" panose="02040502050405020303" pitchFamily="18" charset="0"/>
          </a:endParaRPr>
        </a:p>
      </dgm:t>
    </dgm:pt>
    <dgm:pt modelId="{A6E15795-A8D7-0249-ADBD-2CEFFACF295E}" type="sibTrans" cxnId="{277C20E8-A5CC-FE42-AA81-77E836EA412A}">
      <dgm:prSet/>
      <dgm:spPr/>
      <dgm:t>
        <a:bodyPr/>
        <a:lstStyle/>
        <a:p>
          <a:endParaRPr lang="en-GB" sz="2400">
            <a:latin typeface="Georgia" panose="02040502050405020303" pitchFamily="18" charset="0"/>
          </a:endParaRPr>
        </a:p>
      </dgm:t>
    </dgm:pt>
    <dgm:pt modelId="{1FFC37CD-1580-9148-B7B1-D3CCA73D89CA}" type="pres">
      <dgm:prSet presAssocID="{A472E28A-A90F-4DBB-9102-97942BB34A3A}" presName="vert0" presStyleCnt="0">
        <dgm:presLayoutVars>
          <dgm:dir/>
          <dgm:animOne val="branch"/>
          <dgm:animLvl val="lvl"/>
        </dgm:presLayoutVars>
      </dgm:prSet>
      <dgm:spPr/>
    </dgm:pt>
    <dgm:pt modelId="{AE3FF044-19E4-AF41-A89B-6E938A3B8688}" type="pres">
      <dgm:prSet presAssocID="{BCB4A9AC-4018-443A-85F4-23F367756382}" presName="thickLine" presStyleLbl="alignNode1" presStyleIdx="0" presStyleCnt="5"/>
      <dgm:spPr/>
    </dgm:pt>
    <dgm:pt modelId="{94722B42-F485-884C-B45E-536159279C92}" type="pres">
      <dgm:prSet presAssocID="{BCB4A9AC-4018-443A-85F4-23F367756382}" presName="horz1" presStyleCnt="0"/>
      <dgm:spPr/>
    </dgm:pt>
    <dgm:pt modelId="{B5691B23-C442-654C-BDE6-0BC5AC203335}" type="pres">
      <dgm:prSet presAssocID="{BCB4A9AC-4018-443A-85F4-23F367756382}" presName="tx1" presStyleLbl="revTx" presStyleIdx="0" presStyleCnt="5"/>
      <dgm:spPr/>
    </dgm:pt>
    <dgm:pt modelId="{F650DE07-8509-6B49-8B5E-FEB9F435CD4B}" type="pres">
      <dgm:prSet presAssocID="{BCB4A9AC-4018-443A-85F4-23F367756382}" presName="vert1" presStyleCnt="0"/>
      <dgm:spPr/>
    </dgm:pt>
    <dgm:pt modelId="{8CFB9BDD-C20E-1645-9216-BA5E4077BD9F}" type="pres">
      <dgm:prSet presAssocID="{F00D1DAE-5F2B-4166-9573-165F2F5E3AE2}" presName="thickLine" presStyleLbl="alignNode1" presStyleIdx="1" presStyleCnt="5"/>
      <dgm:spPr/>
    </dgm:pt>
    <dgm:pt modelId="{096F38BB-766D-E242-8F3D-CA39EB2EE6E8}" type="pres">
      <dgm:prSet presAssocID="{F00D1DAE-5F2B-4166-9573-165F2F5E3AE2}" presName="horz1" presStyleCnt="0"/>
      <dgm:spPr/>
    </dgm:pt>
    <dgm:pt modelId="{B6F3CE86-B690-AE45-8029-9D679307F997}" type="pres">
      <dgm:prSet presAssocID="{F00D1DAE-5F2B-4166-9573-165F2F5E3AE2}" presName="tx1" presStyleLbl="revTx" presStyleIdx="1" presStyleCnt="5"/>
      <dgm:spPr/>
    </dgm:pt>
    <dgm:pt modelId="{8A841E9F-1C13-124E-A2E4-437033A32EC5}" type="pres">
      <dgm:prSet presAssocID="{F00D1DAE-5F2B-4166-9573-165F2F5E3AE2}" presName="vert1" presStyleCnt="0"/>
      <dgm:spPr/>
    </dgm:pt>
    <dgm:pt modelId="{EE95A8BA-F87A-9347-8F79-CDA069200044}" type="pres">
      <dgm:prSet presAssocID="{045461DB-37CE-4054-88E7-578C9FE4B08D}" presName="thickLine" presStyleLbl="alignNode1" presStyleIdx="2" presStyleCnt="5"/>
      <dgm:spPr/>
    </dgm:pt>
    <dgm:pt modelId="{5E780FB7-BB25-EF4C-BD1D-53C2DC68A9F1}" type="pres">
      <dgm:prSet presAssocID="{045461DB-37CE-4054-88E7-578C9FE4B08D}" presName="horz1" presStyleCnt="0"/>
      <dgm:spPr/>
    </dgm:pt>
    <dgm:pt modelId="{7217EA60-0092-644C-95EC-F268985F72B0}" type="pres">
      <dgm:prSet presAssocID="{045461DB-37CE-4054-88E7-578C9FE4B08D}" presName="tx1" presStyleLbl="revTx" presStyleIdx="2" presStyleCnt="5"/>
      <dgm:spPr/>
    </dgm:pt>
    <dgm:pt modelId="{2BC80DF0-AC18-FB4D-B3C5-3974821EB36F}" type="pres">
      <dgm:prSet presAssocID="{045461DB-37CE-4054-88E7-578C9FE4B08D}" presName="vert1" presStyleCnt="0"/>
      <dgm:spPr/>
    </dgm:pt>
    <dgm:pt modelId="{FBA1A3AB-5543-0041-9E92-115A1BCE744F}" type="pres">
      <dgm:prSet presAssocID="{B70B7E65-E4F1-4D9D-B344-7868444D5397}" presName="thickLine" presStyleLbl="alignNode1" presStyleIdx="3" presStyleCnt="5"/>
      <dgm:spPr/>
    </dgm:pt>
    <dgm:pt modelId="{8FA72A8F-E416-7E4F-BCBB-7D4887541A64}" type="pres">
      <dgm:prSet presAssocID="{B70B7E65-E4F1-4D9D-B344-7868444D5397}" presName="horz1" presStyleCnt="0"/>
      <dgm:spPr/>
    </dgm:pt>
    <dgm:pt modelId="{1A6F6BCD-B079-9749-97CB-643DA80576C6}" type="pres">
      <dgm:prSet presAssocID="{B70B7E65-E4F1-4D9D-B344-7868444D5397}" presName="tx1" presStyleLbl="revTx" presStyleIdx="3" presStyleCnt="5"/>
      <dgm:spPr/>
    </dgm:pt>
    <dgm:pt modelId="{9BC0AE23-7589-A64B-9BEB-06AA1F5746BA}" type="pres">
      <dgm:prSet presAssocID="{B70B7E65-E4F1-4D9D-B344-7868444D5397}" presName="vert1" presStyleCnt="0"/>
      <dgm:spPr/>
    </dgm:pt>
    <dgm:pt modelId="{FF854744-50F2-EE40-86B1-683F4B846262}" type="pres">
      <dgm:prSet presAssocID="{C5DB7B0D-C936-3E43-B21E-86DF56EA5425}" presName="thickLine" presStyleLbl="alignNode1" presStyleIdx="4" presStyleCnt="5"/>
      <dgm:spPr/>
    </dgm:pt>
    <dgm:pt modelId="{02A17CCD-810F-D24A-B35D-2B701D6E928E}" type="pres">
      <dgm:prSet presAssocID="{C5DB7B0D-C936-3E43-B21E-86DF56EA5425}" presName="horz1" presStyleCnt="0"/>
      <dgm:spPr/>
    </dgm:pt>
    <dgm:pt modelId="{A486A84F-26F3-6E47-ADE5-A073EEA25523}" type="pres">
      <dgm:prSet presAssocID="{C5DB7B0D-C936-3E43-B21E-86DF56EA5425}" presName="tx1" presStyleLbl="revTx" presStyleIdx="4" presStyleCnt="5"/>
      <dgm:spPr/>
    </dgm:pt>
    <dgm:pt modelId="{AD45DAFF-071A-EA44-8BC8-09016D8ED8E4}" type="pres">
      <dgm:prSet presAssocID="{C5DB7B0D-C936-3E43-B21E-86DF56EA5425}" presName="vert1" presStyleCnt="0"/>
      <dgm:spPr/>
    </dgm:pt>
  </dgm:ptLst>
  <dgm:cxnLst>
    <dgm:cxn modelId="{5FBA0115-379C-4E83-B6D4-C4401F02BAC1}" srcId="{A472E28A-A90F-4DBB-9102-97942BB34A3A}" destId="{F00D1DAE-5F2B-4166-9573-165F2F5E3AE2}" srcOrd="1" destOrd="0" parTransId="{C090782B-4C3E-4C00-A4AA-4011F473B3FD}" sibTransId="{1D37999A-00C1-4BF1-B61E-74746D4F0666}"/>
    <dgm:cxn modelId="{109DD32D-0447-45BD-940B-70D0BE8378BA}" srcId="{A472E28A-A90F-4DBB-9102-97942BB34A3A}" destId="{045461DB-37CE-4054-88E7-578C9FE4B08D}" srcOrd="2" destOrd="0" parTransId="{738F3AEE-65FE-46AD-85F7-15C186521B0F}" sibTransId="{7704B362-F244-4CBC-968E-533FAF61290D}"/>
    <dgm:cxn modelId="{D0C8C55E-2584-4954-B862-702063BA75AC}" srcId="{A472E28A-A90F-4DBB-9102-97942BB34A3A}" destId="{BCB4A9AC-4018-443A-85F4-23F367756382}" srcOrd="0" destOrd="0" parTransId="{4E334419-CC08-4601-8D09-875A14BFC867}" sibTransId="{2C476AC8-5A6B-4E2D-A804-F81278B04B05}"/>
    <dgm:cxn modelId="{087D0078-2690-470C-A524-2C75D538C228}" srcId="{A472E28A-A90F-4DBB-9102-97942BB34A3A}" destId="{B70B7E65-E4F1-4D9D-B344-7868444D5397}" srcOrd="3" destOrd="0" parTransId="{9F889B92-4FB8-4EA2-A60D-3CFF9261EFB2}" sibTransId="{F252EDAB-66F6-4AA8-AA82-26F4F42339E7}"/>
    <dgm:cxn modelId="{7DC0187A-DB66-724A-B588-C3F9116DCD7D}" type="presOf" srcId="{A472E28A-A90F-4DBB-9102-97942BB34A3A}" destId="{1FFC37CD-1580-9148-B7B1-D3CCA73D89CA}" srcOrd="0" destOrd="0" presId="urn:microsoft.com/office/officeart/2008/layout/LinedList"/>
    <dgm:cxn modelId="{2FB95986-3937-A24D-BA09-844B529A5DAB}" type="presOf" srcId="{F00D1DAE-5F2B-4166-9573-165F2F5E3AE2}" destId="{B6F3CE86-B690-AE45-8029-9D679307F997}" srcOrd="0" destOrd="0" presId="urn:microsoft.com/office/officeart/2008/layout/LinedList"/>
    <dgm:cxn modelId="{646B1288-B7E2-144C-841E-3D8CCB01B9A3}" type="presOf" srcId="{BCB4A9AC-4018-443A-85F4-23F367756382}" destId="{B5691B23-C442-654C-BDE6-0BC5AC203335}" srcOrd="0" destOrd="0" presId="urn:microsoft.com/office/officeart/2008/layout/LinedList"/>
    <dgm:cxn modelId="{D6ACBBD6-A604-9A4C-9DCB-5A0DF356BC11}" type="presOf" srcId="{C5DB7B0D-C936-3E43-B21E-86DF56EA5425}" destId="{A486A84F-26F3-6E47-ADE5-A073EEA25523}" srcOrd="0" destOrd="0" presId="urn:microsoft.com/office/officeart/2008/layout/LinedList"/>
    <dgm:cxn modelId="{9B2647D7-7585-4545-AD1A-3C03F36B6264}" type="presOf" srcId="{045461DB-37CE-4054-88E7-578C9FE4B08D}" destId="{7217EA60-0092-644C-95EC-F268985F72B0}" srcOrd="0" destOrd="0" presId="urn:microsoft.com/office/officeart/2008/layout/LinedList"/>
    <dgm:cxn modelId="{E8D5EBD8-2811-E749-B002-50DAE15B2751}" type="presOf" srcId="{B70B7E65-E4F1-4D9D-B344-7868444D5397}" destId="{1A6F6BCD-B079-9749-97CB-643DA80576C6}" srcOrd="0" destOrd="0" presId="urn:microsoft.com/office/officeart/2008/layout/LinedList"/>
    <dgm:cxn modelId="{277C20E8-A5CC-FE42-AA81-77E836EA412A}" srcId="{A472E28A-A90F-4DBB-9102-97942BB34A3A}" destId="{C5DB7B0D-C936-3E43-B21E-86DF56EA5425}" srcOrd="4" destOrd="0" parTransId="{DE1197A4-3FB6-D441-89EF-C5ABC6BA8C05}" sibTransId="{A6E15795-A8D7-0249-ADBD-2CEFFACF295E}"/>
    <dgm:cxn modelId="{424E038F-7C31-EA43-B444-400B7CFC9C58}" type="presParOf" srcId="{1FFC37CD-1580-9148-B7B1-D3CCA73D89CA}" destId="{AE3FF044-19E4-AF41-A89B-6E938A3B8688}" srcOrd="0" destOrd="0" presId="urn:microsoft.com/office/officeart/2008/layout/LinedList"/>
    <dgm:cxn modelId="{199B0905-3584-C14D-82C2-B2CA31FEAB6F}" type="presParOf" srcId="{1FFC37CD-1580-9148-B7B1-D3CCA73D89CA}" destId="{94722B42-F485-884C-B45E-536159279C92}" srcOrd="1" destOrd="0" presId="urn:microsoft.com/office/officeart/2008/layout/LinedList"/>
    <dgm:cxn modelId="{98A7B42E-DD25-424C-B2BB-861477CCA75E}" type="presParOf" srcId="{94722B42-F485-884C-B45E-536159279C92}" destId="{B5691B23-C442-654C-BDE6-0BC5AC203335}" srcOrd="0" destOrd="0" presId="urn:microsoft.com/office/officeart/2008/layout/LinedList"/>
    <dgm:cxn modelId="{765746CD-2468-684E-A522-9A45CCB13165}" type="presParOf" srcId="{94722B42-F485-884C-B45E-536159279C92}" destId="{F650DE07-8509-6B49-8B5E-FEB9F435CD4B}" srcOrd="1" destOrd="0" presId="urn:microsoft.com/office/officeart/2008/layout/LinedList"/>
    <dgm:cxn modelId="{05EB4726-1274-684E-B669-4C6169A6B933}" type="presParOf" srcId="{1FFC37CD-1580-9148-B7B1-D3CCA73D89CA}" destId="{8CFB9BDD-C20E-1645-9216-BA5E4077BD9F}" srcOrd="2" destOrd="0" presId="urn:microsoft.com/office/officeart/2008/layout/LinedList"/>
    <dgm:cxn modelId="{7D070AE6-3953-474B-B01A-304BDCF62DBA}" type="presParOf" srcId="{1FFC37CD-1580-9148-B7B1-D3CCA73D89CA}" destId="{096F38BB-766D-E242-8F3D-CA39EB2EE6E8}" srcOrd="3" destOrd="0" presId="urn:microsoft.com/office/officeart/2008/layout/LinedList"/>
    <dgm:cxn modelId="{980B0C6F-62C0-4A4A-9479-43D635E0BBA2}" type="presParOf" srcId="{096F38BB-766D-E242-8F3D-CA39EB2EE6E8}" destId="{B6F3CE86-B690-AE45-8029-9D679307F997}" srcOrd="0" destOrd="0" presId="urn:microsoft.com/office/officeart/2008/layout/LinedList"/>
    <dgm:cxn modelId="{1B55DD35-F8CF-E242-B52C-6157CD4F379F}" type="presParOf" srcId="{096F38BB-766D-E242-8F3D-CA39EB2EE6E8}" destId="{8A841E9F-1C13-124E-A2E4-437033A32EC5}" srcOrd="1" destOrd="0" presId="urn:microsoft.com/office/officeart/2008/layout/LinedList"/>
    <dgm:cxn modelId="{C73F26CD-07F8-EE48-B4E3-4FA0236A792C}" type="presParOf" srcId="{1FFC37CD-1580-9148-B7B1-D3CCA73D89CA}" destId="{EE95A8BA-F87A-9347-8F79-CDA069200044}" srcOrd="4" destOrd="0" presId="urn:microsoft.com/office/officeart/2008/layout/LinedList"/>
    <dgm:cxn modelId="{BF9F06A4-6347-9C41-9E8B-3BD55699D9A1}" type="presParOf" srcId="{1FFC37CD-1580-9148-B7B1-D3CCA73D89CA}" destId="{5E780FB7-BB25-EF4C-BD1D-53C2DC68A9F1}" srcOrd="5" destOrd="0" presId="urn:microsoft.com/office/officeart/2008/layout/LinedList"/>
    <dgm:cxn modelId="{54F4A597-343F-4D42-995C-76ECF37FA4F1}" type="presParOf" srcId="{5E780FB7-BB25-EF4C-BD1D-53C2DC68A9F1}" destId="{7217EA60-0092-644C-95EC-F268985F72B0}" srcOrd="0" destOrd="0" presId="urn:microsoft.com/office/officeart/2008/layout/LinedList"/>
    <dgm:cxn modelId="{DCDF6E85-A238-CC4F-A6E1-189A6381CDF4}" type="presParOf" srcId="{5E780FB7-BB25-EF4C-BD1D-53C2DC68A9F1}" destId="{2BC80DF0-AC18-FB4D-B3C5-3974821EB36F}" srcOrd="1" destOrd="0" presId="urn:microsoft.com/office/officeart/2008/layout/LinedList"/>
    <dgm:cxn modelId="{EDB9A7EE-7C63-BF40-8B06-ECDEA542383D}" type="presParOf" srcId="{1FFC37CD-1580-9148-B7B1-D3CCA73D89CA}" destId="{FBA1A3AB-5543-0041-9E92-115A1BCE744F}" srcOrd="6" destOrd="0" presId="urn:microsoft.com/office/officeart/2008/layout/LinedList"/>
    <dgm:cxn modelId="{8A5EE711-07CD-444F-98EF-0853D85F21AB}" type="presParOf" srcId="{1FFC37CD-1580-9148-B7B1-D3CCA73D89CA}" destId="{8FA72A8F-E416-7E4F-BCBB-7D4887541A64}" srcOrd="7" destOrd="0" presId="urn:microsoft.com/office/officeart/2008/layout/LinedList"/>
    <dgm:cxn modelId="{C1CF574A-CF05-F54B-A25B-E8B84CE0F627}" type="presParOf" srcId="{8FA72A8F-E416-7E4F-BCBB-7D4887541A64}" destId="{1A6F6BCD-B079-9749-97CB-643DA80576C6}" srcOrd="0" destOrd="0" presId="urn:microsoft.com/office/officeart/2008/layout/LinedList"/>
    <dgm:cxn modelId="{DF647FCF-4FF3-844A-A3F3-F0A1BB5B6566}" type="presParOf" srcId="{8FA72A8F-E416-7E4F-BCBB-7D4887541A64}" destId="{9BC0AE23-7589-A64B-9BEB-06AA1F5746BA}" srcOrd="1" destOrd="0" presId="urn:microsoft.com/office/officeart/2008/layout/LinedList"/>
    <dgm:cxn modelId="{D9995CB0-02B1-5E4D-B5A5-A887271CBACD}" type="presParOf" srcId="{1FFC37CD-1580-9148-B7B1-D3CCA73D89CA}" destId="{FF854744-50F2-EE40-86B1-683F4B846262}" srcOrd="8" destOrd="0" presId="urn:microsoft.com/office/officeart/2008/layout/LinedList"/>
    <dgm:cxn modelId="{074D6927-A870-3A4C-9754-C9C551D3D817}" type="presParOf" srcId="{1FFC37CD-1580-9148-B7B1-D3CCA73D89CA}" destId="{02A17CCD-810F-D24A-B35D-2B701D6E928E}" srcOrd="9" destOrd="0" presId="urn:microsoft.com/office/officeart/2008/layout/LinedList"/>
    <dgm:cxn modelId="{0CB63331-573F-CF48-AA6E-2915C473DEFD}" type="presParOf" srcId="{02A17CCD-810F-D24A-B35D-2B701D6E928E}" destId="{A486A84F-26F3-6E47-ADE5-A073EEA25523}" srcOrd="0" destOrd="0" presId="urn:microsoft.com/office/officeart/2008/layout/LinedList"/>
    <dgm:cxn modelId="{1BA72D79-FDDE-1940-9C8D-A1AAC216218C}" type="presParOf" srcId="{02A17CCD-810F-D24A-B35D-2B701D6E928E}" destId="{AD45DAFF-071A-EA44-8BC8-09016D8ED8E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ED86A9-B444-42B9-AA05-1E8EE4E869B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761ACDB-F08D-49CF-825F-2831646C6BF5}">
      <dgm:prSet/>
      <dgm:spPr/>
      <dgm:t>
        <a:bodyPr/>
        <a:lstStyle/>
        <a:p>
          <a:r>
            <a:rPr lang="en-US">
              <a:latin typeface="Georgia" panose="02040502050405020303" pitchFamily="18" charset="0"/>
            </a:rPr>
            <a:t>F/31</a:t>
          </a:r>
        </a:p>
      </dgm:t>
    </dgm:pt>
    <dgm:pt modelId="{528EFF25-E9FD-49B8-B72F-93978226E561}" type="parTrans" cxnId="{98424C3A-B2CC-452D-BE83-000FF961DD99}">
      <dgm:prSet/>
      <dgm:spPr/>
      <dgm:t>
        <a:bodyPr/>
        <a:lstStyle/>
        <a:p>
          <a:endParaRPr lang="en-US">
            <a:latin typeface="Georgia" panose="02040502050405020303" pitchFamily="18" charset="0"/>
          </a:endParaRPr>
        </a:p>
      </dgm:t>
    </dgm:pt>
    <dgm:pt modelId="{6C980426-6CC0-4160-ABB1-7562555D16DB}" type="sibTrans" cxnId="{98424C3A-B2CC-452D-BE83-000FF961DD99}">
      <dgm:prSet/>
      <dgm:spPr/>
      <dgm:t>
        <a:bodyPr/>
        <a:lstStyle/>
        <a:p>
          <a:endParaRPr lang="en-US">
            <a:latin typeface="Georgia" panose="02040502050405020303" pitchFamily="18" charset="0"/>
          </a:endParaRPr>
        </a:p>
      </dgm:t>
    </dgm:pt>
    <dgm:pt modelId="{57F2588A-DAA0-4F68-A887-84934C710C78}">
      <dgm:prSet/>
      <dgm:spPr/>
      <dgm:t>
        <a:bodyPr/>
        <a:lstStyle/>
        <a:p>
          <a:r>
            <a:rPr lang="en-US" dirty="0">
              <a:latin typeface="Georgia" panose="02040502050405020303" pitchFamily="18" charset="0"/>
            </a:rPr>
            <a:t>PMHx: harmful stimulant use, ex IVDA</a:t>
          </a:r>
        </a:p>
      </dgm:t>
    </dgm:pt>
    <dgm:pt modelId="{469F5FFA-8360-4AB5-90CF-2AB8E9E71423}" type="parTrans" cxnId="{F56D529E-2F14-429F-98B2-9CC1C6BED41C}">
      <dgm:prSet/>
      <dgm:spPr/>
      <dgm:t>
        <a:bodyPr/>
        <a:lstStyle/>
        <a:p>
          <a:endParaRPr lang="en-US">
            <a:latin typeface="Georgia" panose="02040502050405020303" pitchFamily="18" charset="0"/>
          </a:endParaRPr>
        </a:p>
      </dgm:t>
    </dgm:pt>
    <dgm:pt modelId="{693F24ED-5CEF-4BE1-BCF6-C90D2C28CD4D}" type="sibTrans" cxnId="{F56D529E-2F14-429F-98B2-9CC1C6BED41C}">
      <dgm:prSet/>
      <dgm:spPr/>
      <dgm:t>
        <a:bodyPr/>
        <a:lstStyle/>
        <a:p>
          <a:endParaRPr lang="en-US">
            <a:latin typeface="Georgia" panose="02040502050405020303" pitchFamily="18" charset="0"/>
          </a:endParaRPr>
        </a:p>
      </dgm:t>
    </dgm:pt>
    <dgm:pt modelId="{A81AB27C-F0FB-484B-87A8-A352020FCC25}">
      <dgm:prSet/>
      <dgm:spPr/>
      <dgm:t>
        <a:bodyPr/>
        <a:lstStyle/>
        <a:p>
          <a:r>
            <a:rPr lang="en-US" dirty="0">
              <a:latin typeface="Georgia" panose="02040502050405020303" pitchFamily="18" charset="0"/>
            </a:rPr>
            <a:t>At 2am, fell asleep while smoking cigarette on bed </a:t>
          </a:r>
          <a:r>
            <a:rPr lang="en-US" dirty="0">
              <a:latin typeface="Georgia" panose="02040502050405020303" pitchFamily="18" charset="0"/>
              <a:sym typeface="Wingdings" pitchFamily="2" charset="2"/>
            </a:rPr>
            <a:t> bedsheets caught fire</a:t>
          </a:r>
          <a:endParaRPr lang="en-US" dirty="0">
            <a:latin typeface="Georgia" panose="02040502050405020303" pitchFamily="18" charset="0"/>
          </a:endParaRPr>
        </a:p>
      </dgm:t>
    </dgm:pt>
    <dgm:pt modelId="{F9EA6DAF-42A6-4CB1-AA1C-FC9664A2E577}" type="parTrans" cxnId="{C11B0F75-5292-40D7-B9B3-B7323BB008AE}">
      <dgm:prSet/>
      <dgm:spPr/>
      <dgm:t>
        <a:bodyPr/>
        <a:lstStyle/>
        <a:p>
          <a:endParaRPr lang="en-US">
            <a:latin typeface="Georgia" panose="02040502050405020303" pitchFamily="18" charset="0"/>
          </a:endParaRPr>
        </a:p>
      </dgm:t>
    </dgm:pt>
    <dgm:pt modelId="{E8AF72B3-69C8-455C-90B7-0B40C1A9ED40}" type="sibTrans" cxnId="{C11B0F75-5292-40D7-B9B3-B7323BB008AE}">
      <dgm:prSet/>
      <dgm:spPr/>
      <dgm:t>
        <a:bodyPr/>
        <a:lstStyle/>
        <a:p>
          <a:endParaRPr lang="en-US">
            <a:latin typeface="Georgia" panose="02040502050405020303" pitchFamily="18" charset="0"/>
          </a:endParaRPr>
        </a:p>
      </dgm:t>
    </dgm:pt>
    <dgm:pt modelId="{4F699ABB-F6AA-4013-9D43-CABDEB84404C}">
      <dgm:prSet/>
      <dgm:spPr/>
      <dgm:t>
        <a:bodyPr/>
        <a:lstStyle/>
        <a:p>
          <a:r>
            <a:rPr lang="en-US" dirty="0">
              <a:latin typeface="Georgia" panose="02040502050405020303" pitchFamily="18" charset="0"/>
            </a:rPr>
            <a:t>Extensive burns over face, neck, trunk and upper limbs</a:t>
          </a:r>
        </a:p>
      </dgm:t>
    </dgm:pt>
    <dgm:pt modelId="{CFC1DF5C-C0AC-4376-BB33-37447E2EE2E3}" type="parTrans" cxnId="{76C1E695-C5AC-46B7-B5EE-93EF790A42AB}">
      <dgm:prSet/>
      <dgm:spPr/>
      <dgm:t>
        <a:bodyPr/>
        <a:lstStyle/>
        <a:p>
          <a:endParaRPr lang="en-US">
            <a:latin typeface="Georgia" panose="02040502050405020303" pitchFamily="18" charset="0"/>
          </a:endParaRPr>
        </a:p>
      </dgm:t>
    </dgm:pt>
    <dgm:pt modelId="{9DD0A1AE-8BB4-49B2-9EF3-D02ED70C54C9}" type="sibTrans" cxnId="{76C1E695-C5AC-46B7-B5EE-93EF790A42AB}">
      <dgm:prSet/>
      <dgm:spPr/>
      <dgm:t>
        <a:bodyPr/>
        <a:lstStyle/>
        <a:p>
          <a:endParaRPr lang="en-US">
            <a:latin typeface="Georgia" panose="02040502050405020303" pitchFamily="18" charset="0"/>
          </a:endParaRPr>
        </a:p>
      </dgm:t>
    </dgm:pt>
    <dgm:pt modelId="{F13BED27-E428-4A4D-9465-2B633F402BF2}">
      <dgm:prSet/>
      <dgm:spPr/>
      <dgm:t>
        <a:bodyPr/>
        <a:lstStyle/>
        <a:p>
          <a:r>
            <a:rPr lang="en-US">
              <a:latin typeface="Georgia" panose="02040502050405020303" pitchFamily="18" charset="0"/>
            </a:rPr>
            <a:t>Vitals on arrival: GCS full    BP=131/82     P=68      SPO2=99% on 15L NRM</a:t>
          </a:r>
        </a:p>
      </dgm:t>
    </dgm:pt>
    <dgm:pt modelId="{5A1115B3-AED9-4EA2-96A1-CFA3229CD014}" type="parTrans" cxnId="{143218E3-DD9F-4C0A-A112-A0F48E36121C}">
      <dgm:prSet/>
      <dgm:spPr/>
      <dgm:t>
        <a:bodyPr/>
        <a:lstStyle/>
        <a:p>
          <a:endParaRPr lang="en-US">
            <a:latin typeface="Georgia" panose="02040502050405020303" pitchFamily="18" charset="0"/>
          </a:endParaRPr>
        </a:p>
      </dgm:t>
    </dgm:pt>
    <dgm:pt modelId="{AB4756CD-2AB5-4F92-99E7-5B48B0F209A8}" type="sibTrans" cxnId="{143218E3-DD9F-4C0A-A112-A0F48E36121C}">
      <dgm:prSet/>
      <dgm:spPr/>
      <dgm:t>
        <a:bodyPr/>
        <a:lstStyle/>
        <a:p>
          <a:endParaRPr lang="en-US">
            <a:latin typeface="Georgia" panose="02040502050405020303" pitchFamily="18" charset="0"/>
          </a:endParaRPr>
        </a:p>
      </dgm:t>
    </dgm:pt>
    <dgm:pt modelId="{CC1B5842-3E5A-7E45-AFB3-E606B7038BAA}" type="pres">
      <dgm:prSet presAssocID="{69ED86A9-B444-42B9-AA05-1E8EE4E869BD}" presName="vert0" presStyleCnt="0">
        <dgm:presLayoutVars>
          <dgm:dir/>
          <dgm:animOne val="branch"/>
          <dgm:animLvl val="lvl"/>
        </dgm:presLayoutVars>
      </dgm:prSet>
      <dgm:spPr/>
    </dgm:pt>
    <dgm:pt modelId="{8E27A982-3BA1-0249-9E6C-41B54C2EBFB3}" type="pres">
      <dgm:prSet presAssocID="{7761ACDB-F08D-49CF-825F-2831646C6BF5}" presName="thickLine" presStyleLbl="alignNode1" presStyleIdx="0" presStyleCnt="5"/>
      <dgm:spPr/>
    </dgm:pt>
    <dgm:pt modelId="{3C855A4B-FE1C-994B-BEB5-5D708CE2E578}" type="pres">
      <dgm:prSet presAssocID="{7761ACDB-F08D-49CF-825F-2831646C6BF5}" presName="horz1" presStyleCnt="0"/>
      <dgm:spPr/>
    </dgm:pt>
    <dgm:pt modelId="{AFE40540-4E31-4944-9582-67E8592A8BD1}" type="pres">
      <dgm:prSet presAssocID="{7761ACDB-F08D-49CF-825F-2831646C6BF5}" presName="tx1" presStyleLbl="revTx" presStyleIdx="0" presStyleCnt="5"/>
      <dgm:spPr/>
    </dgm:pt>
    <dgm:pt modelId="{411BA52F-1300-8E46-B023-548C736DB18D}" type="pres">
      <dgm:prSet presAssocID="{7761ACDB-F08D-49CF-825F-2831646C6BF5}" presName="vert1" presStyleCnt="0"/>
      <dgm:spPr/>
    </dgm:pt>
    <dgm:pt modelId="{A9F89ADB-E184-4047-9C59-543EA24D28C0}" type="pres">
      <dgm:prSet presAssocID="{57F2588A-DAA0-4F68-A887-84934C710C78}" presName="thickLine" presStyleLbl="alignNode1" presStyleIdx="1" presStyleCnt="5"/>
      <dgm:spPr/>
    </dgm:pt>
    <dgm:pt modelId="{805C8AC7-C80C-8549-A480-76AE5686A8C9}" type="pres">
      <dgm:prSet presAssocID="{57F2588A-DAA0-4F68-A887-84934C710C78}" presName="horz1" presStyleCnt="0"/>
      <dgm:spPr/>
    </dgm:pt>
    <dgm:pt modelId="{FBF1873E-2698-1749-B3B5-BE9CEBCE5403}" type="pres">
      <dgm:prSet presAssocID="{57F2588A-DAA0-4F68-A887-84934C710C78}" presName="tx1" presStyleLbl="revTx" presStyleIdx="1" presStyleCnt="5"/>
      <dgm:spPr/>
    </dgm:pt>
    <dgm:pt modelId="{436E9A83-C9C3-674C-B6F7-3480C8409531}" type="pres">
      <dgm:prSet presAssocID="{57F2588A-DAA0-4F68-A887-84934C710C78}" presName="vert1" presStyleCnt="0"/>
      <dgm:spPr/>
    </dgm:pt>
    <dgm:pt modelId="{A090D60D-DA60-184D-A181-7562A26A618D}" type="pres">
      <dgm:prSet presAssocID="{A81AB27C-F0FB-484B-87A8-A352020FCC25}" presName="thickLine" presStyleLbl="alignNode1" presStyleIdx="2" presStyleCnt="5"/>
      <dgm:spPr/>
    </dgm:pt>
    <dgm:pt modelId="{C3E89D32-0114-B845-84B6-FA6B6191EB4C}" type="pres">
      <dgm:prSet presAssocID="{A81AB27C-F0FB-484B-87A8-A352020FCC25}" presName="horz1" presStyleCnt="0"/>
      <dgm:spPr/>
    </dgm:pt>
    <dgm:pt modelId="{2562342D-0361-1747-8B2D-56210232CFE0}" type="pres">
      <dgm:prSet presAssocID="{A81AB27C-F0FB-484B-87A8-A352020FCC25}" presName="tx1" presStyleLbl="revTx" presStyleIdx="2" presStyleCnt="5"/>
      <dgm:spPr/>
    </dgm:pt>
    <dgm:pt modelId="{0497F4CD-FDCB-F149-9929-3DA0C5059287}" type="pres">
      <dgm:prSet presAssocID="{A81AB27C-F0FB-484B-87A8-A352020FCC25}" presName="vert1" presStyleCnt="0"/>
      <dgm:spPr/>
    </dgm:pt>
    <dgm:pt modelId="{6234CF22-9E9F-D14D-A198-C36405E8264A}" type="pres">
      <dgm:prSet presAssocID="{4F699ABB-F6AA-4013-9D43-CABDEB84404C}" presName="thickLine" presStyleLbl="alignNode1" presStyleIdx="3" presStyleCnt="5"/>
      <dgm:spPr/>
    </dgm:pt>
    <dgm:pt modelId="{DB929D52-4C0A-B14A-8B43-F7714DCF6A25}" type="pres">
      <dgm:prSet presAssocID="{4F699ABB-F6AA-4013-9D43-CABDEB84404C}" presName="horz1" presStyleCnt="0"/>
      <dgm:spPr/>
    </dgm:pt>
    <dgm:pt modelId="{CDA3E423-4FA3-4F4B-BD0B-13B6AF5A069B}" type="pres">
      <dgm:prSet presAssocID="{4F699ABB-F6AA-4013-9D43-CABDEB84404C}" presName="tx1" presStyleLbl="revTx" presStyleIdx="3" presStyleCnt="5"/>
      <dgm:spPr/>
    </dgm:pt>
    <dgm:pt modelId="{071523E1-73E0-7849-AA4D-3AEDF72E3B11}" type="pres">
      <dgm:prSet presAssocID="{4F699ABB-F6AA-4013-9D43-CABDEB84404C}" presName="vert1" presStyleCnt="0"/>
      <dgm:spPr/>
    </dgm:pt>
    <dgm:pt modelId="{1A959E04-58A8-464E-B558-73DF2D07D188}" type="pres">
      <dgm:prSet presAssocID="{F13BED27-E428-4A4D-9465-2B633F402BF2}" presName="thickLine" presStyleLbl="alignNode1" presStyleIdx="4" presStyleCnt="5"/>
      <dgm:spPr/>
    </dgm:pt>
    <dgm:pt modelId="{FFDE0824-BE8E-1844-B557-9CCCE8575216}" type="pres">
      <dgm:prSet presAssocID="{F13BED27-E428-4A4D-9465-2B633F402BF2}" presName="horz1" presStyleCnt="0"/>
      <dgm:spPr/>
    </dgm:pt>
    <dgm:pt modelId="{57F1ABA3-8268-4E48-9ACD-5C0E403E0FBA}" type="pres">
      <dgm:prSet presAssocID="{F13BED27-E428-4A4D-9465-2B633F402BF2}" presName="tx1" presStyleLbl="revTx" presStyleIdx="4" presStyleCnt="5"/>
      <dgm:spPr/>
    </dgm:pt>
    <dgm:pt modelId="{97350EF0-CD1A-354B-9F1F-21C61AE97FD2}" type="pres">
      <dgm:prSet presAssocID="{F13BED27-E428-4A4D-9465-2B633F402BF2}" presName="vert1" presStyleCnt="0"/>
      <dgm:spPr/>
    </dgm:pt>
  </dgm:ptLst>
  <dgm:cxnLst>
    <dgm:cxn modelId="{F8311606-6BCD-A24A-A69C-27180C524DC7}" type="presOf" srcId="{A81AB27C-F0FB-484B-87A8-A352020FCC25}" destId="{2562342D-0361-1747-8B2D-56210232CFE0}" srcOrd="0" destOrd="0" presId="urn:microsoft.com/office/officeart/2008/layout/LinedList"/>
    <dgm:cxn modelId="{EBFA3124-7DA4-A441-9209-E07190664DF5}" type="presOf" srcId="{69ED86A9-B444-42B9-AA05-1E8EE4E869BD}" destId="{CC1B5842-3E5A-7E45-AFB3-E606B7038BAA}" srcOrd="0" destOrd="0" presId="urn:microsoft.com/office/officeart/2008/layout/LinedList"/>
    <dgm:cxn modelId="{BB8CB034-EBD8-5947-B6EF-B43E32AFA180}" type="presOf" srcId="{57F2588A-DAA0-4F68-A887-84934C710C78}" destId="{FBF1873E-2698-1749-B3B5-BE9CEBCE5403}" srcOrd="0" destOrd="0" presId="urn:microsoft.com/office/officeart/2008/layout/LinedList"/>
    <dgm:cxn modelId="{98424C3A-B2CC-452D-BE83-000FF961DD99}" srcId="{69ED86A9-B444-42B9-AA05-1E8EE4E869BD}" destId="{7761ACDB-F08D-49CF-825F-2831646C6BF5}" srcOrd="0" destOrd="0" parTransId="{528EFF25-E9FD-49B8-B72F-93978226E561}" sibTransId="{6C980426-6CC0-4160-ABB1-7562555D16DB}"/>
    <dgm:cxn modelId="{D9E4103F-9612-C444-BD00-F3E0BDD671EE}" type="presOf" srcId="{4F699ABB-F6AA-4013-9D43-CABDEB84404C}" destId="{CDA3E423-4FA3-4F4B-BD0B-13B6AF5A069B}" srcOrd="0" destOrd="0" presId="urn:microsoft.com/office/officeart/2008/layout/LinedList"/>
    <dgm:cxn modelId="{22186248-1603-0E4E-9284-E3FBE7831B4F}" type="presOf" srcId="{F13BED27-E428-4A4D-9465-2B633F402BF2}" destId="{57F1ABA3-8268-4E48-9ACD-5C0E403E0FBA}" srcOrd="0" destOrd="0" presId="urn:microsoft.com/office/officeart/2008/layout/LinedList"/>
    <dgm:cxn modelId="{C11B0F75-5292-40D7-B9B3-B7323BB008AE}" srcId="{69ED86A9-B444-42B9-AA05-1E8EE4E869BD}" destId="{A81AB27C-F0FB-484B-87A8-A352020FCC25}" srcOrd="2" destOrd="0" parTransId="{F9EA6DAF-42A6-4CB1-AA1C-FC9664A2E577}" sibTransId="{E8AF72B3-69C8-455C-90B7-0B40C1A9ED40}"/>
    <dgm:cxn modelId="{76C1E695-C5AC-46B7-B5EE-93EF790A42AB}" srcId="{69ED86A9-B444-42B9-AA05-1E8EE4E869BD}" destId="{4F699ABB-F6AA-4013-9D43-CABDEB84404C}" srcOrd="3" destOrd="0" parTransId="{CFC1DF5C-C0AC-4376-BB33-37447E2EE2E3}" sibTransId="{9DD0A1AE-8BB4-49B2-9EF3-D02ED70C54C9}"/>
    <dgm:cxn modelId="{F56D529E-2F14-429F-98B2-9CC1C6BED41C}" srcId="{69ED86A9-B444-42B9-AA05-1E8EE4E869BD}" destId="{57F2588A-DAA0-4F68-A887-84934C710C78}" srcOrd="1" destOrd="0" parTransId="{469F5FFA-8360-4AB5-90CF-2AB8E9E71423}" sibTransId="{693F24ED-5CEF-4BE1-BCF6-C90D2C28CD4D}"/>
    <dgm:cxn modelId="{143218E3-DD9F-4C0A-A112-A0F48E36121C}" srcId="{69ED86A9-B444-42B9-AA05-1E8EE4E869BD}" destId="{F13BED27-E428-4A4D-9465-2B633F402BF2}" srcOrd="4" destOrd="0" parTransId="{5A1115B3-AED9-4EA2-96A1-CFA3229CD014}" sibTransId="{AB4756CD-2AB5-4F92-99E7-5B48B0F209A8}"/>
    <dgm:cxn modelId="{A5F994EE-A99B-AB46-AE15-A5ECFBD2A62E}" type="presOf" srcId="{7761ACDB-F08D-49CF-825F-2831646C6BF5}" destId="{AFE40540-4E31-4944-9582-67E8592A8BD1}" srcOrd="0" destOrd="0" presId="urn:microsoft.com/office/officeart/2008/layout/LinedList"/>
    <dgm:cxn modelId="{FA831550-9FCC-3543-8413-033CD0F9720B}" type="presParOf" srcId="{CC1B5842-3E5A-7E45-AFB3-E606B7038BAA}" destId="{8E27A982-3BA1-0249-9E6C-41B54C2EBFB3}" srcOrd="0" destOrd="0" presId="urn:microsoft.com/office/officeart/2008/layout/LinedList"/>
    <dgm:cxn modelId="{7C7DC9B6-A2DD-104D-9F8A-FD249D32DF1E}" type="presParOf" srcId="{CC1B5842-3E5A-7E45-AFB3-E606B7038BAA}" destId="{3C855A4B-FE1C-994B-BEB5-5D708CE2E578}" srcOrd="1" destOrd="0" presId="urn:microsoft.com/office/officeart/2008/layout/LinedList"/>
    <dgm:cxn modelId="{286B5177-0792-BB47-8EDF-1F57F9F80BF0}" type="presParOf" srcId="{3C855A4B-FE1C-994B-BEB5-5D708CE2E578}" destId="{AFE40540-4E31-4944-9582-67E8592A8BD1}" srcOrd="0" destOrd="0" presId="urn:microsoft.com/office/officeart/2008/layout/LinedList"/>
    <dgm:cxn modelId="{F0A20962-51EE-FF4B-B969-2920096375E0}" type="presParOf" srcId="{3C855A4B-FE1C-994B-BEB5-5D708CE2E578}" destId="{411BA52F-1300-8E46-B023-548C736DB18D}" srcOrd="1" destOrd="0" presId="urn:microsoft.com/office/officeart/2008/layout/LinedList"/>
    <dgm:cxn modelId="{3160CB08-6033-214E-B9CB-07270FF84752}" type="presParOf" srcId="{CC1B5842-3E5A-7E45-AFB3-E606B7038BAA}" destId="{A9F89ADB-E184-4047-9C59-543EA24D28C0}" srcOrd="2" destOrd="0" presId="urn:microsoft.com/office/officeart/2008/layout/LinedList"/>
    <dgm:cxn modelId="{FCEAFE70-DE51-F149-AC01-18A7334C3F88}" type="presParOf" srcId="{CC1B5842-3E5A-7E45-AFB3-E606B7038BAA}" destId="{805C8AC7-C80C-8549-A480-76AE5686A8C9}" srcOrd="3" destOrd="0" presId="urn:microsoft.com/office/officeart/2008/layout/LinedList"/>
    <dgm:cxn modelId="{6B4873A8-A5AB-F743-B1A4-8C56E6CA3767}" type="presParOf" srcId="{805C8AC7-C80C-8549-A480-76AE5686A8C9}" destId="{FBF1873E-2698-1749-B3B5-BE9CEBCE5403}" srcOrd="0" destOrd="0" presId="urn:microsoft.com/office/officeart/2008/layout/LinedList"/>
    <dgm:cxn modelId="{B59FCEF4-3969-9040-93D2-1A81E95C0E37}" type="presParOf" srcId="{805C8AC7-C80C-8549-A480-76AE5686A8C9}" destId="{436E9A83-C9C3-674C-B6F7-3480C8409531}" srcOrd="1" destOrd="0" presId="urn:microsoft.com/office/officeart/2008/layout/LinedList"/>
    <dgm:cxn modelId="{C267AB38-DD8B-2D46-8C28-782CBECAFD85}" type="presParOf" srcId="{CC1B5842-3E5A-7E45-AFB3-E606B7038BAA}" destId="{A090D60D-DA60-184D-A181-7562A26A618D}" srcOrd="4" destOrd="0" presId="urn:microsoft.com/office/officeart/2008/layout/LinedList"/>
    <dgm:cxn modelId="{323796FA-A091-D248-9A09-E4443939AF32}" type="presParOf" srcId="{CC1B5842-3E5A-7E45-AFB3-E606B7038BAA}" destId="{C3E89D32-0114-B845-84B6-FA6B6191EB4C}" srcOrd="5" destOrd="0" presId="urn:microsoft.com/office/officeart/2008/layout/LinedList"/>
    <dgm:cxn modelId="{EEC96ECC-49E1-1E40-A6B6-4BCE82336B8F}" type="presParOf" srcId="{C3E89D32-0114-B845-84B6-FA6B6191EB4C}" destId="{2562342D-0361-1747-8B2D-56210232CFE0}" srcOrd="0" destOrd="0" presId="urn:microsoft.com/office/officeart/2008/layout/LinedList"/>
    <dgm:cxn modelId="{12126235-06D6-6240-A028-FDDE50A3CB9F}" type="presParOf" srcId="{C3E89D32-0114-B845-84B6-FA6B6191EB4C}" destId="{0497F4CD-FDCB-F149-9929-3DA0C5059287}" srcOrd="1" destOrd="0" presId="urn:microsoft.com/office/officeart/2008/layout/LinedList"/>
    <dgm:cxn modelId="{5264E950-782D-8A4E-B793-DD1F1E1DC090}" type="presParOf" srcId="{CC1B5842-3E5A-7E45-AFB3-E606B7038BAA}" destId="{6234CF22-9E9F-D14D-A198-C36405E8264A}" srcOrd="6" destOrd="0" presId="urn:microsoft.com/office/officeart/2008/layout/LinedList"/>
    <dgm:cxn modelId="{244D45AE-345C-7042-A553-28B25A336578}" type="presParOf" srcId="{CC1B5842-3E5A-7E45-AFB3-E606B7038BAA}" destId="{DB929D52-4C0A-B14A-8B43-F7714DCF6A25}" srcOrd="7" destOrd="0" presId="urn:microsoft.com/office/officeart/2008/layout/LinedList"/>
    <dgm:cxn modelId="{93C699F5-9498-2F4C-9D29-C9E6400C6834}" type="presParOf" srcId="{DB929D52-4C0A-B14A-8B43-F7714DCF6A25}" destId="{CDA3E423-4FA3-4F4B-BD0B-13B6AF5A069B}" srcOrd="0" destOrd="0" presId="urn:microsoft.com/office/officeart/2008/layout/LinedList"/>
    <dgm:cxn modelId="{751E10E8-6C3B-A748-8CE1-86FB41BD2EA1}" type="presParOf" srcId="{DB929D52-4C0A-B14A-8B43-F7714DCF6A25}" destId="{071523E1-73E0-7849-AA4D-3AEDF72E3B11}" srcOrd="1" destOrd="0" presId="urn:microsoft.com/office/officeart/2008/layout/LinedList"/>
    <dgm:cxn modelId="{09801CD9-78A6-4D4C-B40A-EA55748F9211}" type="presParOf" srcId="{CC1B5842-3E5A-7E45-AFB3-E606B7038BAA}" destId="{1A959E04-58A8-464E-B558-73DF2D07D188}" srcOrd="8" destOrd="0" presId="urn:microsoft.com/office/officeart/2008/layout/LinedList"/>
    <dgm:cxn modelId="{B1CE82E6-BC0F-3E47-8F02-F000A1A07C22}" type="presParOf" srcId="{CC1B5842-3E5A-7E45-AFB3-E606B7038BAA}" destId="{FFDE0824-BE8E-1844-B557-9CCCE8575216}" srcOrd="9" destOrd="0" presId="urn:microsoft.com/office/officeart/2008/layout/LinedList"/>
    <dgm:cxn modelId="{BAF6B244-AE7E-C343-B618-A62D4D514B8E}" type="presParOf" srcId="{FFDE0824-BE8E-1844-B557-9CCCE8575216}" destId="{57F1ABA3-8268-4E48-9ACD-5C0E403E0FBA}" srcOrd="0" destOrd="0" presId="urn:microsoft.com/office/officeart/2008/layout/LinedList"/>
    <dgm:cxn modelId="{F037FFFA-ABBD-604A-891A-AE14FA9BBB22}" type="presParOf" srcId="{FFDE0824-BE8E-1844-B557-9CCCE8575216}" destId="{97350EF0-CD1A-354B-9F1F-21C61AE97FD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3BE70-9CF2-4342-BE29-664C705BD03F}">
      <dsp:nvSpPr>
        <dsp:cNvPr id="0" name=""/>
        <dsp:cNvSpPr/>
      </dsp:nvSpPr>
      <dsp:spPr>
        <a:xfrm>
          <a:off x="0" y="0"/>
          <a:ext cx="56419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A04582-5A26-2F4F-A286-D0720459B949}">
      <dsp:nvSpPr>
        <dsp:cNvPr id="0" name=""/>
        <dsp:cNvSpPr/>
      </dsp:nvSpPr>
      <dsp:spPr>
        <a:xfrm>
          <a:off x="0" y="0"/>
          <a:ext cx="5641974" cy="138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A young male (~30-years-old) with unknown identity and past health was found collapsed during jogging</a:t>
          </a:r>
        </a:p>
      </dsp:txBody>
      <dsp:txXfrm>
        <a:off x="0" y="0"/>
        <a:ext cx="5641974" cy="1383644"/>
      </dsp:txXfrm>
    </dsp:sp>
    <dsp:sp modelId="{42562B39-8EAB-CB42-9AE3-18C254C32761}">
      <dsp:nvSpPr>
        <dsp:cNvPr id="0" name=""/>
        <dsp:cNvSpPr/>
      </dsp:nvSpPr>
      <dsp:spPr>
        <a:xfrm>
          <a:off x="0" y="1383645"/>
          <a:ext cx="5641974" cy="0"/>
        </a:xfrm>
        <a:prstGeom prst="line">
          <a:avLst/>
        </a:prstGeom>
        <a:solidFill>
          <a:schemeClr val="accent2">
            <a:hueOff val="-441124"/>
            <a:satOff val="497"/>
            <a:lumOff val="1177"/>
            <a:alphaOff val="0"/>
          </a:schemeClr>
        </a:solidFill>
        <a:ln w="15875" cap="flat" cmpd="sng" algn="ctr">
          <a:solidFill>
            <a:schemeClr val="accent2">
              <a:hueOff val="-441124"/>
              <a:satOff val="497"/>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39F3B6-CA7E-AD4E-8E70-077599E06FAF}">
      <dsp:nvSpPr>
        <dsp:cNvPr id="0" name=""/>
        <dsp:cNvSpPr/>
      </dsp:nvSpPr>
      <dsp:spPr>
        <a:xfrm>
          <a:off x="0" y="1383644"/>
          <a:ext cx="5641974" cy="138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Bystander CPR was performed for 3 minutes with AED shock x 1</a:t>
          </a:r>
        </a:p>
      </dsp:txBody>
      <dsp:txXfrm>
        <a:off x="0" y="1383644"/>
        <a:ext cx="5641974" cy="1383644"/>
      </dsp:txXfrm>
    </dsp:sp>
    <dsp:sp modelId="{2CC225CE-369A-CE46-9793-6BEEC5407069}">
      <dsp:nvSpPr>
        <dsp:cNvPr id="0" name=""/>
        <dsp:cNvSpPr/>
      </dsp:nvSpPr>
      <dsp:spPr>
        <a:xfrm>
          <a:off x="0" y="2767290"/>
          <a:ext cx="5641974" cy="0"/>
        </a:xfrm>
        <a:prstGeom prst="line">
          <a:avLst/>
        </a:prstGeom>
        <a:solidFill>
          <a:schemeClr val="accent2">
            <a:hueOff val="-882249"/>
            <a:satOff val="995"/>
            <a:lumOff val="2353"/>
            <a:alphaOff val="0"/>
          </a:schemeClr>
        </a:solidFill>
        <a:ln w="15875" cap="flat" cmpd="sng" algn="ctr">
          <a:solidFill>
            <a:schemeClr val="accent2">
              <a:hueOff val="-882249"/>
              <a:satOff val="995"/>
              <a:lumOff val="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81A29-8E8A-E740-8BF6-FE63E132F8D9}">
      <dsp:nvSpPr>
        <dsp:cNvPr id="0" name=""/>
        <dsp:cNvSpPr/>
      </dsp:nvSpPr>
      <dsp:spPr>
        <a:xfrm>
          <a:off x="0" y="2767289"/>
          <a:ext cx="5641974" cy="138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ROSC achieved at scene</a:t>
          </a:r>
        </a:p>
        <a:p>
          <a:pPr marL="0" lvl="0" indent="0" algn="l" defTabSz="1066800">
            <a:lnSpc>
              <a:spcPct val="90000"/>
            </a:lnSpc>
            <a:spcBef>
              <a:spcPct val="0"/>
            </a:spcBef>
            <a:spcAft>
              <a:spcPct val="35000"/>
            </a:spcAft>
            <a:buNone/>
          </a:pPr>
          <a:r>
            <a:rPr lang="en-US" sz="2400" kern="1200" dirty="0">
              <a:latin typeface="Georgia" panose="02040502050405020303" pitchFamily="18" charset="0"/>
            </a:rPr>
            <a:t>Unresponsive, BP 119/80 P84 on ambulance</a:t>
          </a:r>
        </a:p>
      </dsp:txBody>
      <dsp:txXfrm>
        <a:off x="0" y="2767289"/>
        <a:ext cx="5641974" cy="1383644"/>
      </dsp:txXfrm>
    </dsp:sp>
    <dsp:sp modelId="{AFCF113C-4D10-6742-90EE-B9433FBDC240}">
      <dsp:nvSpPr>
        <dsp:cNvPr id="0" name=""/>
        <dsp:cNvSpPr/>
      </dsp:nvSpPr>
      <dsp:spPr>
        <a:xfrm>
          <a:off x="0" y="4150934"/>
          <a:ext cx="5641974"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B44FA5-02C0-5240-AEE2-5098BBE271D1}">
      <dsp:nvSpPr>
        <dsp:cNvPr id="0" name=""/>
        <dsp:cNvSpPr/>
      </dsp:nvSpPr>
      <dsp:spPr>
        <a:xfrm>
          <a:off x="0" y="4150934"/>
          <a:ext cx="5641974" cy="138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On arrival to A&amp;E: </a:t>
          </a:r>
        </a:p>
        <a:p>
          <a:pPr marL="0" lvl="0" indent="0" algn="l" defTabSz="1066800">
            <a:lnSpc>
              <a:spcPct val="90000"/>
            </a:lnSpc>
            <a:spcBef>
              <a:spcPct val="0"/>
            </a:spcBef>
            <a:spcAft>
              <a:spcPct val="35000"/>
            </a:spcAft>
            <a:buNone/>
          </a:pPr>
          <a:r>
            <a:rPr lang="en-US" sz="2400" kern="1200" dirty="0">
              <a:latin typeface="Georgia" panose="02040502050405020303" pitchFamily="18" charset="0"/>
            </a:rPr>
            <a:t>GCS 3/15, BP 108/64, P81, SpO2 97% on 15L NRM, PERL</a:t>
          </a:r>
        </a:p>
      </dsp:txBody>
      <dsp:txXfrm>
        <a:off x="0" y="4150934"/>
        <a:ext cx="5641974" cy="13836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4996B-BC61-2841-8A81-EBABDED65C1B}">
      <dsp:nvSpPr>
        <dsp:cNvPr id="0" name=""/>
        <dsp:cNvSpPr/>
      </dsp:nvSpPr>
      <dsp:spPr>
        <a:xfrm>
          <a:off x="0" y="684"/>
          <a:ext cx="5944657"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671235-E5D2-3940-BFA9-9D47C2D122E0}">
      <dsp:nvSpPr>
        <dsp:cNvPr id="0" name=""/>
        <dsp:cNvSpPr/>
      </dsp:nvSpPr>
      <dsp:spPr>
        <a:xfrm>
          <a:off x="0" y="684"/>
          <a:ext cx="5944657" cy="1120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M/64</a:t>
          </a:r>
        </a:p>
      </dsp:txBody>
      <dsp:txXfrm>
        <a:off x="0" y="684"/>
        <a:ext cx="5944657" cy="1120873"/>
      </dsp:txXfrm>
    </dsp:sp>
    <dsp:sp modelId="{AE4E0D6E-D1E6-1744-8214-79A362BC8CFB}">
      <dsp:nvSpPr>
        <dsp:cNvPr id="0" name=""/>
        <dsp:cNvSpPr/>
      </dsp:nvSpPr>
      <dsp:spPr>
        <a:xfrm>
          <a:off x="0" y="1121558"/>
          <a:ext cx="5944657" cy="0"/>
        </a:xfrm>
        <a:prstGeom prst="line">
          <a:avLst/>
        </a:prstGeom>
        <a:solidFill>
          <a:schemeClr val="accent2">
            <a:hueOff val="-330843"/>
            <a:satOff val="373"/>
            <a:lumOff val="882"/>
            <a:alphaOff val="0"/>
          </a:schemeClr>
        </a:solidFill>
        <a:ln w="15875"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B8D93D-61C5-CA4B-A780-26715CD2B7CE}">
      <dsp:nvSpPr>
        <dsp:cNvPr id="0" name=""/>
        <dsp:cNvSpPr/>
      </dsp:nvSpPr>
      <dsp:spPr>
        <a:xfrm>
          <a:off x="0" y="1121558"/>
          <a:ext cx="5944657" cy="1120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Good past health</a:t>
          </a:r>
        </a:p>
      </dsp:txBody>
      <dsp:txXfrm>
        <a:off x="0" y="1121558"/>
        <a:ext cx="5944657" cy="1120873"/>
      </dsp:txXfrm>
    </dsp:sp>
    <dsp:sp modelId="{3A6260EF-83B2-6B44-A522-AAFC9D6ED8A9}">
      <dsp:nvSpPr>
        <dsp:cNvPr id="0" name=""/>
        <dsp:cNvSpPr/>
      </dsp:nvSpPr>
      <dsp:spPr>
        <a:xfrm>
          <a:off x="0" y="2242432"/>
          <a:ext cx="5944657" cy="0"/>
        </a:xfrm>
        <a:prstGeom prst="line">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B6BFD9-C869-A448-AC15-51D167721828}">
      <dsp:nvSpPr>
        <dsp:cNvPr id="0" name=""/>
        <dsp:cNvSpPr/>
      </dsp:nvSpPr>
      <dsp:spPr>
        <a:xfrm>
          <a:off x="0" y="2242432"/>
          <a:ext cx="5944657" cy="1120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Presented with acute left lower limb swelling for 1 day, associated with severe pain and numbness. </a:t>
          </a:r>
        </a:p>
      </dsp:txBody>
      <dsp:txXfrm>
        <a:off x="0" y="2242432"/>
        <a:ext cx="5944657" cy="1120873"/>
      </dsp:txXfrm>
    </dsp:sp>
    <dsp:sp modelId="{1930036B-B7D7-4049-AD81-DC299488DAE5}">
      <dsp:nvSpPr>
        <dsp:cNvPr id="0" name=""/>
        <dsp:cNvSpPr/>
      </dsp:nvSpPr>
      <dsp:spPr>
        <a:xfrm>
          <a:off x="0" y="3363305"/>
          <a:ext cx="5944657" cy="0"/>
        </a:xfrm>
        <a:prstGeom prst="line">
          <a:avLst/>
        </a:prstGeom>
        <a:solidFill>
          <a:schemeClr val="accent2">
            <a:hueOff val="-992530"/>
            <a:satOff val="1119"/>
            <a:lumOff val="2647"/>
            <a:alphaOff val="0"/>
          </a:schemeClr>
        </a:solidFill>
        <a:ln w="15875"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C6FC35-9F23-6E40-8C98-7E65931E64F8}">
      <dsp:nvSpPr>
        <dsp:cNvPr id="0" name=""/>
        <dsp:cNvSpPr/>
      </dsp:nvSpPr>
      <dsp:spPr>
        <a:xfrm>
          <a:off x="0" y="3363305"/>
          <a:ext cx="5944657" cy="1120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No weakness, fever, chest pain or </a:t>
          </a:r>
          <a:r>
            <a:rPr lang="en-US" sz="2400" kern="1200" dirty="0" err="1">
              <a:latin typeface="Georgia" panose="02040502050405020303" pitchFamily="18" charset="0"/>
            </a:rPr>
            <a:t>dypsnoea</a:t>
          </a:r>
          <a:r>
            <a:rPr lang="en-US" sz="2400" kern="1200" dirty="0">
              <a:latin typeface="Georgia" panose="02040502050405020303" pitchFamily="18" charset="0"/>
            </a:rPr>
            <a:t>.</a:t>
          </a:r>
        </a:p>
      </dsp:txBody>
      <dsp:txXfrm>
        <a:off x="0" y="3363305"/>
        <a:ext cx="5944657" cy="1120873"/>
      </dsp:txXfrm>
    </dsp:sp>
    <dsp:sp modelId="{C9C8DE12-BACA-1E4A-8A21-C29CC4F0CB20}">
      <dsp:nvSpPr>
        <dsp:cNvPr id="0" name=""/>
        <dsp:cNvSpPr/>
      </dsp:nvSpPr>
      <dsp:spPr>
        <a:xfrm>
          <a:off x="0" y="4484179"/>
          <a:ext cx="5944657"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0876ED-85BD-4643-9C20-9B6EA27B7E4F}">
      <dsp:nvSpPr>
        <dsp:cNvPr id="0" name=""/>
        <dsp:cNvSpPr/>
      </dsp:nvSpPr>
      <dsp:spPr>
        <a:xfrm>
          <a:off x="0" y="4484179"/>
          <a:ext cx="5944657" cy="1120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No injury</a:t>
          </a:r>
        </a:p>
      </dsp:txBody>
      <dsp:txXfrm>
        <a:off x="0" y="4484179"/>
        <a:ext cx="5944657" cy="1120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09C30-A654-D844-8186-2E7FBC8CFDE6}">
      <dsp:nvSpPr>
        <dsp:cNvPr id="0" name=""/>
        <dsp:cNvSpPr/>
      </dsp:nvSpPr>
      <dsp:spPr>
        <a:xfrm>
          <a:off x="0" y="433484"/>
          <a:ext cx="10991660" cy="59984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E25BE6-E049-D248-A6D3-75BDC295EE6E}">
      <dsp:nvSpPr>
        <dsp:cNvPr id="0" name=""/>
        <dsp:cNvSpPr/>
      </dsp:nvSpPr>
      <dsp:spPr>
        <a:xfrm>
          <a:off x="4951" y="0"/>
          <a:ext cx="2381347" cy="599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en-GB" sz="2200" kern="1200" dirty="0">
              <a:latin typeface="Georgia" panose="02040502050405020303" pitchFamily="18" charset="0"/>
            </a:rPr>
            <a:t>Oct 19</a:t>
          </a:r>
        </a:p>
      </dsp:txBody>
      <dsp:txXfrm>
        <a:off x="4951" y="0"/>
        <a:ext cx="2381347" cy="599846"/>
      </dsp:txXfrm>
    </dsp:sp>
    <dsp:sp modelId="{F4C1AC61-8B3D-034F-8567-B35E3A7C3D8C}">
      <dsp:nvSpPr>
        <dsp:cNvPr id="0" name=""/>
        <dsp:cNvSpPr/>
      </dsp:nvSpPr>
      <dsp:spPr>
        <a:xfrm>
          <a:off x="1120643" y="674827"/>
          <a:ext cx="149961" cy="14996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8E9776-C2AA-6148-9724-2CF62141B477}">
      <dsp:nvSpPr>
        <dsp:cNvPr id="0" name=""/>
        <dsp:cNvSpPr/>
      </dsp:nvSpPr>
      <dsp:spPr>
        <a:xfrm>
          <a:off x="2505365" y="899769"/>
          <a:ext cx="2381347" cy="599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GB" sz="2200" kern="1200" dirty="0">
              <a:latin typeface="Georgia" panose="02040502050405020303" pitchFamily="18" charset="0"/>
            </a:rPr>
            <a:t>Oct</a:t>
          </a:r>
          <a:r>
            <a:rPr lang="en-GB" sz="2200" kern="1200" baseline="0" dirty="0">
              <a:latin typeface="Georgia" panose="02040502050405020303" pitchFamily="18" charset="0"/>
            </a:rPr>
            <a:t> 22</a:t>
          </a:r>
          <a:endParaRPr lang="en-GB" sz="2200" kern="1200" dirty="0">
            <a:latin typeface="Georgia" panose="02040502050405020303" pitchFamily="18" charset="0"/>
          </a:endParaRPr>
        </a:p>
      </dsp:txBody>
      <dsp:txXfrm>
        <a:off x="2505365" y="899769"/>
        <a:ext cx="2381347" cy="599846"/>
      </dsp:txXfrm>
    </dsp:sp>
    <dsp:sp modelId="{1BBF2D40-A4D4-2B41-864E-9257B9AD0ACF}">
      <dsp:nvSpPr>
        <dsp:cNvPr id="0" name=""/>
        <dsp:cNvSpPr/>
      </dsp:nvSpPr>
      <dsp:spPr>
        <a:xfrm>
          <a:off x="3621058" y="674827"/>
          <a:ext cx="149961" cy="14996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21E19E-E7A4-E247-A9E2-FE0E5BF048D0}">
      <dsp:nvSpPr>
        <dsp:cNvPr id="0" name=""/>
        <dsp:cNvSpPr/>
      </dsp:nvSpPr>
      <dsp:spPr>
        <a:xfrm>
          <a:off x="5005780" y="0"/>
          <a:ext cx="2381347" cy="599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en-GB" sz="2200" kern="1200" dirty="0">
              <a:latin typeface="Georgia" panose="02040502050405020303" pitchFamily="18" charset="0"/>
            </a:rPr>
            <a:t>Oct 23</a:t>
          </a:r>
        </a:p>
      </dsp:txBody>
      <dsp:txXfrm>
        <a:off x="5005780" y="0"/>
        <a:ext cx="2381347" cy="599846"/>
      </dsp:txXfrm>
    </dsp:sp>
    <dsp:sp modelId="{9FA5538A-FA46-724B-BA74-30FF4F1DA3BF}">
      <dsp:nvSpPr>
        <dsp:cNvPr id="0" name=""/>
        <dsp:cNvSpPr/>
      </dsp:nvSpPr>
      <dsp:spPr>
        <a:xfrm>
          <a:off x="6121473" y="674827"/>
          <a:ext cx="149961" cy="14996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2137AF-7526-5B4B-A058-3BCD2422D151}">
      <dsp:nvSpPr>
        <dsp:cNvPr id="0" name=""/>
        <dsp:cNvSpPr/>
      </dsp:nvSpPr>
      <dsp:spPr>
        <a:xfrm>
          <a:off x="7506195" y="899769"/>
          <a:ext cx="2381347" cy="599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GB" sz="2200" kern="1200" dirty="0">
              <a:latin typeface="Georgia" panose="02040502050405020303" pitchFamily="18" charset="0"/>
            </a:rPr>
            <a:t>Oct 29</a:t>
          </a:r>
        </a:p>
      </dsp:txBody>
      <dsp:txXfrm>
        <a:off x="7506195" y="899769"/>
        <a:ext cx="2381347" cy="599846"/>
      </dsp:txXfrm>
    </dsp:sp>
    <dsp:sp modelId="{43A18539-A79D-4542-ACAB-5CED16918512}">
      <dsp:nvSpPr>
        <dsp:cNvPr id="0" name=""/>
        <dsp:cNvSpPr/>
      </dsp:nvSpPr>
      <dsp:spPr>
        <a:xfrm>
          <a:off x="8621888" y="674827"/>
          <a:ext cx="149961" cy="14996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FF044-19E4-AF41-A89B-6E938A3B8688}">
      <dsp:nvSpPr>
        <dsp:cNvPr id="0" name=""/>
        <dsp:cNvSpPr/>
      </dsp:nvSpPr>
      <dsp:spPr>
        <a:xfrm>
          <a:off x="0" y="640"/>
          <a:ext cx="630600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691B23-C442-654C-BDE6-0BC5AC203335}">
      <dsp:nvSpPr>
        <dsp:cNvPr id="0" name=""/>
        <dsp:cNvSpPr/>
      </dsp:nvSpPr>
      <dsp:spPr>
        <a:xfrm>
          <a:off x="0" y="640"/>
          <a:ext cx="6306003" cy="104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F/56, Good past health</a:t>
          </a:r>
        </a:p>
      </dsp:txBody>
      <dsp:txXfrm>
        <a:off x="0" y="640"/>
        <a:ext cx="6306003" cy="1049610"/>
      </dsp:txXfrm>
    </dsp:sp>
    <dsp:sp modelId="{8CFB9BDD-C20E-1645-9216-BA5E4077BD9F}">
      <dsp:nvSpPr>
        <dsp:cNvPr id="0" name=""/>
        <dsp:cNvSpPr/>
      </dsp:nvSpPr>
      <dsp:spPr>
        <a:xfrm>
          <a:off x="0" y="1050251"/>
          <a:ext cx="630600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F3CE86-B690-AE45-8029-9D679307F997}">
      <dsp:nvSpPr>
        <dsp:cNvPr id="0" name=""/>
        <dsp:cNvSpPr/>
      </dsp:nvSpPr>
      <dsp:spPr>
        <a:xfrm>
          <a:off x="0" y="1050251"/>
          <a:ext cx="6306003" cy="104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Jumped from bridge ~8meters high</a:t>
          </a:r>
        </a:p>
      </dsp:txBody>
      <dsp:txXfrm>
        <a:off x="0" y="1050251"/>
        <a:ext cx="6306003" cy="1049610"/>
      </dsp:txXfrm>
    </dsp:sp>
    <dsp:sp modelId="{EE95A8BA-F87A-9347-8F79-CDA069200044}">
      <dsp:nvSpPr>
        <dsp:cNvPr id="0" name=""/>
        <dsp:cNvSpPr/>
      </dsp:nvSpPr>
      <dsp:spPr>
        <a:xfrm>
          <a:off x="0" y="2099861"/>
          <a:ext cx="630600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17EA60-0092-644C-95EC-F268985F72B0}">
      <dsp:nvSpPr>
        <dsp:cNvPr id="0" name=""/>
        <dsp:cNvSpPr/>
      </dsp:nvSpPr>
      <dsp:spPr>
        <a:xfrm>
          <a:off x="0" y="2099861"/>
          <a:ext cx="6306003" cy="104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Vitals on arrival: BP 98/62, P120, SpO2 97% on 15L NRM, GCS 14/15</a:t>
          </a:r>
        </a:p>
      </dsp:txBody>
      <dsp:txXfrm>
        <a:off x="0" y="2099861"/>
        <a:ext cx="6306003" cy="1049610"/>
      </dsp:txXfrm>
    </dsp:sp>
    <dsp:sp modelId="{FBA1A3AB-5543-0041-9E92-115A1BCE744F}">
      <dsp:nvSpPr>
        <dsp:cNvPr id="0" name=""/>
        <dsp:cNvSpPr/>
      </dsp:nvSpPr>
      <dsp:spPr>
        <a:xfrm>
          <a:off x="0" y="3149472"/>
          <a:ext cx="630600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6F6BCD-B079-9749-97CB-643DA80576C6}">
      <dsp:nvSpPr>
        <dsp:cNvPr id="0" name=""/>
        <dsp:cNvSpPr/>
      </dsp:nvSpPr>
      <dsp:spPr>
        <a:xfrm>
          <a:off x="0" y="3149472"/>
          <a:ext cx="6306003" cy="104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In distress</a:t>
          </a:r>
        </a:p>
      </dsp:txBody>
      <dsp:txXfrm>
        <a:off x="0" y="3149472"/>
        <a:ext cx="6306003" cy="1049610"/>
      </dsp:txXfrm>
    </dsp:sp>
    <dsp:sp modelId="{FF854744-50F2-EE40-86B1-683F4B846262}">
      <dsp:nvSpPr>
        <dsp:cNvPr id="0" name=""/>
        <dsp:cNvSpPr/>
      </dsp:nvSpPr>
      <dsp:spPr>
        <a:xfrm>
          <a:off x="0" y="4199082"/>
          <a:ext cx="630600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86A84F-26F3-6E47-ADE5-A073EEA25523}">
      <dsp:nvSpPr>
        <dsp:cNvPr id="0" name=""/>
        <dsp:cNvSpPr/>
      </dsp:nvSpPr>
      <dsp:spPr>
        <a:xfrm>
          <a:off x="0" y="4199082"/>
          <a:ext cx="6306003" cy="104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Georgia" panose="02040502050405020303" pitchFamily="18" charset="0"/>
            </a:rPr>
            <a:t>Right ankle open fracture with active bleeding</a:t>
          </a:r>
        </a:p>
      </dsp:txBody>
      <dsp:txXfrm>
        <a:off x="0" y="4199082"/>
        <a:ext cx="6306003" cy="10496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7A982-3BA1-0249-9E6C-41B54C2EBFB3}">
      <dsp:nvSpPr>
        <dsp:cNvPr id="0" name=""/>
        <dsp:cNvSpPr/>
      </dsp:nvSpPr>
      <dsp:spPr>
        <a:xfrm>
          <a:off x="0" y="600"/>
          <a:ext cx="56419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E40540-4E31-4944-9582-67E8592A8BD1}">
      <dsp:nvSpPr>
        <dsp:cNvPr id="0" name=""/>
        <dsp:cNvSpPr/>
      </dsp:nvSpPr>
      <dsp:spPr>
        <a:xfrm>
          <a:off x="0" y="600"/>
          <a:ext cx="5641974" cy="984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Georgia" panose="02040502050405020303" pitchFamily="18" charset="0"/>
            </a:rPr>
            <a:t>F/31</a:t>
          </a:r>
        </a:p>
      </dsp:txBody>
      <dsp:txXfrm>
        <a:off x="0" y="600"/>
        <a:ext cx="5641974" cy="984009"/>
      </dsp:txXfrm>
    </dsp:sp>
    <dsp:sp modelId="{A9F89ADB-E184-4047-9C59-543EA24D28C0}">
      <dsp:nvSpPr>
        <dsp:cNvPr id="0" name=""/>
        <dsp:cNvSpPr/>
      </dsp:nvSpPr>
      <dsp:spPr>
        <a:xfrm>
          <a:off x="0" y="984610"/>
          <a:ext cx="5641974" cy="0"/>
        </a:xfrm>
        <a:prstGeom prst="line">
          <a:avLst/>
        </a:prstGeom>
        <a:solidFill>
          <a:schemeClr val="accent2">
            <a:hueOff val="-330843"/>
            <a:satOff val="373"/>
            <a:lumOff val="882"/>
            <a:alphaOff val="0"/>
          </a:schemeClr>
        </a:solidFill>
        <a:ln w="15875"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F1873E-2698-1749-B3B5-BE9CEBCE5403}">
      <dsp:nvSpPr>
        <dsp:cNvPr id="0" name=""/>
        <dsp:cNvSpPr/>
      </dsp:nvSpPr>
      <dsp:spPr>
        <a:xfrm>
          <a:off x="0" y="984610"/>
          <a:ext cx="5641974" cy="984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PMHx: harmful stimulant use, ex IVDA</a:t>
          </a:r>
        </a:p>
      </dsp:txBody>
      <dsp:txXfrm>
        <a:off x="0" y="984610"/>
        <a:ext cx="5641974" cy="984009"/>
      </dsp:txXfrm>
    </dsp:sp>
    <dsp:sp modelId="{A090D60D-DA60-184D-A181-7562A26A618D}">
      <dsp:nvSpPr>
        <dsp:cNvPr id="0" name=""/>
        <dsp:cNvSpPr/>
      </dsp:nvSpPr>
      <dsp:spPr>
        <a:xfrm>
          <a:off x="0" y="1968620"/>
          <a:ext cx="5641974" cy="0"/>
        </a:xfrm>
        <a:prstGeom prst="line">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62342D-0361-1747-8B2D-56210232CFE0}">
      <dsp:nvSpPr>
        <dsp:cNvPr id="0" name=""/>
        <dsp:cNvSpPr/>
      </dsp:nvSpPr>
      <dsp:spPr>
        <a:xfrm>
          <a:off x="0" y="1968620"/>
          <a:ext cx="5641974" cy="984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At 2am, fell asleep while smoking cigarette on bed </a:t>
          </a:r>
          <a:r>
            <a:rPr lang="en-US" sz="2400" kern="1200" dirty="0">
              <a:latin typeface="Georgia" panose="02040502050405020303" pitchFamily="18" charset="0"/>
              <a:sym typeface="Wingdings" pitchFamily="2" charset="2"/>
            </a:rPr>
            <a:t> bedsheets caught fire</a:t>
          </a:r>
          <a:endParaRPr lang="en-US" sz="2400" kern="1200" dirty="0">
            <a:latin typeface="Georgia" panose="02040502050405020303" pitchFamily="18" charset="0"/>
          </a:endParaRPr>
        </a:p>
      </dsp:txBody>
      <dsp:txXfrm>
        <a:off x="0" y="1968620"/>
        <a:ext cx="5641974" cy="984009"/>
      </dsp:txXfrm>
    </dsp:sp>
    <dsp:sp modelId="{6234CF22-9E9F-D14D-A198-C36405E8264A}">
      <dsp:nvSpPr>
        <dsp:cNvPr id="0" name=""/>
        <dsp:cNvSpPr/>
      </dsp:nvSpPr>
      <dsp:spPr>
        <a:xfrm>
          <a:off x="0" y="2952629"/>
          <a:ext cx="5641974" cy="0"/>
        </a:xfrm>
        <a:prstGeom prst="line">
          <a:avLst/>
        </a:prstGeom>
        <a:solidFill>
          <a:schemeClr val="accent2">
            <a:hueOff val="-992530"/>
            <a:satOff val="1119"/>
            <a:lumOff val="2647"/>
            <a:alphaOff val="0"/>
          </a:schemeClr>
        </a:solidFill>
        <a:ln w="15875"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3E423-4FA3-4F4B-BD0B-13B6AF5A069B}">
      <dsp:nvSpPr>
        <dsp:cNvPr id="0" name=""/>
        <dsp:cNvSpPr/>
      </dsp:nvSpPr>
      <dsp:spPr>
        <a:xfrm>
          <a:off x="0" y="2952629"/>
          <a:ext cx="5641974" cy="984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Extensive burns over face, neck, trunk and upper limbs</a:t>
          </a:r>
        </a:p>
      </dsp:txBody>
      <dsp:txXfrm>
        <a:off x="0" y="2952629"/>
        <a:ext cx="5641974" cy="984009"/>
      </dsp:txXfrm>
    </dsp:sp>
    <dsp:sp modelId="{1A959E04-58A8-464E-B558-73DF2D07D188}">
      <dsp:nvSpPr>
        <dsp:cNvPr id="0" name=""/>
        <dsp:cNvSpPr/>
      </dsp:nvSpPr>
      <dsp:spPr>
        <a:xfrm>
          <a:off x="0" y="3936639"/>
          <a:ext cx="5641974"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F1ABA3-8268-4E48-9ACD-5C0E403E0FBA}">
      <dsp:nvSpPr>
        <dsp:cNvPr id="0" name=""/>
        <dsp:cNvSpPr/>
      </dsp:nvSpPr>
      <dsp:spPr>
        <a:xfrm>
          <a:off x="0" y="3936639"/>
          <a:ext cx="5641974" cy="984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Georgia" panose="02040502050405020303" pitchFamily="18" charset="0"/>
            </a:rPr>
            <a:t>Vitals on arrival: GCS full    BP=131/82     P=68      SPO2=99% on 15L NRM</a:t>
          </a:r>
        </a:p>
      </dsp:txBody>
      <dsp:txXfrm>
        <a:off x="0" y="3936639"/>
        <a:ext cx="5641974" cy="98400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B18EB2-84A3-3C44-8E1E-16BEF10A89D5}" type="datetimeFigureOut">
              <a:rPr lang="en-US" smtClean="0"/>
              <a:t>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EF11F-D4E2-8F47-AD4D-9F9C631E40D1}" type="slidenum">
              <a:rPr lang="en-US" smtClean="0"/>
              <a:t>‹#›</a:t>
            </a:fld>
            <a:endParaRPr lang="en-US"/>
          </a:p>
        </p:txBody>
      </p:sp>
    </p:spTree>
    <p:extLst>
      <p:ext uri="{BB962C8B-B14F-4D97-AF65-F5344CB8AC3E}">
        <p14:creationId xmlns:p14="http://schemas.microsoft.com/office/powerpoint/2010/main" val="1629112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Greek_language"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en.wikipedia.org/wiki/Phlegmasia_cerulea_dolens#cite_note-33" TargetMode="External"/><Relationship Id="rId5" Type="http://schemas.openxmlformats.org/officeDocument/2006/relationships/hyperlink" Target="https://en.wikipedia.org/wiki/Latin" TargetMode="External"/><Relationship Id="rId4" Type="http://schemas.openxmlformats.org/officeDocument/2006/relationships/hyperlink" Target="https://en.wikipedia.org/wiki/Inflammatio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1</a:t>
            </a:fld>
            <a:endParaRPr lang="en-US"/>
          </a:p>
        </p:txBody>
      </p:sp>
    </p:spTree>
    <p:extLst>
      <p:ext uri="{BB962C8B-B14F-4D97-AF65-F5344CB8AC3E}">
        <p14:creationId xmlns:p14="http://schemas.microsoft.com/office/powerpoint/2010/main" val="537197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in preload</a:t>
            </a:r>
          </a:p>
          <a:p>
            <a:r>
              <a:rPr lang="en-US" dirty="0"/>
              <a:t>Reflex tachycardia</a:t>
            </a:r>
          </a:p>
          <a:p>
            <a:r>
              <a:rPr lang="en-US" dirty="0"/>
              <a:t>Increase cardiac contractility</a:t>
            </a:r>
          </a:p>
        </p:txBody>
      </p:sp>
      <p:sp>
        <p:nvSpPr>
          <p:cNvPr id="4" name="Slide Number Placeholder 3"/>
          <p:cNvSpPr>
            <a:spLocks noGrp="1"/>
          </p:cNvSpPr>
          <p:nvPr>
            <p:ph type="sldNum" sz="quarter" idx="5"/>
          </p:nvPr>
        </p:nvSpPr>
        <p:spPr/>
        <p:txBody>
          <a:bodyPr/>
          <a:lstStyle/>
          <a:p>
            <a:fld id="{B1CEF11F-D4E2-8F47-AD4D-9F9C631E40D1}" type="slidenum">
              <a:rPr lang="en-US" smtClean="0"/>
              <a:t>15</a:t>
            </a:fld>
            <a:endParaRPr lang="en-US"/>
          </a:p>
        </p:txBody>
      </p:sp>
    </p:spTree>
    <p:extLst>
      <p:ext uri="{BB962C8B-B14F-4D97-AF65-F5344CB8AC3E}">
        <p14:creationId xmlns:p14="http://schemas.microsoft.com/office/powerpoint/2010/main" val="1316998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0" i="1" kern="1200" dirty="0">
                <a:solidFill>
                  <a:schemeClr val="tx1"/>
                </a:solidFill>
                <a:effectLst/>
                <a:latin typeface="+mn-lt"/>
                <a:ea typeface="+mn-ea"/>
                <a:cs typeface="+mn-cs"/>
              </a:rPr>
              <a:t>Phlegmasia</a:t>
            </a:r>
            <a:r>
              <a:rPr lang="en-HK" sz="1200" b="0" i="0" kern="1200" dirty="0">
                <a:solidFill>
                  <a:schemeClr val="tx1"/>
                </a:solidFill>
                <a:effectLst/>
                <a:latin typeface="+mn-lt"/>
                <a:ea typeface="+mn-ea"/>
                <a:cs typeface="+mn-cs"/>
              </a:rPr>
              <a:t> originates from the </a:t>
            </a:r>
            <a:r>
              <a:rPr lang="en-HK" sz="1200" b="0" i="0" u="none" strike="noStrike" kern="1200" dirty="0">
                <a:solidFill>
                  <a:schemeClr val="tx1"/>
                </a:solidFill>
                <a:effectLst/>
                <a:latin typeface="+mn-lt"/>
                <a:ea typeface="+mn-ea"/>
                <a:cs typeface="+mn-cs"/>
                <a:hlinkClick r:id="rId3" tooltip="Greek language"/>
              </a:rPr>
              <a:t>Greek</a:t>
            </a:r>
            <a:r>
              <a:rPr lang="en-HK" sz="1200" b="0" i="0" kern="1200" dirty="0">
                <a:solidFill>
                  <a:schemeClr val="tx1"/>
                </a:solidFill>
                <a:effectLst/>
                <a:latin typeface="+mn-lt"/>
                <a:ea typeface="+mn-ea"/>
                <a:cs typeface="+mn-cs"/>
              </a:rPr>
              <a:t> root </a:t>
            </a:r>
            <a:r>
              <a:rPr lang="en-HK" sz="1200" b="0" i="1" kern="1200" dirty="0" err="1">
                <a:solidFill>
                  <a:schemeClr val="tx1"/>
                </a:solidFill>
                <a:effectLst/>
                <a:latin typeface="+mn-lt"/>
                <a:ea typeface="+mn-ea"/>
                <a:cs typeface="+mn-cs"/>
              </a:rPr>
              <a:t>phlegma</a:t>
            </a:r>
            <a:r>
              <a:rPr lang="en-HK" sz="1200" b="0" i="0" kern="1200" dirty="0">
                <a:solidFill>
                  <a:schemeClr val="tx1"/>
                </a:solidFill>
                <a:effectLst/>
                <a:latin typeface="+mn-lt"/>
                <a:ea typeface="+mn-ea"/>
                <a:cs typeface="+mn-cs"/>
              </a:rPr>
              <a:t> (</a:t>
            </a:r>
            <a:r>
              <a:rPr lang="en-HK" sz="1200" b="0" i="0" u="none" strike="noStrike" kern="1200" dirty="0">
                <a:solidFill>
                  <a:schemeClr val="tx1"/>
                </a:solidFill>
                <a:effectLst/>
                <a:latin typeface="+mn-lt"/>
                <a:ea typeface="+mn-ea"/>
                <a:cs typeface="+mn-cs"/>
                <a:hlinkClick r:id="rId4" tooltip="Inflammation"/>
              </a:rPr>
              <a:t>inflammation</a:t>
            </a:r>
            <a:r>
              <a:rPr lang="en-HK" sz="1200" b="0" i="0" kern="1200" dirty="0">
                <a:solidFill>
                  <a:schemeClr val="tx1"/>
                </a:solidFill>
                <a:effectLst/>
                <a:latin typeface="+mn-lt"/>
                <a:ea typeface="+mn-ea"/>
                <a:cs typeface="+mn-cs"/>
              </a:rPr>
              <a:t>), </a:t>
            </a:r>
            <a:r>
              <a:rPr lang="en-HK" sz="1200" b="0" i="1" kern="1200" dirty="0">
                <a:solidFill>
                  <a:schemeClr val="tx1"/>
                </a:solidFill>
                <a:effectLst/>
                <a:latin typeface="+mn-lt"/>
                <a:ea typeface="+mn-ea"/>
                <a:cs typeface="+mn-cs"/>
              </a:rPr>
              <a:t>cerulea</a:t>
            </a:r>
            <a:r>
              <a:rPr lang="en-HK" sz="1200" b="0" i="0" kern="1200" dirty="0">
                <a:solidFill>
                  <a:schemeClr val="tx1"/>
                </a:solidFill>
                <a:effectLst/>
                <a:latin typeface="+mn-lt"/>
                <a:ea typeface="+mn-ea"/>
                <a:cs typeface="+mn-cs"/>
              </a:rPr>
              <a:t> originates from </a:t>
            </a:r>
            <a:r>
              <a:rPr lang="en-HK" sz="1200" b="0" i="0" u="none" strike="noStrike" kern="1200" dirty="0">
                <a:solidFill>
                  <a:schemeClr val="tx1"/>
                </a:solidFill>
                <a:effectLst/>
                <a:latin typeface="+mn-lt"/>
                <a:ea typeface="+mn-ea"/>
                <a:cs typeface="+mn-cs"/>
                <a:hlinkClick r:id="rId5" tooltip="Latin"/>
              </a:rPr>
              <a:t>Latin</a:t>
            </a:r>
            <a:r>
              <a:rPr lang="en-HK" sz="1200" b="0" i="0" kern="1200" dirty="0">
                <a:solidFill>
                  <a:schemeClr val="tx1"/>
                </a:solidFill>
                <a:effectLst/>
                <a:latin typeface="+mn-lt"/>
                <a:ea typeface="+mn-ea"/>
                <a:cs typeface="+mn-cs"/>
              </a:rPr>
              <a:t> root </a:t>
            </a:r>
            <a:r>
              <a:rPr lang="en-HK" sz="1200" b="0" i="1" kern="1200" dirty="0">
                <a:solidFill>
                  <a:schemeClr val="tx1"/>
                </a:solidFill>
                <a:effectLst/>
                <a:latin typeface="+mn-lt"/>
                <a:ea typeface="+mn-ea"/>
                <a:cs typeface="+mn-cs"/>
              </a:rPr>
              <a:t>caeruleus</a:t>
            </a:r>
            <a:r>
              <a:rPr lang="en-HK" sz="1200" b="0" i="0" kern="1200" dirty="0">
                <a:solidFill>
                  <a:schemeClr val="tx1"/>
                </a:solidFill>
                <a:effectLst/>
                <a:latin typeface="+mn-lt"/>
                <a:ea typeface="+mn-ea"/>
                <a:cs typeface="+mn-cs"/>
              </a:rPr>
              <a:t> (dark blue), and </a:t>
            </a:r>
            <a:r>
              <a:rPr lang="en-HK" sz="1200" b="0" i="1" kern="1200" dirty="0" err="1">
                <a:solidFill>
                  <a:schemeClr val="tx1"/>
                </a:solidFill>
                <a:effectLst/>
                <a:latin typeface="+mn-lt"/>
                <a:ea typeface="+mn-ea"/>
                <a:cs typeface="+mn-cs"/>
              </a:rPr>
              <a:t>dolens</a:t>
            </a:r>
            <a:r>
              <a:rPr lang="en-HK" sz="1200" b="0" i="0" kern="1200" dirty="0">
                <a:solidFill>
                  <a:schemeClr val="tx1"/>
                </a:solidFill>
                <a:effectLst/>
                <a:latin typeface="+mn-lt"/>
                <a:ea typeface="+mn-ea"/>
                <a:cs typeface="+mn-cs"/>
              </a:rPr>
              <a:t> originates from Latin word </a:t>
            </a:r>
            <a:r>
              <a:rPr lang="en-HK" sz="1200" b="0" i="1" kern="1200" dirty="0" err="1">
                <a:solidFill>
                  <a:schemeClr val="tx1"/>
                </a:solidFill>
                <a:effectLst/>
                <a:latin typeface="+mn-lt"/>
                <a:ea typeface="+mn-ea"/>
                <a:cs typeface="+mn-cs"/>
              </a:rPr>
              <a:t>dolens</a:t>
            </a:r>
            <a:r>
              <a:rPr lang="en-HK" sz="1200" b="0" i="0" kern="1200" dirty="0">
                <a:solidFill>
                  <a:schemeClr val="tx1"/>
                </a:solidFill>
                <a:effectLst/>
                <a:latin typeface="+mn-lt"/>
                <a:ea typeface="+mn-ea"/>
                <a:cs typeface="+mn-cs"/>
              </a:rPr>
              <a:t> (suffering).</a:t>
            </a:r>
            <a:r>
              <a:rPr lang="en-HK" sz="1200" b="0" i="0" u="none" strike="noStrike" kern="1200" baseline="30000" dirty="0">
                <a:solidFill>
                  <a:schemeClr val="tx1"/>
                </a:solidFill>
                <a:effectLst/>
                <a:latin typeface="+mn-lt"/>
                <a:ea typeface="+mn-ea"/>
                <a:cs typeface="+mn-cs"/>
                <a:hlinkClick r:id="rId6"/>
              </a:rPr>
              <a:t>[33]</a:t>
            </a:r>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22</a:t>
            </a:fld>
            <a:endParaRPr lang="en-US"/>
          </a:p>
        </p:txBody>
      </p:sp>
    </p:spTree>
    <p:extLst>
      <p:ext uri="{BB962C8B-B14F-4D97-AF65-F5344CB8AC3E}">
        <p14:creationId xmlns:p14="http://schemas.microsoft.com/office/powerpoint/2010/main" val="2738642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24</a:t>
            </a:fld>
            <a:endParaRPr lang="en-US"/>
          </a:p>
        </p:txBody>
      </p:sp>
    </p:spTree>
    <p:extLst>
      <p:ext uri="{BB962C8B-B14F-4D97-AF65-F5344CB8AC3E}">
        <p14:creationId xmlns:p14="http://schemas.microsoft.com/office/powerpoint/2010/main" val="3455165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26</a:t>
            </a:fld>
            <a:endParaRPr lang="en-US"/>
          </a:p>
        </p:txBody>
      </p:sp>
    </p:spTree>
    <p:extLst>
      <p:ext uri="{BB962C8B-B14F-4D97-AF65-F5344CB8AC3E}">
        <p14:creationId xmlns:p14="http://schemas.microsoft.com/office/powerpoint/2010/main" val="201674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URTI symptoms on Oct 22, then took old stock of meds (Cetirizine, Etoricoxib, </a:t>
            </a:r>
            <a:r>
              <a:rPr lang="en-US" dirty="0" err="1"/>
              <a:t>Bisolovon</a:t>
            </a:r>
            <a:r>
              <a:rPr lang="en-US" dirty="0"/>
              <a:t>, Panadol, </a:t>
            </a:r>
            <a:r>
              <a:rPr lang="en-US" dirty="0" err="1"/>
              <a:t>Pepcidine</a:t>
            </a:r>
            <a:r>
              <a:rPr lang="en-US" dirty="0"/>
              <a:t>, Codeine, Chlorpheniramine) once</a:t>
            </a:r>
          </a:p>
          <a:p>
            <a:r>
              <a:rPr lang="en-US" dirty="0"/>
              <a:t>Developed itchiness on lips and external genitalia after 30 mins</a:t>
            </a:r>
          </a:p>
          <a:p>
            <a:pPr marL="0" indent="0">
              <a:buNone/>
            </a:pPr>
            <a:r>
              <a:rPr lang="en-US" dirty="0"/>
              <a:t> Progressive worsening over 1 day, with oral cavity ulcers and sole ulcers</a:t>
            </a:r>
          </a:p>
          <a:p>
            <a:pPr marL="0" indent="0">
              <a:buNone/>
            </a:pPr>
            <a:r>
              <a:rPr lang="en-US" dirty="0"/>
              <a:t> Visit GP on Oct 23, given Lansoprazole, Azithromycin, Omeprazole, prednisolone, Etoricoxib, Fexofenadine x 3 days</a:t>
            </a:r>
          </a:p>
          <a:p>
            <a:r>
              <a:rPr lang="en-US" dirty="0"/>
              <a:t>Attended A&amp;E on Oct 29 for oral pain and scrotal blistering</a:t>
            </a:r>
          </a:p>
        </p:txBody>
      </p:sp>
      <p:sp>
        <p:nvSpPr>
          <p:cNvPr id="4" name="Slide Number Placeholder 3"/>
          <p:cNvSpPr>
            <a:spLocks noGrp="1"/>
          </p:cNvSpPr>
          <p:nvPr>
            <p:ph type="sldNum" sz="quarter" idx="5"/>
          </p:nvPr>
        </p:nvSpPr>
        <p:spPr/>
        <p:txBody>
          <a:bodyPr/>
          <a:lstStyle/>
          <a:p>
            <a:fld id="{B1CEF11F-D4E2-8F47-AD4D-9F9C631E40D1}" type="slidenum">
              <a:rPr lang="en-US" smtClean="0"/>
              <a:t>30</a:t>
            </a:fld>
            <a:endParaRPr lang="en-US"/>
          </a:p>
        </p:txBody>
      </p:sp>
    </p:spTree>
    <p:extLst>
      <p:ext uri="{BB962C8B-B14F-4D97-AF65-F5344CB8AC3E}">
        <p14:creationId xmlns:p14="http://schemas.microsoft.com/office/powerpoint/2010/main" val="1414074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31</a:t>
            </a:fld>
            <a:endParaRPr lang="en-US"/>
          </a:p>
        </p:txBody>
      </p:sp>
    </p:spTree>
    <p:extLst>
      <p:ext uri="{BB962C8B-B14F-4D97-AF65-F5344CB8AC3E}">
        <p14:creationId xmlns:p14="http://schemas.microsoft.com/office/powerpoint/2010/main" val="778986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Blister &lt;1cm</a:t>
            </a:r>
          </a:p>
          <a:p>
            <a:r>
              <a:rPr lang="en-US" dirty="0" err="1"/>
              <a:t>Bullaes</a:t>
            </a:r>
            <a:r>
              <a:rPr lang="en-US" dirty="0"/>
              <a:t> &gt;1cm</a:t>
            </a:r>
          </a:p>
        </p:txBody>
      </p:sp>
      <p:sp>
        <p:nvSpPr>
          <p:cNvPr id="4" name="Slide Number Placeholder 3"/>
          <p:cNvSpPr>
            <a:spLocks noGrp="1"/>
          </p:cNvSpPr>
          <p:nvPr>
            <p:ph type="sldNum" sz="quarter" idx="5"/>
          </p:nvPr>
        </p:nvSpPr>
        <p:spPr/>
        <p:txBody>
          <a:bodyPr/>
          <a:lstStyle/>
          <a:p>
            <a:fld id="{B1CEF11F-D4E2-8F47-AD4D-9F9C631E40D1}" type="slidenum">
              <a:rPr lang="en-US" smtClean="0"/>
              <a:t>32</a:t>
            </a:fld>
            <a:endParaRPr lang="en-US"/>
          </a:p>
        </p:txBody>
      </p:sp>
    </p:spTree>
    <p:extLst>
      <p:ext uri="{BB962C8B-B14F-4D97-AF65-F5344CB8AC3E}">
        <p14:creationId xmlns:p14="http://schemas.microsoft.com/office/powerpoint/2010/main" val="1722524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HK" sz="1200" b="0" i="0" kern="1200" dirty="0">
                <a:solidFill>
                  <a:schemeClr val="tx1"/>
                </a:solidFill>
                <a:effectLst/>
                <a:latin typeface="+mn-lt"/>
                <a:ea typeface="+mn-ea"/>
                <a:cs typeface="+mn-cs"/>
              </a:rPr>
              <a:t>Can have sloughing of bronchial epithelium leading to cough, pneumonia, hypoxemia, and dyspnea.</a:t>
            </a:r>
            <a:r>
              <a:rPr lang="en-HK" sz="1200" b="0" i="0" kern="1200" baseline="30000" dirty="0">
                <a:solidFill>
                  <a:schemeClr val="tx1"/>
                </a:solidFill>
                <a:effectLst/>
                <a:latin typeface="+mn-lt"/>
                <a:ea typeface="+mn-ea"/>
                <a:cs typeface="+mn-cs"/>
              </a:rPr>
              <a:t>1-3</a:t>
            </a:r>
            <a:endParaRPr lang="en-HK" sz="1200" b="0" i="0" kern="1200" dirty="0">
              <a:solidFill>
                <a:schemeClr val="tx1"/>
              </a:solidFill>
              <a:effectLst/>
              <a:latin typeface="+mn-lt"/>
              <a:ea typeface="+mn-ea"/>
              <a:cs typeface="+mn-cs"/>
            </a:endParaRPr>
          </a:p>
          <a:p>
            <a:pPr fontAlgn="base"/>
            <a:r>
              <a:rPr lang="en-HK" sz="1200" b="0" i="0" kern="1200" dirty="0">
                <a:solidFill>
                  <a:schemeClr val="tx1"/>
                </a:solidFill>
                <a:effectLst/>
                <a:latin typeface="+mn-lt"/>
                <a:ea typeface="+mn-ea"/>
                <a:cs typeface="+mn-cs"/>
              </a:rPr>
              <a:t>Can have sloughing of the GI epithelium leading to dysphagia and odynophagia from </a:t>
            </a:r>
            <a:r>
              <a:rPr lang="en-HK" sz="1200" b="0" i="0" kern="1200" dirty="0" err="1">
                <a:solidFill>
                  <a:schemeClr val="tx1"/>
                </a:solidFill>
                <a:effectLst/>
                <a:latin typeface="+mn-lt"/>
                <a:ea typeface="+mn-ea"/>
                <a:cs typeface="+mn-cs"/>
              </a:rPr>
              <a:t>esophageal</a:t>
            </a:r>
            <a:r>
              <a:rPr lang="en-HK" sz="1200" b="0" i="0" kern="1200" dirty="0">
                <a:solidFill>
                  <a:schemeClr val="tx1"/>
                </a:solidFill>
                <a:effectLst/>
                <a:latin typeface="+mn-lt"/>
                <a:ea typeface="+mn-ea"/>
                <a:cs typeface="+mn-cs"/>
              </a:rPr>
              <a:t> ulcers and </a:t>
            </a:r>
            <a:r>
              <a:rPr lang="en-HK" sz="1200" b="0" i="0" kern="1200" dirty="0" err="1">
                <a:solidFill>
                  <a:schemeClr val="tx1"/>
                </a:solidFill>
                <a:effectLst/>
                <a:latin typeface="+mn-lt"/>
                <a:ea typeface="+mn-ea"/>
                <a:cs typeface="+mn-cs"/>
              </a:rPr>
              <a:t>diarrhea</a:t>
            </a:r>
            <a:r>
              <a:rPr lang="en-HK" sz="1200" b="0" i="0" kern="1200" dirty="0">
                <a:solidFill>
                  <a:schemeClr val="tx1"/>
                </a:solidFill>
                <a:effectLst/>
                <a:latin typeface="+mn-lt"/>
                <a:ea typeface="+mn-ea"/>
                <a:cs typeface="+mn-cs"/>
              </a:rPr>
              <a:t>, melena, intussusception, and bowel ulceration/perforation from small bowel and colon involvement.</a:t>
            </a:r>
          </a:p>
          <a:p>
            <a:endParaRPr lang="en-US" dirty="0"/>
          </a:p>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36</a:t>
            </a:fld>
            <a:endParaRPr lang="en-US"/>
          </a:p>
        </p:txBody>
      </p:sp>
    </p:spTree>
    <p:extLst>
      <p:ext uri="{BB962C8B-B14F-4D97-AF65-F5344CB8AC3E}">
        <p14:creationId xmlns:p14="http://schemas.microsoft.com/office/powerpoint/2010/main" val="3074582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38</a:t>
            </a:fld>
            <a:endParaRPr lang="en-US"/>
          </a:p>
        </p:txBody>
      </p:sp>
    </p:spTree>
    <p:extLst>
      <p:ext uri="{BB962C8B-B14F-4D97-AF65-F5344CB8AC3E}">
        <p14:creationId xmlns:p14="http://schemas.microsoft.com/office/powerpoint/2010/main" val="402688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41</a:t>
            </a:fld>
            <a:endParaRPr lang="en-US"/>
          </a:p>
        </p:txBody>
      </p:sp>
    </p:spTree>
    <p:extLst>
      <p:ext uri="{BB962C8B-B14F-4D97-AF65-F5344CB8AC3E}">
        <p14:creationId xmlns:p14="http://schemas.microsoft.com/office/powerpoint/2010/main" val="388870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6</a:t>
            </a:fld>
            <a:endParaRPr lang="en-US"/>
          </a:p>
        </p:txBody>
      </p:sp>
    </p:spTree>
    <p:extLst>
      <p:ext uri="{BB962C8B-B14F-4D97-AF65-F5344CB8AC3E}">
        <p14:creationId xmlns:p14="http://schemas.microsoft.com/office/powerpoint/2010/main" val="1439629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product is the best resuscitation fluid</a:t>
            </a:r>
          </a:p>
        </p:txBody>
      </p:sp>
      <p:sp>
        <p:nvSpPr>
          <p:cNvPr id="4" name="Slide Number Placeholder 3"/>
          <p:cNvSpPr>
            <a:spLocks noGrp="1"/>
          </p:cNvSpPr>
          <p:nvPr>
            <p:ph type="sldNum" sz="quarter" idx="5"/>
          </p:nvPr>
        </p:nvSpPr>
        <p:spPr/>
        <p:txBody>
          <a:bodyPr/>
          <a:lstStyle/>
          <a:p>
            <a:fld id="{B1CEF11F-D4E2-8F47-AD4D-9F9C631E40D1}" type="slidenum">
              <a:rPr lang="en-US" smtClean="0"/>
              <a:t>43</a:t>
            </a:fld>
            <a:endParaRPr lang="en-US"/>
          </a:p>
        </p:txBody>
      </p:sp>
    </p:spTree>
    <p:extLst>
      <p:ext uri="{BB962C8B-B14F-4D97-AF65-F5344CB8AC3E}">
        <p14:creationId xmlns:p14="http://schemas.microsoft.com/office/powerpoint/2010/main" val="4046951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45</a:t>
            </a:fld>
            <a:endParaRPr lang="en-US"/>
          </a:p>
        </p:txBody>
      </p:sp>
    </p:spTree>
    <p:extLst>
      <p:ext uri="{BB962C8B-B14F-4D97-AF65-F5344CB8AC3E}">
        <p14:creationId xmlns:p14="http://schemas.microsoft.com/office/powerpoint/2010/main" val="87453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48</a:t>
            </a:fld>
            <a:endParaRPr lang="en-US"/>
          </a:p>
        </p:txBody>
      </p:sp>
    </p:spTree>
    <p:extLst>
      <p:ext uri="{BB962C8B-B14F-4D97-AF65-F5344CB8AC3E}">
        <p14:creationId xmlns:p14="http://schemas.microsoft.com/office/powerpoint/2010/main" val="2539890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0" i="0" kern="1200" dirty="0">
                <a:solidFill>
                  <a:schemeClr val="tx1"/>
                </a:solidFill>
                <a:effectLst/>
                <a:latin typeface="+mn-lt"/>
                <a:ea typeface="+mn-ea"/>
                <a:cs typeface="+mn-cs"/>
              </a:rPr>
              <a:t>Injury Mechanism</a:t>
            </a:r>
          </a:p>
          <a:p>
            <a:r>
              <a:rPr lang="en-HK" sz="1200" b="0" i="0" kern="1200" dirty="0">
                <a:solidFill>
                  <a:schemeClr val="tx1"/>
                </a:solidFill>
                <a:effectLst/>
                <a:latin typeface="+mn-lt"/>
                <a:ea typeface="+mn-ea"/>
                <a:cs typeface="+mn-cs"/>
              </a:rPr>
              <a:t>Sudden deceleration, as in motor vehicle accidents, causes the mobile aortic arch and heart to shift forward relative to the fixed descending thoracic aorta, which is anchored by the ligamentum arteriosum and mediastinal structures. This differential motion creates shear, tensile, and torsional forces concentrated at the isthmus, the </a:t>
            </a:r>
            <a:r>
              <a:rPr lang="en-HK" sz="1200" b="0" i="0" kern="1200" dirty="0" err="1">
                <a:solidFill>
                  <a:schemeClr val="tx1"/>
                </a:solidFill>
                <a:effectLst/>
                <a:latin typeface="+mn-lt"/>
                <a:ea typeface="+mn-ea"/>
                <a:cs typeface="+mn-cs"/>
              </a:rPr>
              <a:t>ligamentum's</a:t>
            </a:r>
            <a:r>
              <a:rPr lang="en-HK" sz="1200" b="0" i="0" kern="1200" dirty="0">
                <a:solidFill>
                  <a:schemeClr val="tx1"/>
                </a:solidFill>
                <a:effectLst/>
                <a:latin typeface="+mn-lt"/>
                <a:ea typeface="+mn-ea"/>
                <a:cs typeface="+mn-cs"/>
              </a:rPr>
              <a:t> attachment point just distal to the left subclavian artery.​</a:t>
            </a:r>
          </a:p>
          <a:p>
            <a:r>
              <a:rPr lang="en-HK" sz="1200" b="0" i="0" kern="1200" dirty="0">
                <a:solidFill>
                  <a:schemeClr val="tx1"/>
                </a:solidFill>
                <a:effectLst/>
                <a:latin typeface="+mn-lt"/>
                <a:ea typeface="+mn-ea"/>
                <a:cs typeface="+mn-cs"/>
              </a:rPr>
              <a:t>Anatomical Factors</a:t>
            </a:r>
          </a:p>
          <a:p>
            <a:r>
              <a:rPr lang="en-HK" sz="1200" b="0" i="0" kern="1200" dirty="0">
                <a:solidFill>
                  <a:schemeClr val="tx1"/>
                </a:solidFill>
                <a:effectLst/>
                <a:latin typeface="+mn-lt"/>
                <a:ea typeface="+mn-ea"/>
                <a:cs typeface="+mn-cs"/>
              </a:rPr>
              <a:t>The isthmus lies at the transition between the flexible arch and rigid descending aorta, trapped between bony thorax elements, amplifying localized stress. Histologically weaker intima and media layers here tear first under these combined loads, unlike other aortic segments</a:t>
            </a:r>
          </a:p>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53</a:t>
            </a:fld>
            <a:endParaRPr lang="en-US"/>
          </a:p>
        </p:txBody>
      </p:sp>
    </p:spTree>
    <p:extLst>
      <p:ext uri="{BB962C8B-B14F-4D97-AF65-F5344CB8AC3E}">
        <p14:creationId xmlns:p14="http://schemas.microsoft.com/office/powerpoint/2010/main" val="2707424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54</a:t>
            </a:fld>
            <a:endParaRPr lang="en-US"/>
          </a:p>
        </p:txBody>
      </p:sp>
    </p:spTree>
    <p:extLst>
      <p:ext uri="{BB962C8B-B14F-4D97-AF65-F5344CB8AC3E}">
        <p14:creationId xmlns:p14="http://schemas.microsoft.com/office/powerpoint/2010/main" val="3270070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55</a:t>
            </a:fld>
            <a:endParaRPr lang="en-US"/>
          </a:p>
        </p:txBody>
      </p:sp>
    </p:spTree>
    <p:extLst>
      <p:ext uri="{BB962C8B-B14F-4D97-AF65-F5344CB8AC3E}">
        <p14:creationId xmlns:p14="http://schemas.microsoft.com/office/powerpoint/2010/main" val="63452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58</a:t>
            </a:fld>
            <a:endParaRPr lang="en-US"/>
          </a:p>
        </p:txBody>
      </p:sp>
    </p:spTree>
    <p:extLst>
      <p:ext uri="{BB962C8B-B14F-4D97-AF65-F5344CB8AC3E}">
        <p14:creationId xmlns:p14="http://schemas.microsoft.com/office/powerpoint/2010/main" val="1602734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156AA-250C-8FD6-D4F6-C2F80CDC9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E6A4A-1D4F-7C74-5552-4E86737A4E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12399-C182-2F61-156F-9D37B7041D61}"/>
              </a:ext>
            </a:extLst>
          </p:cNvPr>
          <p:cNvSpPr>
            <a:spLocks noGrp="1"/>
          </p:cNvSpPr>
          <p:nvPr>
            <p:ph type="body" idx="1"/>
          </p:nvPr>
        </p:nvSpPr>
        <p:spPr/>
        <p:txBody>
          <a:bodyPr/>
          <a:lstStyle/>
          <a:p>
            <a:r>
              <a:rPr lang="en-HK" sz="1200" kern="1200" dirty="0">
                <a:solidFill>
                  <a:schemeClr val="tx1"/>
                </a:solidFill>
                <a:effectLst/>
                <a:latin typeface="+mn-lt"/>
                <a:ea typeface="+mn-ea"/>
                <a:cs typeface="+mn-cs"/>
              </a:rPr>
              <a:t>Bolus fluids promote “third spacing”</a:t>
            </a:r>
          </a:p>
          <a:p>
            <a:r>
              <a:rPr lang="en-HK" sz="1200" kern="1200" dirty="0">
                <a:solidFill>
                  <a:schemeClr val="tx1"/>
                </a:solidFill>
                <a:effectLst/>
                <a:latin typeface="+mn-lt"/>
                <a:ea typeface="+mn-ea"/>
                <a:cs typeface="+mn-cs"/>
              </a:rPr>
              <a:t>rather than simply increasing intravascular volume. Peripheral</a:t>
            </a:r>
          </a:p>
          <a:p>
            <a:r>
              <a:rPr lang="en-HK" sz="1200" kern="1200" dirty="0">
                <a:solidFill>
                  <a:schemeClr val="tx1"/>
                </a:solidFill>
                <a:effectLst/>
                <a:latin typeface="+mn-lt"/>
                <a:ea typeface="+mn-ea"/>
                <a:cs typeface="+mn-cs"/>
              </a:rPr>
              <a:t>pulses should be evaluated in all extremities during the primary</a:t>
            </a:r>
          </a:p>
          <a:p>
            <a:r>
              <a:rPr lang="en-HK" sz="1200" kern="1200" dirty="0">
                <a:solidFill>
                  <a:schemeClr val="tx1"/>
                </a:solidFill>
                <a:effectLst/>
                <a:latin typeface="+mn-lt"/>
                <a:ea typeface="+mn-ea"/>
                <a:cs typeface="+mn-cs"/>
              </a:rPr>
              <a:t>survey</a:t>
            </a:r>
          </a:p>
          <a:p>
            <a:endParaRPr lang="en-US" dirty="0"/>
          </a:p>
          <a:p>
            <a:r>
              <a:rPr lang="en-US" dirty="0"/>
              <a:t>Modified </a:t>
            </a:r>
            <a:r>
              <a:rPr lang="en-US" dirty="0" err="1"/>
              <a:t>brookes</a:t>
            </a:r>
            <a:r>
              <a:rPr lang="en-US" dirty="0"/>
              <a:t> formula</a:t>
            </a:r>
          </a:p>
          <a:p>
            <a:endParaRPr lang="en-US" dirty="0"/>
          </a:p>
          <a:p>
            <a:r>
              <a:rPr lang="en-US" dirty="0"/>
              <a:t>Fluid rates are adjusted hourly based on urine output. Bolus fluid administration is</a:t>
            </a:r>
          </a:p>
          <a:p>
            <a:r>
              <a:rPr lang="en-US" dirty="0"/>
              <a:t>avoided except temporarily during management of hypotension. If hypotension is</a:t>
            </a:r>
          </a:p>
          <a:p>
            <a:r>
              <a:rPr lang="en-US" dirty="0"/>
              <a:t>present, evaluation for a non-burn injury etiology is performed.</a:t>
            </a:r>
          </a:p>
        </p:txBody>
      </p:sp>
      <p:sp>
        <p:nvSpPr>
          <p:cNvPr id="4" name="Slide Number Placeholder 3">
            <a:extLst>
              <a:ext uri="{FF2B5EF4-FFF2-40B4-BE49-F238E27FC236}">
                <a16:creationId xmlns:a16="http://schemas.microsoft.com/office/drawing/2014/main" id="{4170304E-49D4-3E04-48E4-225804336DE4}"/>
              </a:ext>
            </a:extLst>
          </p:cNvPr>
          <p:cNvSpPr>
            <a:spLocks noGrp="1"/>
          </p:cNvSpPr>
          <p:nvPr>
            <p:ph type="sldNum" sz="quarter" idx="5"/>
          </p:nvPr>
        </p:nvSpPr>
        <p:spPr/>
        <p:txBody>
          <a:bodyPr/>
          <a:lstStyle/>
          <a:p>
            <a:fld id="{B1CEF11F-D4E2-8F47-AD4D-9F9C631E40D1}" type="slidenum">
              <a:rPr lang="en-US" smtClean="0"/>
              <a:t>59</a:t>
            </a:fld>
            <a:endParaRPr lang="en-US"/>
          </a:p>
        </p:txBody>
      </p:sp>
    </p:spTree>
    <p:extLst>
      <p:ext uri="{BB962C8B-B14F-4D97-AF65-F5344CB8AC3E}">
        <p14:creationId xmlns:p14="http://schemas.microsoft.com/office/powerpoint/2010/main" val="2005532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60</a:t>
            </a:fld>
            <a:endParaRPr lang="en-US"/>
          </a:p>
        </p:txBody>
      </p:sp>
    </p:spTree>
    <p:extLst>
      <p:ext uri="{BB962C8B-B14F-4D97-AF65-F5344CB8AC3E}">
        <p14:creationId xmlns:p14="http://schemas.microsoft.com/office/powerpoint/2010/main" val="213056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b="0" i="0" kern="1200" dirty="0">
                <a:solidFill>
                  <a:schemeClr val="tx1"/>
                </a:solidFill>
                <a:effectLst/>
                <a:latin typeface="+mn-lt"/>
                <a:ea typeface="+mn-ea"/>
                <a:cs typeface="+mn-cs"/>
              </a:rPr>
              <a:t>R wave in lead I + S wave in lead III &gt; 25 mm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b="0" i="0" kern="1200" dirty="0">
                <a:solidFill>
                  <a:schemeClr val="tx1"/>
                </a:solidFill>
                <a:effectLst/>
                <a:latin typeface="+mn-lt"/>
                <a:ea typeface="+mn-ea"/>
                <a:cs typeface="+mn-cs"/>
              </a:rPr>
              <a:t>R wave in </a:t>
            </a:r>
            <a:r>
              <a:rPr lang="en-HK" sz="1200" b="0" i="0" kern="1200" dirty="0" err="1">
                <a:solidFill>
                  <a:schemeClr val="tx1"/>
                </a:solidFill>
                <a:effectLst/>
                <a:latin typeface="+mn-lt"/>
                <a:ea typeface="+mn-ea"/>
                <a:cs typeface="+mn-cs"/>
              </a:rPr>
              <a:t>aVL</a:t>
            </a:r>
            <a:r>
              <a:rPr lang="en-HK" sz="1200" b="0" i="0" kern="1200" dirty="0">
                <a:solidFill>
                  <a:schemeClr val="tx1"/>
                </a:solidFill>
                <a:effectLst/>
                <a:latin typeface="+mn-lt"/>
                <a:ea typeface="+mn-ea"/>
                <a:cs typeface="+mn-cs"/>
              </a:rPr>
              <a:t> &gt; 11 mm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b="0" i="0" kern="1200" dirty="0">
                <a:solidFill>
                  <a:schemeClr val="tx1"/>
                </a:solidFill>
                <a:effectLst/>
                <a:latin typeface="+mn-lt"/>
                <a:ea typeface="+mn-ea"/>
                <a:cs typeface="+mn-cs"/>
              </a:rPr>
              <a:t>R wave in V5 or V6 plus S wave in V1 &gt; 35 mm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b="0" i="0" kern="1200" dirty="0">
                <a:solidFill>
                  <a:schemeClr val="tx1"/>
                </a:solidFill>
                <a:effectLst/>
                <a:latin typeface="+mn-lt"/>
                <a:ea typeface="+mn-ea"/>
                <a:cs typeface="+mn-cs"/>
              </a:rPr>
              <a:t>R wave in V4, V5 or V6  &gt; 26 mm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b="0" i="0" kern="1200" dirty="0">
              <a:solidFill>
                <a:schemeClr val="tx1"/>
              </a:solidFill>
              <a:effectLst/>
              <a:latin typeface="+mn-lt"/>
              <a:ea typeface="+mn-ea"/>
              <a:cs typeface="+mn-cs"/>
            </a:endParaRPr>
          </a:p>
          <a:p>
            <a:r>
              <a:rPr lang="en-US" dirty="0"/>
              <a:t>?mild LAD (0 to 30’)</a:t>
            </a:r>
          </a:p>
          <a:p>
            <a:endParaRPr lang="en-US" dirty="0"/>
          </a:p>
          <a:p>
            <a:r>
              <a:rPr lang="en-US" dirty="0"/>
              <a:t>QTC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CEF11F-D4E2-8F47-AD4D-9F9C631E40D1}" type="slidenum">
              <a:rPr lang="en-US" smtClean="0"/>
              <a:t>7</a:t>
            </a:fld>
            <a:endParaRPr lang="en-US"/>
          </a:p>
        </p:txBody>
      </p:sp>
    </p:spTree>
    <p:extLst>
      <p:ext uri="{BB962C8B-B14F-4D97-AF65-F5344CB8AC3E}">
        <p14:creationId xmlns:p14="http://schemas.microsoft.com/office/powerpoint/2010/main" val="400612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8</a:t>
            </a:fld>
            <a:endParaRPr lang="en-US"/>
          </a:p>
        </p:txBody>
      </p:sp>
    </p:spTree>
    <p:extLst>
      <p:ext uri="{BB962C8B-B14F-4D97-AF65-F5344CB8AC3E}">
        <p14:creationId xmlns:p14="http://schemas.microsoft.com/office/powerpoint/2010/main" val="275764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10</a:t>
            </a:fld>
            <a:endParaRPr lang="en-US"/>
          </a:p>
        </p:txBody>
      </p:sp>
    </p:spTree>
    <p:extLst>
      <p:ext uri="{BB962C8B-B14F-4D97-AF65-F5344CB8AC3E}">
        <p14:creationId xmlns:p14="http://schemas.microsoft.com/office/powerpoint/2010/main" val="330343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0" i="0" kern="1200" dirty="0">
                <a:solidFill>
                  <a:schemeClr val="tx1"/>
                </a:solidFill>
                <a:effectLst/>
                <a:latin typeface="+mn-lt"/>
                <a:ea typeface="+mn-ea"/>
                <a:cs typeface="+mn-cs"/>
              </a:rPr>
              <a:t>the enlarged papillary muscles and thickening of the left ventricle, </a:t>
            </a:r>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11</a:t>
            </a:fld>
            <a:endParaRPr lang="en-US"/>
          </a:p>
        </p:txBody>
      </p:sp>
    </p:spTree>
    <p:extLst>
      <p:ext uri="{BB962C8B-B14F-4D97-AF65-F5344CB8AC3E}">
        <p14:creationId xmlns:p14="http://schemas.microsoft.com/office/powerpoint/2010/main" val="1017438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12</a:t>
            </a:fld>
            <a:endParaRPr lang="en-US"/>
          </a:p>
        </p:txBody>
      </p:sp>
    </p:spTree>
    <p:extLst>
      <p:ext uri="{BB962C8B-B14F-4D97-AF65-F5344CB8AC3E}">
        <p14:creationId xmlns:p14="http://schemas.microsoft.com/office/powerpoint/2010/main" val="3543643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EF11F-D4E2-8F47-AD4D-9F9C631E40D1}" type="slidenum">
              <a:rPr lang="en-US" smtClean="0"/>
              <a:t>13</a:t>
            </a:fld>
            <a:endParaRPr lang="en-US"/>
          </a:p>
        </p:txBody>
      </p:sp>
    </p:spTree>
    <p:extLst>
      <p:ext uri="{BB962C8B-B14F-4D97-AF65-F5344CB8AC3E}">
        <p14:creationId xmlns:p14="http://schemas.microsoft.com/office/powerpoint/2010/main" val="1377269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AFC1B-11E2-BCF6-FC2F-694104A14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EB02D-DC4C-28FA-51CE-DC68FD90D5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5DAFF-0FF3-AA2B-9218-F197092835C6}"/>
              </a:ext>
            </a:extLst>
          </p:cNvPr>
          <p:cNvSpPr>
            <a:spLocks noGrp="1"/>
          </p:cNvSpPr>
          <p:nvPr>
            <p:ph type="body" idx="1"/>
          </p:nvPr>
        </p:nvSpPr>
        <p:spPr/>
        <p:txBody>
          <a:bodyPr/>
          <a:lstStyle/>
          <a:p>
            <a:r>
              <a:rPr lang="en-US" dirty="0"/>
              <a:t>Drop in preload</a:t>
            </a:r>
          </a:p>
          <a:p>
            <a:r>
              <a:rPr lang="en-US" dirty="0"/>
              <a:t>Reflex tachycardia</a:t>
            </a:r>
          </a:p>
          <a:p>
            <a:r>
              <a:rPr lang="en-US" dirty="0"/>
              <a:t>Increase cardiac contractility</a:t>
            </a:r>
          </a:p>
        </p:txBody>
      </p:sp>
      <p:sp>
        <p:nvSpPr>
          <p:cNvPr id="4" name="Slide Number Placeholder 3">
            <a:extLst>
              <a:ext uri="{FF2B5EF4-FFF2-40B4-BE49-F238E27FC236}">
                <a16:creationId xmlns:a16="http://schemas.microsoft.com/office/drawing/2014/main" id="{B8797960-8014-8A6D-FF88-F8B68A4273E7}"/>
              </a:ext>
            </a:extLst>
          </p:cNvPr>
          <p:cNvSpPr>
            <a:spLocks noGrp="1"/>
          </p:cNvSpPr>
          <p:nvPr>
            <p:ph type="sldNum" sz="quarter" idx="5"/>
          </p:nvPr>
        </p:nvSpPr>
        <p:spPr/>
        <p:txBody>
          <a:bodyPr/>
          <a:lstStyle/>
          <a:p>
            <a:fld id="{B1CEF11F-D4E2-8F47-AD4D-9F9C631E40D1}" type="slidenum">
              <a:rPr lang="en-US" smtClean="0"/>
              <a:t>14</a:t>
            </a:fld>
            <a:endParaRPr lang="en-US"/>
          </a:p>
        </p:txBody>
      </p:sp>
    </p:spTree>
    <p:extLst>
      <p:ext uri="{BB962C8B-B14F-4D97-AF65-F5344CB8AC3E}">
        <p14:creationId xmlns:p14="http://schemas.microsoft.com/office/powerpoint/2010/main" val="297703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2/3/26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2/3/26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2/3/26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952639"/>
          </a:xfrm>
        </p:spPr>
        <p:txBody>
          <a:bodyPr/>
          <a:lstStyle>
            <a:lvl1pPr>
              <a:defRPr>
                <a:latin typeface="Georgia" panose="02040502050405020303" pitchFamily="18" charset="0"/>
              </a:defRPr>
            </a:lvl1pPr>
          </a:lstStyle>
          <a:p>
            <a:r>
              <a:rPr lang="en-GB" dirty="0"/>
              <a:t>Click to edit Master title style</a:t>
            </a:r>
            <a:endParaRPr lang="en-US" dirty="0"/>
          </a:p>
        </p:txBody>
      </p:sp>
      <p:sp>
        <p:nvSpPr>
          <p:cNvPr id="3" name="Content Placeholder 2"/>
          <p:cNvSpPr>
            <a:spLocks noGrp="1"/>
          </p:cNvSpPr>
          <p:nvPr>
            <p:ph idx="1"/>
          </p:nvPr>
        </p:nvSpPr>
        <p:spPr>
          <a:xfrm>
            <a:off x="1024128" y="1724891"/>
            <a:ext cx="9720073" cy="4584469"/>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2/3/26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2/3/26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2/3/26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2/3/26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2/3/26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2/3/26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2/3/26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2/3/26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2/3/26</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3CC244-682A-596A-2EF0-5716EE1C0D49}"/>
              </a:ext>
            </a:extLst>
          </p:cNvPr>
          <p:cNvSpPr>
            <a:spLocks noGrp="1"/>
          </p:cNvSpPr>
          <p:nvPr>
            <p:ph type="ctrTitle"/>
          </p:nvPr>
        </p:nvSpPr>
        <p:spPr>
          <a:xfrm>
            <a:off x="4713224" y="1105351"/>
            <a:ext cx="6353967" cy="3023981"/>
          </a:xfrm>
        </p:spPr>
        <p:txBody>
          <a:bodyPr anchor="b">
            <a:normAutofit/>
          </a:bodyPr>
          <a:lstStyle/>
          <a:p>
            <a:pPr algn="l"/>
            <a:r>
              <a:rPr lang="en-US" sz="4800" dirty="0">
                <a:solidFill>
                  <a:srgbClr val="FFFFFF"/>
                </a:solidFill>
                <a:latin typeface="Georgia" panose="02040502050405020303" pitchFamily="18" charset="0"/>
              </a:rPr>
              <a:t>2026 February</a:t>
            </a:r>
            <a:br>
              <a:rPr lang="en-US" sz="4800" dirty="0">
                <a:solidFill>
                  <a:srgbClr val="FFFFFF"/>
                </a:solidFill>
                <a:latin typeface="Georgia" panose="02040502050405020303" pitchFamily="18" charset="0"/>
              </a:rPr>
            </a:br>
            <a:r>
              <a:rPr lang="en-US" sz="4800" dirty="0">
                <a:solidFill>
                  <a:srgbClr val="FFFFFF"/>
                </a:solidFill>
                <a:latin typeface="Georgia" panose="02040502050405020303" pitchFamily="18" charset="0"/>
              </a:rPr>
              <a:t>JCM OSCE</a:t>
            </a:r>
            <a:br>
              <a:rPr lang="en-US" sz="4800" dirty="0">
                <a:solidFill>
                  <a:srgbClr val="FFFFFF"/>
                </a:solidFill>
                <a:latin typeface="Georgia" panose="02040502050405020303" pitchFamily="18" charset="0"/>
              </a:rPr>
            </a:br>
            <a:r>
              <a:rPr lang="en-US" sz="4800" dirty="0">
                <a:solidFill>
                  <a:srgbClr val="FFFFFF"/>
                </a:solidFill>
                <a:latin typeface="Georgia" panose="02040502050405020303" pitchFamily="18" charset="0"/>
              </a:rPr>
              <a:t>QEH</a:t>
            </a:r>
          </a:p>
        </p:txBody>
      </p:sp>
      <p:sp>
        <p:nvSpPr>
          <p:cNvPr id="3" name="Subtitle 2">
            <a:extLst>
              <a:ext uri="{FF2B5EF4-FFF2-40B4-BE49-F238E27FC236}">
                <a16:creationId xmlns:a16="http://schemas.microsoft.com/office/drawing/2014/main" id="{3FC03D1B-8776-C6F3-E41F-FB9D47D92D64}"/>
              </a:ext>
            </a:extLst>
          </p:cNvPr>
          <p:cNvSpPr>
            <a:spLocks noGrp="1"/>
          </p:cNvSpPr>
          <p:nvPr>
            <p:ph type="subTitle" idx="1"/>
          </p:nvPr>
        </p:nvSpPr>
        <p:spPr>
          <a:xfrm>
            <a:off x="4713224" y="4297556"/>
            <a:ext cx="6353968" cy="1433391"/>
          </a:xfrm>
        </p:spPr>
        <p:txBody>
          <a:bodyPr anchor="t">
            <a:normAutofit/>
          </a:bodyPr>
          <a:lstStyle/>
          <a:p>
            <a:r>
              <a:rPr lang="en-US" sz="2800" dirty="0">
                <a:solidFill>
                  <a:srgbClr val="FFFFFF"/>
                </a:solidFill>
                <a:latin typeface="Georgia" panose="02040502050405020303" pitchFamily="18" charset="0"/>
              </a:rPr>
              <a:t>Dr Jimmy Leung Hei Jim</a:t>
            </a:r>
          </a:p>
        </p:txBody>
      </p:sp>
      <p:cxnSp>
        <p:nvCxnSpPr>
          <p:cNvPr id="25" name="Straight Connector 24">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21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DD7EB-F82B-8717-30EC-322FBD06B2F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08B1C97-64F7-4A83-346C-FFA5B75750D5}"/>
              </a:ext>
            </a:extLst>
          </p:cNvPr>
          <p:cNvSpPr>
            <a:spLocks noGrp="1"/>
          </p:cNvSpPr>
          <p:nvPr>
            <p:ph idx="1"/>
          </p:nvPr>
        </p:nvSpPr>
        <p:spPr/>
        <p:txBody>
          <a:bodyPr/>
          <a:lstStyle/>
          <a:p>
            <a:r>
              <a:rPr lang="en-US" dirty="0"/>
              <a:t>Q4. This is an M-mode image at the mitral valve (PLAX view) . What does the red arrow indicate?</a:t>
            </a:r>
          </a:p>
        </p:txBody>
      </p:sp>
      <p:pic>
        <p:nvPicPr>
          <p:cNvPr id="4" name="Picture 3">
            <a:extLst>
              <a:ext uri="{FF2B5EF4-FFF2-40B4-BE49-F238E27FC236}">
                <a16:creationId xmlns:a16="http://schemas.microsoft.com/office/drawing/2014/main" id="{567DCDB6-0461-8FA3-0BDE-937B59612977}"/>
              </a:ext>
            </a:extLst>
          </p:cNvPr>
          <p:cNvPicPr>
            <a:picLocks noChangeAspect="1"/>
          </p:cNvPicPr>
          <p:nvPr/>
        </p:nvPicPr>
        <p:blipFill>
          <a:blip r:embed="rId3"/>
          <a:stretch>
            <a:fillRect/>
          </a:stretch>
        </p:blipFill>
        <p:spPr>
          <a:xfrm>
            <a:off x="3146986" y="2421723"/>
            <a:ext cx="6291482" cy="4374546"/>
          </a:xfrm>
          <a:prstGeom prst="rect">
            <a:avLst/>
          </a:prstGeom>
        </p:spPr>
      </p:pic>
      <p:sp>
        <p:nvSpPr>
          <p:cNvPr id="6" name="Rectangle 5">
            <a:extLst>
              <a:ext uri="{FF2B5EF4-FFF2-40B4-BE49-F238E27FC236}">
                <a16:creationId xmlns:a16="http://schemas.microsoft.com/office/drawing/2014/main" id="{40F0CC6E-FB9A-F668-BD90-2AAB3AD2EEF0}"/>
              </a:ext>
            </a:extLst>
          </p:cNvPr>
          <p:cNvSpPr/>
          <p:nvPr/>
        </p:nvSpPr>
        <p:spPr>
          <a:xfrm>
            <a:off x="6855417" y="4817030"/>
            <a:ext cx="362673" cy="13889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294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C9EA-AD1A-D984-3E4E-F06D746291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217835-159F-9110-5255-26C875220DB9}"/>
              </a:ext>
            </a:extLst>
          </p:cNvPr>
          <p:cNvSpPr>
            <a:spLocks noGrp="1"/>
          </p:cNvSpPr>
          <p:nvPr>
            <p:ph idx="1"/>
          </p:nvPr>
        </p:nvSpPr>
        <p:spPr/>
        <p:txBody>
          <a:bodyPr/>
          <a:lstStyle/>
          <a:p>
            <a:r>
              <a:rPr lang="en-US" dirty="0"/>
              <a:t>Q4.</a:t>
            </a:r>
          </a:p>
          <a:p>
            <a:r>
              <a:rPr lang="en-US" u="sng" dirty="0"/>
              <a:t>Systolic Anterior Motion (SAM)</a:t>
            </a:r>
          </a:p>
          <a:p>
            <a:r>
              <a:rPr lang="en-HK" dirty="0"/>
              <a:t>Abnormal displacement of the mitral valve leaflets (typically anterior leaflet) toward the interventricular septum during systole</a:t>
            </a:r>
          </a:p>
          <a:p>
            <a:r>
              <a:rPr lang="en-US" dirty="0"/>
              <a:t>Resulting in dynamic LVOT obstruction</a:t>
            </a:r>
          </a:p>
        </p:txBody>
      </p:sp>
      <p:pic>
        <p:nvPicPr>
          <p:cNvPr id="6" name="Picture 5">
            <a:extLst>
              <a:ext uri="{FF2B5EF4-FFF2-40B4-BE49-F238E27FC236}">
                <a16:creationId xmlns:a16="http://schemas.microsoft.com/office/drawing/2014/main" id="{AD4D084B-05DE-1CB0-D800-203AB79582FE}"/>
              </a:ext>
            </a:extLst>
          </p:cNvPr>
          <p:cNvPicPr>
            <a:picLocks noChangeAspect="1"/>
          </p:cNvPicPr>
          <p:nvPr/>
        </p:nvPicPr>
        <p:blipFill>
          <a:blip r:embed="rId3"/>
          <a:stretch>
            <a:fillRect/>
          </a:stretch>
        </p:blipFill>
        <p:spPr>
          <a:xfrm>
            <a:off x="6626869" y="3700584"/>
            <a:ext cx="4541003" cy="3157416"/>
          </a:xfrm>
          <a:prstGeom prst="rect">
            <a:avLst/>
          </a:prstGeom>
        </p:spPr>
      </p:pic>
      <p:sp>
        <p:nvSpPr>
          <p:cNvPr id="9" name="TextBox 8">
            <a:extLst>
              <a:ext uri="{FF2B5EF4-FFF2-40B4-BE49-F238E27FC236}">
                <a16:creationId xmlns:a16="http://schemas.microsoft.com/office/drawing/2014/main" id="{D73AD2B4-70A2-3DFF-5EA8-2481C5195695}"/>
              </a:ext>
            </a:extLst>
          </p:cNvPr>
          <p:cNvSpPr txBox="1"/>
          <p:nvPr/>
        </p:nvSpPr>
        <p:spPr>
          <a:xfrm>
            <a:off x="3050381" y="2958584"/>
            <a:ext cx="6100762" cy="369332"/>
          </a:xfrm>
          <a:prstGeom prst="rect">
            <a:avLst/>
          </a:prstGeom>
          <a:noFill/>
        </p:spPr>
        <p:txBody>
          <a:bodyPr wrap="square">
            <a:spAutoFit/>
          </a:bodyPr>
          <a:lstStyle/>
          <a:p>
            <a:endParaRPr lang="en-US" dirty="0"/>
          </a:p>
        </p:txBody>
      </p:sp>
      <p:pic>
        <p:nvPicPr>
          <p:cNvPr id="18" name="Picture 17" descr="M-mode echocardiography of the left ventricle ">
            <a:extLst>
              <a:ext uri="{FF2B5EF4-FFF2-40B4-BE49-F238E27FC236}">
                <a16:creationId xmlns:a16="http://schemas.microsoft.com/office/drawing/2014/main" id="{18C84855-34BB-029F-E02E-44674C8984DE}"/>
              </a:ext>
            </a:extLst>
          </p:cNvPr>
          <p:cNvPicPr>
            <a:picLocks noChangeAspect="1"/>
          </p:cNvPicPr>
          <p:nvPr/>
        </p:nvPicPr>
        <p:blipFill>
          <a:blip r:embed="rId4"/>
          <a:stretch>
            <a:fillRect/>
          </a:stretch>
        </p:blipFill>
        <p:spPr>
          <a:xfrm>
            <a:off x="1781969" y="4162167"/>
            <a:ext cx="3365500" cy="2159000"/>
          </a:xfrm>
          <a:prstGeom prst="rect">
            <a:avLst/>
          </a:prstGeom>
        </p:spPr>
      </p:pic>
      <p:sp>
        <p:nvSpPr>
          <p:cNvPr id="19" name="TextBox 18">
            <a:extLst>
              <a:ext uri="{FF2B5EF4-FFF2-40B4-BE49-F238E27FC236}">
                <a16:creationId xmlns:a16="http://schemas.microsoft.com/office/drawing/2014/main" id="{201FE764-1631-0805-C0FE-D66EFF32CE27}"/>
              </a:ext>
            </a:extLst>
          </p:cNvPr>
          <p:cNvSpPr txBox="1"/>
          <p:nvPr/>
        </p:nvSpPr>
        <p:spPr>
          <a:xfrm>
            <a:off x="2808383" y="6272784"/>
            <a:ext cx="3075781" cy="369332"/>
          </a:xfrm>
          <a:prstGeom prst="rect">
            <a:avLst/>
          </a:prstGeom>
          <a:noFill/>
        </p:spPr>
        <p:txBody>
          <a:bodyPr wrap="square" rtlCol="0">
            <a:spAutoFit/>
          </a:bodyPr>
          <a:lstStyle/>
          <a:p>
            <a:r>
              <a:rPr lang="en-US" dirty="0">
                <a:latin typeface="Georgia" panose="02040502050405020303" pitchFamily="18" charset="0"/>
              </a:rPr>
              <a:t>Normal</a:t>
            </a:r>
          </a:p>
        </p:txBody>
      </p:sp>
    </p:spTree>
    <p:extLst>
      <p:ext uri="{BB962C8B-B14F-4D97-AF65-F5344CB8AC3E}">
        <p14:creationId xmlns:p14="http://schemas.microsoft.com/office/powerpoint/2010/main" val="2089560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00D8-58BE-F8FA-C283-DDDB942B0C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0C1DCF-1849-E981-7E1A-766D0BA0E50D}"/>
              </a:ext>
            </a:extLst>
          </p:cNvPr>
          <p:cNvSpPr>
            <a:spLocks noGrp="1"/>
          </p:cNvSpPr>
          <p:nvPr>
            <p:ph idx="1"/>
          </p:nvPr>
        </p:nvSpPr>
        <p:spPr/>
        <p:txBody>
          <a:bodyPr/>
          <a:lstStyle/>
          <a:p>
            <a:r>
              <a:rPr lang="en-US" dirty="0"/>
              <a:t>Urgent coronary angiogram was done </a:t>
            </a:r>
            <a:r>
              <a:rPr lang="en-US" dirty="0">
                <a:sym typeface="Wingdings" pitchFamily="2" charset="2"/>
              </a:rPr>
              <a:t> non-obstructive coronaries</a:t>
            </a:r>
          </a:p>
          <a:p>
            <a:r>
              <a:rPr lang="en-US" dirty="0">
                <a:sym typeface="Wingdings" pitchFamily="2" charset="2"/>
              </a:rPr>
              <a:t>Extubated with full neurological recovery</a:t>
            </a:r>
          </a:p>
          <a:p>
            <a:r>
              <a:rPr lang="en-US" dirty="0">
                <a:sym typeface="Wingdings" pitchFamily="2" charset="2"/>
              </a:rPr>
              <a:t>Started on Bisoprolol</a:t>
            </a:r>
          </a:p>
          <a:p>
            <a:r>
              <a:rPr lang="en-US" dirty="0" err="1"/>
              <a:t>cMRI</a:t>
            </a:r>
            <a:r>
              <a:rPr lang="en-US" dirty="0"/>
              <a:t> done </a:t>
            </a:r>
            <a:r>
              <a:rPr lang="en-US" dirty="0">
                <a:sym typeface="Wingdings" pitchFamily="2" charset="2"/>
              </a:rPr>
              <a:t> HCM</a:t>
            </a:r>
            <a:endParaRPr lang="en-US" dirty="0"/>
          </a:p>
          <a:p>
            <a:endParaRPr lang="en-US" dirty="0"/>
          </a:p>
          <a:p>
            <a:r>
              <a:rPr lang="en-US" dirty="0"/>
              <a:t>Q5. What is the most important management for this patient before discharge?</a:t>
            </a:r>
          </a:p>
        </p:txBody>
      </p:sp>
    </p:spTree>
    <p:extLst>
      <p:ext uri="{BB962C8B-B14F-4D97-AF65-F5344CB8AC3E}">
        <p14:creationId xmlns:p14="http://schemas.microsoft.com/office/powerpoint/2010/main" val="1395403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9F20E-400D-289F-6392-D484B9E0B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6C447-2800-70C9-4E86-4868E4C6CF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B465A2-21A4-2BE5-99E3-E931ACFC152A}"/>
              </a:ext>
            </a:extLst>
          </p:cNvPr>
          <p:cNvSpPr>
            <a:spLocks noGrp="1"/>
          </p:cNvSpPr>
          <p:nvPr>
            <p:ph idx="1"/>
          </p:nvPr>
        </p:nvSpPr>
        <p:spPr/>
        <p:txBody>
          <a:bodyPr/>
          <a:lstStyle/>
          <a:p>
            <a:r>
              <a:rPr lang="en-US" dirty="0"/>
              <a:t>Q5. What is the most important management for this patient before discharge?</a:t>
            </a:r>
          </a:p>
          <a:p>
            <a:endParaRPr lang="en-US" dirty="0"/>
          </a:p>
          <a:p>
            <a:r>
              <a:rPr lang="en-US" dirty="0"/>
              <a:t>Implantable Cardioverter-Defibrillator (ICD) implantation</a:t>
            </a:r>
          </a:p>
        </p:txBody>
      </p:sp>
    </p:spTree>
    <p:extLst>
      <p:ext uri="{BB962C8B-B14F-4D97-AF65-F5344CB8AC3E}">
        <p14:creationId xmlns:p14="http://schemas.microsoft.com/office/powerpoint/2010/main" val="1341277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8CF0D-99DE-37C5-C6D2-4B1F6DB0B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79498F-9BF5-4F06-F8CD-9C8061092B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315FB7-FA22-C8AB-0DF3-1C6D4874771D}"/>
              </a:ext>
            </a:extLst>
          </p:cNvPr>
          <p:cNvSpPr>
            <a:spLocks noGrp="1"/>
          </p:cNvSpPr>
          <p:nvPr>
            <p:ph idx="1"/>
          </p:nvPr>
        </p:nvSpPr>
        <p:spPr/>
        <p:txBody>
          <a:bodyPr>
            <a:normAutofit/>
          </a:bodyPr>
          <a:lstStyle/>
          <a:p>
            <a:r>
              <a:rPr lang="en-US" dirty="0"/>
              <a:t>Q6. What are the drugs to avoid in patients known to have this condition?</a:t>
            </a:r>
          </a:p>
          <a:p>
            <a:endParaRPr lang="en-US" dirty="0"/>
          </a:p>
          <a:p>
            <a:endParaRPr lang="en-US" dirty="0"/>
          </a:p>
          <a:p>
            <a:endParaRPr lang="en-US" dirty="0"/>
          </a:p>
        </p:txBody>
      </p:sp>
    </p:spTree>
    <p:extLst>
      <p:ext uri="{BB962C8B-B14F-4D97-AF65-F5344CB8AC3E}">
        <p14:creationId xmlns:p14="http://schemas.microsoft.com/office/powerpoint/2010/main" val="63204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F13A1-3108-261C-90DE-52F81257A8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E085B5-6B73-4A56-07E5-520689B5868E}"/>
              </a:ext>
            </a:extLst>
          </p:cNvPr>
          <p:cNvSpPr>
            <a:spLocks noGrp="1"/>
          </p:cNvSpPr>
          <p:nvPr>
            <p:ph idx="1"/>
          </p:nvPr>
        </p:nvSpPr>
        <p:spPr/>
        <p:txBody>
          <a:bodyPr>
            <a:normAutofit/>
          </a:bodyPr>
          <a:lstStyle/>
          <a:p>
            <a:r>
              <a:rPr lang="en-US" dirty="0"/>
              <a:t>Q6. What are the drugs to avoid in patients known to have this condition?</a:t>
            </a:r>
          </a:p>
          <a:p>
            <a:endParaRPr lang="en-US" dirty="0"/>
          </a:p>
          <a:p>
            <a:r>
              <a:rPr lang="en-US" dirty="0"/>
              <a:t>Dihydropyridine CCBs e.g. Nifedipine, amlodipine</a:t>
            </a:r>
          </a:p>
          <a:p>
            <a:r>
              <a:rPr lang="en-US" dirty="0"/>
              <a:t>Nitrates</a:t>
            </a:r>
          </a:p>
          <a:p>
            <a:r>
              <a:rPr lang="en-US" dirty="0"/>
              <a:t>Digoxin</a:t>
            </a:r>
          </a:p>
          <a:p>
            <a:r>
              <a:rPr lang="en-US" dirty="0"/>
              <a:t>Frusemide, diuretics</a:t>
            </a:r>
          </a:p>
          <a:p>
            <a:r>
              <a:rPr lang="en-US" dirty="0"/>
              <a:t>Arterial vasodilators e.g. ACEI, ARB</a:t>
            </a:r>
          </a:p>
          <a:p>
            <a:endParaRPr lang="en-US" dirty="0"/>
          </a:p>
          <a:p>
            <a:endParaRPr lang="en-US" dirty="0"/>
          </a:p>
        </p:txBody>
      </p:sp>
    </p:spTree>
    <p:extLst>
      <p:ext uri="{BB962C8B-B14F-4D97-AF65-F5344CB8AC3E}">
        <p14:creationId xmlns:p14="http://schemas.microsoft.com/office/powerpoint/2010/main" val="154119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B4CC7-71C0-81E4-A01B-969757D7BBE2}"/>
              </a:ext>
            </a:extLst>
          </p:cNvPr>
          <p:cNvSpPr>
            <a:spLocks noGrp="1"/>
          </p:cNvSpPr>
          <p:nvPr>
            <p:ph type="title"/>
          </p:nvPr>
        </p:nvSpPr>
        <p:spPr>
          <a:xfrm>
            <a:off x="643468" y="643467"/>
            <a:ext cx="3415612" cy="5571066"/>
          </a:xfrm>
        </p:spPr>
        <p:txBody>
          <a:bodyPr>
            <a:normAutofit/>
          </a:bodyPr>
          <a:lstStyle/>
          <a:p>
            <a:r>
              <a:rPr lang="en-US" dirty="0">
                <a:solidFill>
                  <a:srgbClr val="FFFFFF"/>
                </a:solidFill>
              </a:rPr>
              <a:t>Case 2</a:t>
            </a:r>
          </a:p>
        </p:txBody>
      </p:sp>
      <p:graphicFrame>
        <p:nvGraphicFramePr>
          <p:cNvPr id="5" name="Content Placeholder 2">
            <a:extLst>
              <a:ext uri="{FF2B5EF4-FFF2-40B4-BE49-F238E27FC236}">
                <a16:creationId xmlns:a16="http://schemas.microsoft.com/office/drawing/2014/main" id="{7A171988-3E41-BF61-1B27-C48099220456}"/>
              </a:ext>
            </a:extLst>
          </p:cNvPr>
          <p:cNvGraphicFramePr>
            <a:graphicFrameLocks noGrp="1"/>
          </p:cNvGraphicFramePr>
          <p:nvPr>
            <p:ph idx="1"/>
            <p:extLst>
              <p:ext uri="{D42A27DB-BD31-4B8C-83A1-F6EECF244321}">
                <p14:modId xmlns:p14="http://schemas.microsoft.com/office/powerpoint/2010/main" val="1963801055"/>
              </p:ext>
            </p:extLst>
          </p:nvPr>
        </p:nvGraphicFramePr>
        <p:xfrm>
          <a:off x="5603875" y="954088"/>
          <a:ext cx="5944657" cy="5605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5579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F67C14-D3DD-B0A3-0FE5-D90BAB04F057}"/>
              </a:ext>
            </a:extLst>
          </p:cNvPr>
          <p:cNvSpPr>
            <a:spLocks noGrp="1"/>
          </p:cNvSpPr>
          <p:nvPr>
            <p:ph idx="1"/>
          </p:nvPr>
        </p:nvSpPr>
        <p:spPr>
          <a:xfrm>
            <a:off x="1024127" y="1800809"/>
            <a:ext cx="6888949" cy="4023360"/>
          </a:xfrm>
        </p:spPr>
        <p:txBody>
          <a:bodyPr>
            <a:normAutofit/>
          </a:bodyPr>
          <a:lstStyle/>
          <a:p>
            <a:r>
              <a:rPr lang="en-US" dirty="0"/>
              <a:t>Q1. Describe the findings on physical examination</a:t>
            </a:r>
          </a:p>
        </p:txBody>
      </p:sp>
      <p:pic>
        <p:nvPicPr>
          <p:cNvPr id="6" name="圖片 2" descr="一張含有 人員, 室內, 床, 服裝 的圖片&#10;&#10;自動產生的描述">
            <a:extLst>
              <a:ext uri="{FF2B5EF4-FFF2-40B4-BE49-F238E27FC236}">
                <a16:creationId xmlns:a16="http://schemas.microsoft.com/office/drawing/2014/main" id="{13729ABA-1A20-3CA1-F39D-1874FE3A9C5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7000"/>
                    </a14:imgEffect>
                  </a14:imgLayer>
                </a14:imgProps>
              </a:ext>
            </a:extLst>
          </a:blip>
          <a:srcRect t="9794"/>
          <a:stretch>
            <a:fillRect/>
          </a:stretch>
        </p:blipFill>
        <p:spPr>
          <a:xfrm rot="5400000">
            <a:off x="6649291" y="1307096"/>
            <a:ext cx="6272782" cy="4243808"/>
          </a:xfrm>
          <a:prstGeom prst="rect">
            <a:avLst/>
          </a:prstGeom>
        </p:spPr>
      </p:pic>
      <p:pic>
        <p:nvPicPr>
          <p:cNvPr id="9" name="Picture 8" descr="A person's legs and feet on a bed&#10;&#10;AI-generated content may be incorrect.">
            <a:extLst>
              <a:ext uri="{FF2B5EF4-FFF2-40B4-BE49-F238E27FC236}">
                <a16:creationId xmlns:a16="http://schemas.microsoft.com/office/drawing/2014/main" id="{C063A085-644A-F4B8-CB45-97159E02227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000"/>
                    </a14:imgEffect>
                  </a14:imgLayer>
                </a14:imgProps>
              </a:ext>
            </a:extLst>
          </a:blip>
          <a:stretch>
            <a:fillRect/>
          </a:stretch>
        </p:blipFill>
        <p:spPr>
          <a:xfrm>
            <a:off x="1024128" y="2317268"/>
            <a:ext cx="5654032" cy="4248123"/>
          </a:xfrm>
          <a:prstGeom prst="rect">
            <a:avLst/>
          </a:prstGeom>
        </p:spPr>
      </p:pic>
    </p:spTree>
    <p:extLst>
      <p:ext uri="{BB962C8B-B14F-4D97-AF65-F5344CB8AC3E}">
        <p14:creationId xmlns:p14="http://schemas.microsoft.com/office/powerpoint/2010/main" val="3121165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4C7E0-AA3D-8948-AC92-13CCE05BCFE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6DE5F6-1D48-989B-E6F7-BF58DBA3B846}"/>
              </a:ext>
            </a:extLst>
          </p:cNvPr>
          <p:cNvSpPr>
            <a:spLocks noGrp="1"/>
          </p:cNvSpPr>
          <p:nvPr>
            <p:ph idx="1"/>
          </p:nvPr>
        </p:nvSpPr>
        <p:spPr>
          <a:xfrm>
            <a:off x="1024127" y="1726163"/>
            <a:ext cx="9456303" cy="4023360"/>
          </a:xfrm>
        </p:spPr>
        <p:txBody>
          <a:bodyPr>
            <a:normAutofit/>
          </a:bodyPr>
          <a:lstStyle/>
          <a:p>
            <a:r>
              <a:rPr lang="en-US" dirty="0"/>
              <a:t>Q1. Describe the findings on physical examination</a:t>
            </a:r>
          </a:p>
          <a:p>
            <a:endParaRPr lang="en-US" dirty="0"/>
          </a:p>
          <a:p>
            <a:r>
              <a:rPr lang="en-US" dirty="0"/>
              <a:t>- Diffuse, severe swelling of the entire left lower limb</a:t>
            </a:r>
          </a:p>
          <a:p>
            <a:r>
              <a:rPr lang="en-US" dirty="0"/>
              <a:t>- Cyanotic appearance</a:t>
            </a:r>
          </a:p>
          <a:p>
            <a:r>
              <a:rPr lang="en-US" dirty="0"/>
              <a:t>- No blisters, bullae or gangrenous change</a:t>
            </a:r>
          </a:p>
        </p:txBody>
      </p:sp>
    </p:spTree>
    <p:extLst>
      <p:ext uri="{BB962C8B-B14F-4D97-AF65-F5344CB8AC3E}">
        <p14:creationId xmlns:p14="http://schemas.microsoft.com/office/powerpoint/2010/main" val="4289313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062B-0368-F8A3-6283-2F160BFB3A3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0EB6956-00C4-FB50-51DD-A5DD3A6D6D22}"/>
              </a:ext>
            </a:extLst>
          </p:cNvPr>
          <p:cNvSpPr>
            <a:spLocks noGrp="1"/>
          </p:cNvSpPr>
          <p:nvPr>
            <p:ph idx="1"/>
          </p:nvPr>
        </p:nvSpPr>
        <p:spPr/>
        <p:txBody>
          <a:bodyPr/>
          <a:lstStyle/>
          <a:p>
            <a:r>
              <a:rPr lang="en-US" dirty="0"/>
              <a:t>Q2. What are the differential diagnosis?</a:t>
            </a:r>
          </a:p>
        </p:txBody>
      </p:sp>
    </p:spTree>
    <p:extLst>
      <p:ext uri="{BB962C8B-B14F-4D97-AF65-F5344CB8AC3E}">
        <p14:creationId xmlns:p14="http://schemas.microsoft.com/office/powerpoint/2010/main" val="1395791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4433D6-8456-0085-6A02-617CB0CF4075}"/>
              </a:ext>
            </a:extLst>
          </p:cNvPr>
          <p:cNvSpPr>
            <a:spLocks noGrp="1"/>
          </p:cNvSpPr>
          <p:nvPr>
            <p:ph type="title"/>
          </p:nvPr>
        </p:nvSpPr>
        <p:spPr>
          <a:xfrm>
            <a:off x="643468" y="643467"/>
            <a:ext cx="3415612" cy="5571066"/>
          </a:xfrm>
        </p:spPr>
        <p:txBody>
          <a:bodyPr>
            <a:normAutofit/>
          </a:bodyPr>
          <a:lstStyle/>
          <a:p>
            <a:r>
              <a:rPr lang="en-US" dirty="0">
                <a:solidFill>
                  <a:srgbClr val="FFFFFF"/>
                </a:solidFill>
              </a:rPr>
              <a:t>Case 1</a:t>
            </a:r>
          </a:p>
        </p:txBody>
      </p:sp>
      <p:graphicFrame>
        <p:nvGraphicFramePr>
          <p:cNvPr id="5" name="Content Placeholder 2">
            <a:extLst>
              <a:ext uri="{FF2B5EF4-FFF2-40B4-BE49-F238E27FC236}">
                <a16:creationId xmlns:a16="http://schemas.microsoft.com/office/drawing/2014/main" id="{E4FE0C84-B7E4-E5F5-9B0F-523BC29CC93F}"/>
              </a:ext>
            </a:extLst>
          </p:cNvPr>
          <p:cNvGraphicFramePr>
            <a:graphicFrameLocks noGrp="1"/>
          </p:cNvGraphicFramePr>
          <p:nvPr>
            <p:ph idx="1"/>
            <p:extLst>
              <p:ext uri="{D42A27DB-BD31-4B8C-83A1-F6EECF244321}">
                <p14:modId xmlns:p14="http://schemas.microsoft.com/office/powerpoint/2010/main" val="3939801190"/>
              </p:ext>
            </p:extLst>
          </p:nvPr>
        </p:nvGraphicFramePr>
        <p:xfrm>
          <a:off x="5603875" y="954088"/>
          <a:ext cx="5641975" cy="5534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erson lying on the ground with another person on the ground&#10;&#10;AI-generated content may be incorrect.">
            <a:extLst>
              <a:ext uri="{FF2B5EF4-FFF2-40B4-BE49-F238E27FC236}">
                <a16:creationId xmlns:a16="http://schemas.microsoft.com/office/drawing/2014/main" id="{46468EC9-7925-8339-146B-3E19C0A3E3AF}"/>
              </a:ext>
            </a:extLst>
          </p:cNvPr>
          <p:cNvPicPr>
            <a:picLocks noChangeAspect="1"/>
          </p:cNvPicPr>
          <p:nvPr/>
        </p:nvPicPr>
        <p:blipFill>
          <a:blip r:embed="rId7"/>
          <a:stretch>
            <a:fillRect/>
          </a:stretch>
        </p:blipFill>
        <p:spPr>
          <a:xfrm>
            <a:off x="946150" y="4047858"/>
            <a:ext cx="2525843" cy="2525843"/>
          </a:xfrm>
          <a:prstGeom prst="rect">
            <a:avLst/>
          </a:prstGeom>
        </p:spPr>
      </p:pic>
      <p:sp>
        <p:nvSpPr>
          <p:cNvPr id="6" name="TextBox 5">
            <a:extLst>
              <a:ext uri="{FF2B5EF4-FFF2-40B4-BE49-F238E27FC236}">
                <a16:creationId xmlns:a16="http://schemas.microsoft.com/office/drawing/2014/main" id="{D0E9FE13-CE3B-F5BD-1DD4-D8374B3809BD}"/>
              </a:ext>
            </a:extLst>
          </p:cNvPr>
          <p:cNvSpPr txBox="1"/>
          <p:nvPr/>
        </p:nvSpPr>
        <p:spPr>
          <a:xfrm>
            <a:off x="1066050" y="6488668"/>
            <a:ext cx="2325756" cy="369332"/>
          </a:xfrm>
          <a:prstGeom prst="rect">
            <a:avLst/>
          </a:prstGeom>
          <a:noFill/>
        </p:spPr>
        <p:txBody>
          <a:bodyPr wrap="square" rtlCol="0">
            <a:spAutoFit/>
          </a:bodyPr>
          <a:lstStyle/>
          <a:p>
            <a:r>
              <a:rPr lang="en-US" dirty="0"/>
              <a:t>(AI </a:t>
            </a:r>
            <a:r>
              <a:rPr lang="en-US" dirty="0">
                <a:latin typeface="Georgia" panose="02040502050405020303" pitchFamily="18" charset="0"/>
              </a:rPr>
              <a:t>generated</a:t>
            </a:r>
            <a:r>
              <a:rPr lang="en-US" dirty="0"/>
              <a:t>)</a:t>
            </a:r>
          </a:p>
        </p:txBody>
      </p:sp>
    </p:spTree>
    <p:extLst>
      <p:ext uri="{BB962C8B-B14F-4D97-AF65-F5344CB8AC3E}">
        <p14:creationId xmlns:p14="http://schemas.microsoft.com/office/powerpoint/2010/main" val="1009280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A5155-C3FF-1868-8B28-2787895AC9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31789B-9DC2-1266-9EDC-EEBA766F2B6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B556032-87DB-585E-D7C3-86B1E23A01F8}"/>
              </a:ext>
            </a:extLst>
          </p:cNvPr>
          <p:cNvSpPr>
            <a:spLocks noGrp="1"/>
          </p:cNvSpPr>
          <p:nvPr>
            <p:ph idx="1"/>
          </p:nvPr>
        </p:nvSpPr>
        <p:spPr/>
        <p:txBody>
          <a:bodyPr/>
          <a:lstStyle/>
          <a:p>
            <a:r>
              <a:rPr lang="en-US" dirty="0"/>
              <a:t>Q2. What are the differential diagnosis?</a:t>
            </a:r>
          </a:p>
          <a:p>
            <a:endParaRPr lang="en-US" dirty="0"/>
          </a:p>
          <a:p>
            <a:r>
              <a:rPr lang="en-US" dirty="0"/>
              <a:t>- Cellulitis/necrotizing fasciitis</a:t>
            </a:r>
          </a:p>
          <a:p>
            <a:r>
              <a:rPr lang="en-US" dirty="0"/>
              <a:t>- Acute limb ischemia</a:t>
            </a:r>
          </a:p>
          <a:p>
            <a:r>
              <a:rPr lang="en-US" dirty="0"/>
              <a:t>- Venous thrombosis</a:t>
            </a:r>
          </a:p>
          <a:p>
            <a:r>
              <a:rPr lang="en-US" dirty="0"/>
              <a:t>- Lymphedema</a:t>
            </a:r>
          </a:p>
          <a:p>
            <a:r>
              <a:rPr lang="en-US" dirty="0"/>
              <a:t>- Superficial thrombophlebitis</a:t>
            </a:r>
          </a:p>
        </p:txBody>
      </p:sp>
    </p:spTree>
    <p:extLst>
      <p:ext uri="{BB962C8B-B14F-4D97-AF65-F5344CB8AC3E}">
        <p14:creationId xmlns:p14="http://schemas.microsoft.com/office/powerpoint/2010/main" val="4223835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EE56-EAA7-DB62-1F3A-F7513A0C8F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55864D-3E46-4D41-759B-8EEB182B0E69}"/>
              </a:ext>
            </a:extLst>
          </p:cNvPr>
          <p:cNvSpPr>
            <a:spLocks noGrp="1"/>
          </p:cNvSpPr>
          <p:nvPr>
            <p:ph idx="1"/>
          </p:nvPr>
        </p:nvSpPr>
        <p:spPr/>
        <p:txBody>
          <a:bodyPr/>
          <a:lstStyle/>
          <a:p>
            <a:r>
              <a:rPr lang="en-US" dirty="0"/>
              <a:t>D-dimer: 5055ng/mL</a:t>
            </a:r>
          </a:p>
          <a:p>
            <a:r>
              <a:rPr lang="en-US" dirty="0"/>
              <a:t>USG showed complete obstruction at left SFJ, FV and PV with absent doppler flow.</a:t>
            </a:r>
          </a:p>
          <a:p>
            <a:r>
              <a:rPr lang="en-US" dirty="0"/>
              <a:t> </a:t>
            </a:r>
          </a:p>
          <a:p>
            <a:r>
              <a:rPr lang="en-US" dirty="0"/>
              <a:t>Q3. What is the diagnosis and underlying pathophysiology?</a:t>
            </a:r>
          </a:p>
        </p:txBody>
      </p:sp>
    </p:spTree>
    <p:extLst>
      <p:ext uri="{BB962C8B-B14F-4D97-AF65-F5344CB8AC3E}">
        <p14:creationId xmlns:p14="http://schemas.microsoft.com/office/powerpoint/2010/main" val="833568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0721F-8E72-5D35-6196-50FB37607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6D68E-CEF1-DE1E-4A52-496FA4137C1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FE50505-2BCC-AE44-BCF9-2963B18B80AD}"/>
              </a:ext>
            </a:extLst>
          </p:cNvPr>
          <p:cNvSpPr>
            <a:spLocks noGrp="1"/>
          </p:cNvSpPr>
          <p:nvPr>
            <p:ph idx="1"/>
          </p:nvPr>
        </p:nvSpPr>
        <p:spPr/>
        <p:txBody>
          <a:bodyPr/>
          <a:lstStyle/>
          <a:p>
            <a:r>
              <a:rPr lang="en-US" dirty="0"/>
              <a:t>Q3. What is the diagnosis and underlying pathophysiology?</a:t>
            </a:r>
          </a:p>
          <a:p>
            <a:endParaRPr lang="en-US" dirty="0"/>
          </a:p>
          <a:p>
            <a:r>
              <a:rPr lang="en-US" dirty="0"/>
              <a:t>- Phlegmasia cerulea </a:t>
            </a:r>
            <a:r>
              <a:rPr lang="en-US" dirty="0" err="1"/>
              <a:t>dolens</a:t>
            </a:r>
            <a:r>
              <a:rPr lang="en-US" dirty="0"/>
              <a:t> </a:t>
            </a:r>
            <a:r>
              <a:rPr lang="en-US" i="1" dirty="0"/>
              <a:t>(Latin “painful blue inflammation”)</a:t>
            </a:r>
          </a:p>
          <a:p>
            <a:endParaRPr lang="en-US" i="1" dirty="0"/>
          </a:p>
          <a:p>
            <a:r>
              <a:rPr lang="en-US" i="1" dirty="0"/>
              <a:t>- </a:t>
            </a:r>
            <a:r>
              <a:rPr lang="en-US" dirty="0"/>
              <a:t>Triad of worsening pain, severe swelling and cyanosis	</a:t>
            </a:r>
            <a:endParaRPr lang="en-US" i="1" dirty="0"/>
          </a:p>
          <a:p>
            <a:r>
              <a:rPr lang="en-US" i="1" dirty="0"/>
              <a:t>- </a:t>
            </a:r>
            <a:r>
              <a:rPr lang="en-US" dirty="0"/>
              <a:t>Large vessel venous thrombosis of deep and collateral venous system, causing severe obstruction to venous flow</a:t>
            </a:r>
            <a:endParaRPr lang="en-US" i="1" dirty="0"/>
          </a:p>
        </p:txBody>
      </p:sp>
    </p:spTree>
    <p:extLst>
      <p:ext uri="{BB962C8B-B14F-4D97-AF65-F5344CB8AC3E}">
        <p14:creationId xmlns:p14="http://schemas.microsoft.com/office/powerpoint/2010/main" val="3878035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16BCA-09FC-2E9D-7DA8-B6CC553891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B915CE-8A14-9C7C-9B8A-B8192FE6C109}"/>
              </a:ext>
            </a:extLst>
          </p:cNvPr>
          <p:cNvSpPr>
            <a:spLocks noGrp="1"/>
          </p:cNvSpPr>
          <p:nvPr>
            <p:ph idx="1"/>
          </p:nvPr>
        </p:nvSpPr>
        <p:spPr/>
        <p:txBody>
          <a:bodyPr/>
          <a:lstStyle/>
          <a:p>
            <a:r>
              <a:rPr lang="en-US" dirty="0"/>
              <a:t>Q4. What are the potential complications of this condition?</a:t>
            </a:r>
          </a:p>
        </p:txBody>
      </p:sp>
    </p:spTree>
    <p:extLst>
      <p:ext uri="{BB962C8B-B14F-4D97-AF65-F5344CB8AC3E}">
        <p14:creationId xmlns:p14="http://schemas.microsoft.com/office/powerpoint/2010/main" val="2163876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CB1E4-426A-0791-AE24-8E8F66957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C1938-2823-A127-8F83-8CA685300E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9227B3-32C1-0268-6CE9-B142698D0B7D}"/>
              </a:ext>
            </a:extLst>
          </p:cNvPr>
          <p:cNvSpPr>
            <a:spLocks noGrp="1"/>
          </p:cNvSpPr>
          <p:nvPr>
            <p:ph idx="1"/>
          </p:nvPr>
        </p:nvSpPr>
        <p:spPr/>
        <p:txBody>
          <a:bodyPr/>
          <a:lstStyle/>
          <a:p>
            <a:r>
              <a:rPr lang="en-US" dirty="0"/>
              <a:t>Q4. What are the potential complications of this condition?</a:t>
            </a:r>
          </a:p>
          <a:p>
            <a:endParaRPr lang="en-US" dirty="0"/>
          </a:p>
          <a:p>
            <a:r>
              <a:rPr lang="en-US" dirty="0"/>
              <a:t>- Pulmonary embolism </a:t>
            </a:r>
          </a:p>
          <a:p>
            <a:r>
              <a:rPr lang="en-US" dirty="0"/>
              <a:t>- Massive fluid sequestration can lead to hypovolemia and shock</a:t>
            </a:r>
          </a:p>
          <a:p>
            <a:r>
              <a:rPr lang="en-US" dirty="0"/>
              <a:t>- Compartment Syndrome</a:t>
            </a:r>
          </a:p>
          <a:p>
            <a:r>
              <a:rPr lang="en-US" dirty="0"/>
              <a:t>- Venous gangrene</a:t>
            </a:r>
          </a:p>
          <a:p>
            <a:endParaRPr lang="en-US" dirty="0"/>
          </a:p>
          <a:p>
            <a:r>
              <a:rPr lang="en-US" dirty="0"/>
              <a:t>- Amputation risk (reported 12-50%)</a:t>
            </a:r>
          </a:p>
          <a:p>
            <a:r>
              <a:rPr lang="en-US" dirty="0"/>
              <a:t>- High mortality (reported mortality rates 20-66%)</a:t>
            </a:r>
          </a:p>
        </p:txBody>
      </p:sp>
    </p:spTree>
    <p:extLst>
      <p:ext uri="{BB962C8B-B14F-4D97-AF65-F5344CB8AC3E}">
        <p14:creationId xmlns:p14="http://schemas.microsoft.com/office/powerpoint/2010/main" val="1995892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95267-7219-8573-66FC-9DC3F6EE06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52BB78-0799-4C4F-6494-0D69AD6E464D}"/>
              </a:ext>
            </a:extLst>
          </p:cNvPr>
          <p:cNvSpPr>
            <a:spLocks noGrp="1"/>
          </p:cNvSpPr>
          <p:nvPr>
            <p:ph idx="1"/>
          </p:nvPr>
        </p:nvSpPr>
        <p:spPr/>
        <p:txBody>
          <a:bodyPr/>
          <a:lstStyle/>
          <a:p>
            <a:r>
              <a:rPr lang="en-US" dirty="0"/>
              <a:t>Urgent CT was performed, showing left EIV and proximal CFV thrombosis. </a:t>
            </a:r>
          </a:p>
          <a:p>
            <a:endParaRPr lang="en-US" dirty="0"/>
          </a:p>
          <a:p>
            <a:r>
              <a:rPr lang="en-US" dirty="0"/>
              <a:t>Q5. What is the management for this condition?</a:t>
            </a:r>
          </a:p>
        </p:txBody>
      </p:sp>
    </p:spTree>
    <p:extLst>
      <p:ext uri="{BB962C8B-B14F-4D97-AF65-F5344CB8AC3E}">
        <p14:creationId xmlns:p14="http://schemas.microsoft.com/office/powerpoint/2010/main" val="2109489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E7593-B05F-3429-BF69-D935D86A82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CD77C5-757B-F5EE-217D-922BA159B5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FFB60F-17B3-4697-67A6-BE11F9837F79}"/>
              </a:ext>
            </a:extLst>
          </p:cNvPr>
          <p:cNvSpPr>
            <a:spLocks noGrp="1"/>
          </p:cNvSpPr>
          <p:nvPr>
            <p:ph idx="1"/>
          </p:nvPr>
        </p:nvSpPr>
        <p:spPr>
          <a:xfrm>
            <a:off x="1024128" y="1721249"/>
            <a:ext cx="10253472" cy="4919394"/>
          </a:xfrm>
        </p:spPr>
        <p:txBody>
          <a:bodyPr>
            <a:normAutofit/>
          </a:bodyPr>
          <a:lstStyle/>
          <a:p>
            <a:r>
              <a:rPr lang="en-US" dirty="0"/>
              <a:t>Q5. What is the management for this condition?</a:t>
            </a:r>
          </a:p>
          <a:p>
            <a:endParaRPr lang="en-US" dirty="0"/>
          </a:p>
          <a:p>
            <a:r>
              <a:rPr lang="en-US" dirty="0"/>
              <a:t>- Bed rest, elevate affected limb</a:t>
            </a:r>
          </a:p>
          <a:p>
            <a:r>
              <a:rPr lang="en-US" dirty="0"/>
              <a:t>- Pain control</a:t>
            </a:r>
          </a:p>
          <a:p>
            <a:r>
              <a:rPr lang="en-US" dirty="0"/>
              <a:t>- Fluid resuscitation</a:t>
            </a:r>
          </a:p>
          <a:p>
            <a:r>
              <a:rPr lang="en-US" dirty="0"/>
              <a:t>- Anticoagulation with Unfractionated Heparin (UFH)</a:t>
            </a:r>
          </a:p>
          <a:p>
            <a:r>
              <a:rPr lang="en-US" dirty="0"/>
              <a:t>- Vascular intervention: </a:t>
            </a:r>
            <a:r>
              <a:rPr lang="en-US" dirty="0" err="1"/>
              <a:t>Endovenous</a:t>
            </a:r>
            <a:r>
              <a:rPr lang="en-US" dirty="0"/>
              <a:t> Mechanical Thrombectomy/Endovascular thrombolysis/open surgical thrombectomy</a:t>
            </a:r>
          </a:p>
          <a:p>
            <a:r>
              <a:rPr lang="en-US" dirty="0"/>
              <a:t>- Fasciotomy (if compartment syndrome)</a:t>
            </a:r>
          </a:p>
          <a:p>
            <a:r>
              <a:rPr lang="en-US" dirty="0"/>
              <a:t>- Amputation </a:t>
            </a:r>
          </a:p>
        </p:txBody>
      </p:sp>
    </p:spTree>
    <p:extLst>
      <p:ext uri="{BB962C8B-B14F-4D97-AF65-F5344CB8AC3E}">
        <p14:creationId xmlns:p14="http://schemas.microsoft.com/office/powerpoint/2010/main" val="2321440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ADE8-BEE7-E321-ACE2-16CD3D85FE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05FC83-BBDF-5A27-A231-0AED68E81FB6}"/>
              </a:ext>
            </a:extLst>
          </p:cNvPr>
          <p:cNvSpPr>
            <a:spLocks noGrp="1"/>
          </p:cNvSpPr>
          <p:nvPr>
            <p:ph idx="1"/>
          </p:nvPr>
        </p:nvSpPr>
        <p:spPr/>
        <p:txBody>
          <a:bodyPr/>
          <a:lstStyle/>
          <a:p>
            <a:r>
              <a:rPr lang="en-US" dirty="0"/>
              <a:t>Intra-op venogram and IVUS showed left Common Iliac Vein (EIV) compression by Right Common Iliac Artery (CIA). </a:t>
            </a:r>
          </a:p>
          <a:p>
            <a:r>
              <a:rPr lang="en-US" dirty="0"/>
              <a:t>A stent was placed and patency was confirmed. </a:t>
            </a:r>
          </a:p>
          <a:p>
            <a:endParaRPr lang="en-US" dirty="0"/>
          </a:p>
          <a:p>
            <a:r>
              <a:rPr lang="en-US" dirty="0"/>
              <a:t>Q6. What is the name of this syndrome?</a:t>
            </a:r>
          </a:p>
        </p:txBody>
      </p:sp>
    </p:spTree>
    <p:extLst>
      <p:ext uri="{BB962C8B-B14F-4D97-AF65-F5344CB8AC3E}">
        <p14:creationId xmlns:p14="http://schemas.microsoft.com/office/powerpoint/2010/main" val="1086424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C4DC2-20B6-82BD-CA5E-FB5CDF05B7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8814D6-7843-2004-D1F2-B92D336FBE18}"/>
              </a:ext>
            </a:extLst>
          </p:cNvPr>
          <p:cNvSpPr>
            <a:spLocks noGrp="1"/>
          </p:cNvSpPr>
          <p:nvPr>
            <p:ph idx="1"/>
          </p:nvPr>
        </p:nvSpPr>
        <p:spPr>
          <a:xfrm>
            <a:off x="1024128" y="1726163"/>
            <a:ext cx="5586222" cy="4023360"/>
          </a:xfrm>
        </p:spPr>
        <p:txBody>
          <a:bodyPr/>
          <a:lstStyle/>
          <a:p>
            <a:r>
              <a:rPr lang="en-US" dirty="0"/>
              <a:t>Q6. What is the name of this syndrome?</a:t>
            </a:r>
          </a:p>
          <a:p>
            <a:endParaRPr lang="en-US" dirty="0"/>
          </a:p>
          <a:p>
            <a:r>
              <a:rPr lang="en-US" dirty="0"/>
              <a:t>- May Thurner Syndrome</a:t>
            </a:r>
          </a:p>
          <a:p>
            <a:r>
              <a:rPr lang="en-US" dirty="0"/>
              <a:t>- (iliac vein compression syndrome)</a:t>
            </a:r>
          </a:p>
          <a:p>
            <a:endParaRPr lang="en-US" dirty="0"/>
          </a:p>
          <a:p>
            <a:r>
              <a:rPr lang="en-US" dirty="0"/>
              <a:t>- Left CIAV compression by Right CIA against the vertebra</a:t>
            </a:r>
          </a:p>
        </p:txBody>
      </p:sp>
      <p:pic>
        <p:nvPicPr>
          <p:cNvPr id="1026" name="Picture 2" descr="May-Thurner Syndrome: Causes, Symptoms &amp; Treatment">
            <a:extLst>
              <a:ext uri="{FF2B5EF4-FFF2-40B4-BE49-F238E27FC236}">
                <a16:creationId xmlns:a16="http://schemas.microsoft.com/office/drawing/2014/main" id="{CEB43646-85D8-519E-CD21-E861FB5C0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2286000"/>
            <a:ext cx="3576321" cy="402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02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86EA7-B611-2A03-1AF3-1388ACB2A92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C305584-0520-8B22-F2F3-4ECDB057A088}"/>
              </a:ext>
            </a:extLst>
          </p:cNvPr>
          <p:cNvSpPr>
            <a:spLocks noGrp="1"/>
          </p:cNvSpPr>
          <p:nvPr>
            <p:ph idx="1"/>
          </p:nvPr>
        </p:nvSpPr>
        <p:spPr/>
        <p:txBody>
          <a:bodyPr/>
          <a:lstStyle/>
          <a:p>
            <a:r>
              <a:rPr lang="en-US" dirty="0"/>
              <a:t>Mechanical thrombectomy and stenting was performed</a:t>
            </a:r>
          </a:p>
          <a:p>
            <a:endParaRPr lang="en-US" dirty="0"/>
          </a:p>
        </p:txBody>
      </p:sp>
      <p:pic>
        <p:nvPicPr>
          <p:cNvPr id="4" name="圖片 6" descr="一張含有 人員, 室內, 床, 安慰 的圖片&#10;&#10;自動產生的描述">
            <a:extLst>
              <a:ext uri="{FF2B5EF4-FFF2-40B4-BE49-F238E27FC236}">
                <a16:creationId xmlns:a16="http://schemas.microsoft.com/office/drawing/2014/main" id="{0360A040-1EFB-A1CE-EA3A-90C96D8902F5}"/>
              </a:ext>
            </a:extLst>
          </p:cNvPr>
          <p:cNvPicPr>
            <a:picLocks noChangeAspect="1"/>
          </p:cNvPicPr>
          <p:nvPr/>
        </p:nvPicPr>
        <p:blipFill>
          <a:blip r:embed="rId2"/>
          <a:srcRect t="8781"/>
          <a:stretch/>
        </p:blipFill>
        <p:spPr>
          <a:xfrm rot="5400000">
            <a:off x="4220146" y="3363989"/>
            <a:ext cx="3751707" cy="2566704"/>
          </a:xfrm>
          <a:prstGeom prst="rect">
            <a:avLst/>
          </a:prstGeom>
        </p:spPr>
      </p:pic>
      <p:pic>
        <p:nvPicPr>
          <p:cNvPr id="5" name="圖片 8" descr="一張含有 人員, 男人, 服裝, 人的臉孔 的圖片&#10;&#10;自動產生的描述">
            <a:extLst>
              <a:ext uri="{FF2B5EF4-FFF2-40B4-BE49-F238E27FC236}">
                <a16:creationId xmlns:a16="http://schemas.microsoft.com/office/drawing/2014/main" id="{6ED6B6F7-6DCA-FC7F-A9FD-1F48B65D82DB}"/>
              </a:ext>
            </a:extLst>
          </p:cNvPr>
          <p:cNvPicPr>
            <a:picLocks noChangeAspect="1"/>
          </p:cNvPicPr>
          <p:nvPr/>
        </p:nvPicPr>
        <p:blipFill>
          <a:blip r:embed="rId3"/>
          <a:srcRect t="6791" b="9606"/>
          <a:stretch/>
        </p:blipFill>
        <p:spPr>
          <a:xfrm rot="5400000">
            <a:off x="7640136" y="3418389"/>
            <a:ext cx="3751710" cy="2352406"/>
          </a:xfrm>
          <a:prstGeom prst="rect">
            <a:avLst/>
          </a:prstGeom>
        </p:spPr>
      </p:pic>
      <p:sp>
        <p:nvSpPr>
          <p:cNvPr id="6" name="文字方塊 4">
            <a:extLst>
              <a:ext uri="{FF2B5EF4-FFF2-40B4-BE49-F238E27FC236}">
                <a16:creationId xmlns:a16="http://schemas.microsoft.com/office/drawing/2014/main" id="{3A236B11-B6B4-B863-8597-1815741C3666}"/>
              </a:ext>
            </a:extLst>
          </p:cNvPr>
          <p:cNvSpPr txBox="1"/>
          <p:nvPr/>
        </p:nvSpPr>
        <p:spPr>
          <a:xfrm>
            <a:off x="5884164" y="5823653"/>
            <a:ext cx="768159" cy="369332"/>
          </a:xfrm>
          <a:prstGeom prst="rect">
            <a:avLst/>
          </a:prstGeom>
          <a:noFill/>
        </p:spPr>
        <p:txBody>
          <a:bodyPr wrap="none" rtlCol="0">
            <a:spAutoFit/>
          </a:bodyPr>
          <a:lstStyle/>
          <a:p>
            <a:r>
              <a:rPr kumimoji="1" lang="en-US" altLang="zh-HK" dirty="0">
                <a:solidFill>
                  <a:schemeClr val="bg1"/>
                </a:solidFill>
              </a:rPr>
              <a:t>POD1</a:t>
            </a:r>
            <a:endParaRPr kumimoji="1" lang="zh-HK" altLang="en-US" dirty="0">
              <a:solidFill>
                <a:schemeClr val="bg1"/>
              </a:solidFill>
            </a:endParaRPr>
          </a:p>
        </p:txBody>
      </p:sp>
      <p:sp>
        <p:nvSpPr>
          <p:cNvPr id="7" name="文字方塊 5">
            <a:extLst>
              <a:ext uri="{FF2B5EF4-FFF2-40B4-BE49-F238E27FC236}">
                <a16:creationId xmlns:a16="http://schemas.microsoft.com/office/drawing/2014/main" id="{5EB13B8C-E18D-91A4-3E13-D2F05073AF75}"/>
              </a:ext>
            </a:extLst>
          </p:cNvPr>
          <p:cNvSpPr txBox="1"/>
          <p:nvPr/>
        </p:nvSpPr>
        <p:spPr>
          <a:xfrm>
            <a:off x="9109221" y="5758238"/>
            <a:ext cx="768159" cy="369332"/>
          </a:xfrm>
          <a:prstGeom prst="rect">
            <a:avLst/>
          </a:prstGeom>
          <a:noFill/>
        </p:spPr>
        <p:txBody>
          <a:bodyPr wrap="none" rtlCol="0">
            <a:spAutoFit/>
          </a:bodyPr>
          <a:lstStyle/>
          <a:p>
            <a:r>
              <a:rPr kumimoji="1" lang="en-US" altLang="zh-HK" dirty="0">
                <a:solidFill>
                  <a:schemeClr val="bg1"/>
                </a:solidFill>
              </a:rPr>
              <a:t>POD4</a:t>
            </a:r>
            <a:endParaRPr kumimoji="1" lang="zh-HK" altLang="en-US" dirty="0">
              <a:solidFill>
                <a:schemeClr val="bg1"/>
              </a:solidFill>
            </a:endParaRPr>
          </a:p>
        </p:txBody>
      </p:sp>
      <p:pic>
        <p:nvPicPr>
          <p:cNvPr id="8" name="Picture 7" descr="A drawing of blood on a white surface&#10;&#10;AI-generated content may be incorrect.">
            <a:extLst>
              <a:ext uri="{FF2B5EF4-FFF2-40B4-BE49-F238E27FC236}">
                <a16:creationId xmlns:a16="http://schemas.microsoft.com/office/drawing/2014/main" id="{C2C8665E-53A9-A80A-3617-A8F769BB3A8C}"/>
              </a:ext>
            </a:extLst>
          </p:cNvPr>
          <p:cNvPicPr>
            <a:picLocks noChangeAspect="1"/>
          </p:cNvPicPr>
          <p:nvPr/>
        </p:nvPicPr>
        <p:blipFill>
          <a:blip r:embed="rId4"/>
          <a:stretch>
            <a:fillRect/>
          </a:stretch>
        </p:blipFill>
        <p:spPr>
          <a:xfrm>
            <a:off x="1117552" y="2824235"/>
            <a:ext cx="2734659" cy="3646212"/>
          </a:xfrm>
          <a:prstGeom prst="rect">
            <a:avLst/>
          </a:prstGeom>
        </p:spPr>
      </p:pic>
    </p:spTree>
    <p:extLst>
      <p:ext uri="{BB962C8B-B14F-4D97-AF65-F5344CB8AC3E}">
        <p14:creationId xmlns:p14="http://schemas.microsoft.com/office/powerpoint/2010/main" val="1836891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150D-31B4-1BAA-4FD9-6F602099B0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1CE774-22F1-ADC0-4C48-5A6CF670A40F}"/>
              </a:ext>
            </a:extLst>
          </p:cNvPr>
          <p:cNvSpPr>
            <a:spLocks noGrp="1"/>
          </p:cNvSpPr>
          <p:nvPr>
            <p:ph idx="1"/>
          </p:nvPr>
        </p:nvSpPr>
        <p:spPr/>
        <p:txBody>
          <a:bodyPr/>
          <a:lstStyle/>
          <a:p>
            <a:r>
              <a:rPr lang="en-US" dirty="0"/>
              <a:t>Q1. Outline your post-cardiac arrest management following ACLS guideline</a:t>
            </a:r>
          </a:p>
        </p:txBody>
      </p:sp>
    </p:spTree>
    <p:extLst>
      <p:ext uri="{BB962C8B-B14F-4D97-AF65-F5344CB8AC3E}">
        <p14:creationId xmlns:p14="http://schemas.microsoft.com/office/powerpoint/2010/main" val="3314723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A556F2-43DE-28BC-A2AC-5E3CE916F15D}"/>
              </a:ext>
            </a:extLst>
          </p:cNvPr>
          <p:cNvSpPr/>
          <p:nvPr/>
        </p:nvSpPr>
        <p:spPr>
          <a:xfrm>
            <a:off x="0" y="1"/>
            <a:ext cx="12192000" cy="17722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D521-5C3C-D2D5-07A6-21AA0C56A032}"/>
              </a:ext>
            </a:extLst>
          </p:cNvPr>
          <p:cNvSpPr>
            <a:spLocks noGrp="1"/>
          </p:cNvSpPr>
          <p:nvPr>
            <p:ph type="title"/>
          </p:nvPr>
        </p:nvSpPr>
        <p:spPr/>
        <p:txBody>
          <a:bodyPr/>
          <a:lstStyle/>
          <a:p>
            <a:r>
              <a:rPr lang="en-US" dirty="0">
                <a:solidFill>
                  <a:schemeClr val="bg1"/>
                </a:solidFill>
              </a:rPr>
              <a:t>Case 3</a:t>
            </a:r>
          </a:p>
        </p:txBody>
      </p:sp>
      <p:sp>
        <p:nvSpPr>
          <p:cNvPr id="3" name="Content Placeholder 2">
            <a:extLst>
              <a:ext uri="{FF2B5EF4-FFF2-40B4-BE49-F238E27FC236}">
                <a16:creationId xmlns:a16="http://schemas.microsoft.com/office/drawing/2014/main" id="{61C2F47E-9096-9892-210C-047769E2E6C4}"/>
              </a:ext>
            </a:extLst>
          </p:cNvPr>
          <p:cNvSpPr>
            <a:spLocks noGrp="1"/>
          </p:cNvSpPr>
          <p:nvPr>
            <p:ph idx="1"/>
          </p:nvPr>
        </p:nvSpPr>
        <p:spPr>
          <a:xfrm>
            <a:off x="771348" y="1912901"/>
            <a:ext cx="9720073" cy="4023360"/>
          </a:xfrm>
        </p:spPr>
        <p:txBody>
          <a:bodyPr>
            <a:normAutofit/>
          </a:bodyPr>
          <a:lstStyle/>
          <a:p>
            <a:r>
              <a:rPr lang="en-US" dirty="0"/>
              <a:t>M/30, Good past health</a:t>
            </a:r>
          </a:p>
          <a:p>
            <a:endParaRPr lang="en-US" dirty="0"/>
          </a:p>
        </p:txBody>
      </p:sp>
      <p:graphicFrame>
        <p:nvGraphicFramePr>
          <p:cNvPr id="4" name="Diagram 3">
            <a:extLst>
              <a:ext uri="{FF2B5EF4-FFF2-40B4-BE49-F238E27FC236}">
                <a16:creationId xmlns:a16="http://schemas.microsoft.com/office/drawing/2014/main" id="{8105AB6A-9A6D-2E3C-0761-F16B1526647C}"/>
              </a:ext>
            </a:extLst>
          </p:cNvPr>
          <p:cNvGraphicFramePr/>
          <p:nvPr>
            <p:extLst>
              <p:ext uri="{D42A27DB-BD31-4B8C-83A1-F6EECF244321}">
                <p14:modId xmlns:p14="http://schemas.microsoft.com/office/powerpoint/2010/main" val="964467622"/>
              </p:ext>
            </p:extLst>
          </p:nvPr>
        </p:nvGraphicFramePr>
        <p:xfrm>
          <a:off x="824103" y="3071808"/>
          <a:ext cx="10991660" cy="1499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D1E30B3-E9C8-1434-721D-4970C4364681}"/>
              </a:ext>
            </a:extLst>
          </p:cNvPr>
          <p:cNvSpPr txBox="1"/>
          <p:nvPr/>
        </p:nvSpPr>
        <p:spPr>
          <a:xfrm>
            <a:off x="1064563" y="4156766"/>
            <a:ext cx="3976497" cy="2246769"/>
          </a:xfrm>
          <a:prstGeom prst="rect">
            <a:avLst/>
          </a:prstGeom>
          <a:noFill/>
        </p:spPr>
        <p:txBody>
          <a:bodyPr wrap="square" rtlCol="0">
            <a:spAutoFit/>
          </a:bodyPr>
          <a:lstStyle/>
          <a:p>
            <a:r>
              <a:rPr lang="en-US" sz="2000" dirty="0">
                <a:latin typeface="Georgia" panose="02040502050405020303" pitchFamily="18" charset="0"/>
              </a:rPr>
              <a:t>URTI symptoms</a:t>
            </a:r>
          </a:p>
          <a:p>
            <a:r>
              <a:rPr lang="en-US" sz="2000" dirty="0">
                <a:latin typeface="Georgia" panose="02040502050405020303" pitchFamily="18" charset="0"/>
              </a:rPr>
              <a:t>Took home stock meds:</a:t>
            </a:r>
          </a:p>
          <a:p>
            <a:pPr marL="285750" indent="-285750">
              <a:buFontTx/>
              <a:buChar char="-"/>
            </a:pPr>
            <a:r>
              <a:rPr lang="en-US" sz="2000" dirty="0">
                <a:latin typeface="Georgia" panose="02040502050405020303" pitchFamily="18" charset="0"/>
              </a:rPr>
              <a:t>Cetirizine</a:t>
            </a:r>
          </a:p>
          <a:p>
            <a:pPr marL="285750" indent="-285750">
              <a:buFontTx/>
              <a:buChar char="-"/>
            </a:pPr>
            <a:r>
              <a:rPr lang="en-US" sz="2000" dirty="0">
                <a:latin typeface="Georgia" panose="02040502050405020303" pitchFamily="18" charset="0"/>
              </a:rPr>
              <a:t>Codeine</a:t>
            </a:r>
          </a:p>
          <a:p>
            <a:pPr marL="285750" indent="-285750">
              <a:buFontTx/>
              <a:buChar char="-"/>
            </a:pPr>
            <a:r>
              <a:rPr lang="en-US" sz="2000" dirty="0">
                <a:latin typeface="Georgia" panose="02040502050405020303" pitchFamily="18" charset="0"/>
              </a:rPr>
              <a:t>Etoricoxib</a:t>
            </a:r>
          </a:p>
          <a:p>
            <a:pPr marL="285750" indent="-285750">
              <a:buFontTx/>
              <a:buChar char="-"/>
            </a:pPr>
            <a:r>
              <a:rPr lang="en-US" sz="2000" dirty="0">
                <a:latin typeface="Georgia" panose="02040502050405020303" pitchFamily="18" charset="0"/>
              </a:rPr>
              <a:t>Paracetamol</a:t>
            </a:r>
          </a:p>
          <a:p>
            <a:pPr marL="285750" indent="-285750">
              <a:buFontTx/>
              <a:buChar char="-"/>
            </a:pPr>
            <a:r>
              <a:rPr lang="en-US" sz="2000" dirty="0">
                <a:latin typeface="Georgia" panose="02040502050405020303" pitchFamily="18" charset="0"/>
              </a:rPr>
              <a:t>Famotidine</a:t>
            </a:r>
          </a:p>
        </p:txBody>
      </p:sp>
      <p:sp>
        <p:nvSpPr>
          <p:cNvPr id="6" name="TextBox 5">
            <a:extLst>
              <a:ext uri="{FF2B5EF4-FFF2-40B4-BE49-F238E27FC236}">
                <a16:creationId xmlns:a16="http://schemas.microsoft.com/office/drawing/2014/main" id="{EA8B673A-7A8F-1E34-5741-2478FE7FC6B1}"/>
              </a:ext>
            </a:extLst>
          </p:cNvPr>
          <p:cNvSpPr txBox="1"/>
          <p:nvPr/>
        </p:nvSpPr>
        <p:spPr>
          <a:xfrm>
            <a:off x="3083813" y="2339853"/>
            <a:ext cx="3281817" cy="1015663"/>
          </a:xfrm>
          <a:prstGeom prst="rect">
            <a:avLst/>
          </a:prstGeom>
          <a:noFill/>
        </p:spPr>
        <p:txBody>
          <a:bodyPr wrap="square" rtlCol="0">
            <a:spAutoFit/>
          </a:bodyPr>
          <a:lstStyle/>
          <a:p>
            <a:r>
              <a:rPr lang="en-US" sz="2000" dirty="0">
                <a:latin typeface="Georgia" panose="02040502050405020303" pitchFamily="18" charset="0"/>
              </a:rPr>
              <a:t>Lips and genitalia itchiness</a:t>
            </a:r>
          </a:p>
          <a:p>
            <a:r>
              <a:rPr lang="en-US" sz="2000" dirty="0">
                <a:latin typeface="Georgia" panose="02040502050405020303" pitchFamily="18" charset="0"/>
              </a:rPr>
              <a:t>Progressive worsening oral and foot ulcers</a:t>
            </a:r>
          </a:p>
        </p:txBody>
      </p:sp>
      <p:sp>
        <p:nvSpPr>
          <p:cNvPr id="7" name="TextBox 6">
            <a:extLst>
              <a:ext uri="{FF2B5EF4-FFF2-40B4-BE49-F238E27FC236}">
                <a16:creationId xmlns:a16="http://schemas.microsoft.com/office/drawing/2014/main" id="{7B656761-D8D8-ADB1-FD2F-CCC7B67911CC}"/>
              </a:ext>
            </a:extLst>
          </p:cNvPr>
          <p:cNvSpPr txBox="1"/>
          <p:nvPr/>
        </p:nvSpPr>
        <p:spPr>
          <a:xfrm>
            <a:off x="5860422" y="3999880"/>
            <a:ext cx="3864392" cy="2862322"/>
          </a:xfrm>
          <a:prstGeom prst="rect">
            <a:avLst/>
          </a:prstGeom>
          <a:noFill/>
        </p:spPr>
        <p:txBody>
          <a:bodyPr wrap="square" rtlCol="0">
            <a:spAutoFit/>
          </a:bodyPr>
          <a:lstStyle/>
          <a:p>
            <a:r>
              <a:rPr lang="en-US" sz="2000" dirty="0">
                <a:latin typeface="Georgia" panose="02040502050405020303" pitchFamily="18" charset="0"/>
              </a:rPr>
              <a:t>Visit GP</a:t>
            </a:r>
          </a:p>
          <a:p>
            <a:r>
              <a:rPr lang="en-US" sz="2000" dirty="0">
                <a:latin typeface="Georgia" panose="02040502050405020303" pitchFamily="18" charset="0"/>
              </a:rPr>
              <a:t>IM Chlorpheniramine given</a:t>
            </a:r>
          </a:p>
          <a:p>
            <a:r>
              <a:rPr lang="en-US" sz="2000" dirty="0">
                <a:latin typeface="Georgia" panose="02040502050405020303" pitchFamily="18" charset="0"/>
              </a:rPr>
              <a:t>Prescribed 3 day course:</a:t>
            </a:r>
          </a:p>
          <a:p>
            <a:pPr marL="285750" indent="-285750">
              <a:buFontTx/>
              <a:buChar char="-"/>
            </a:pPr>
            <a:r>
              <a:rPr lang="en-US" sz="2000" dirty="0">
                <a:latin typeface="Georgia" panose="02040502050405020303" pitchFamily="18" charset="0"/>
              </a:rPr>
              <a:t>Lansoprazole</a:t>
            </a:r>
          </a:p>
          <a:p>
            <a:pPr marL="285750" indent="-285750">
              <a:buFontTx/>
              <a:buChar char="-"/>
            </a:pPr>
            <a:r>
              <a:rPr lang="en-US" sz="2000" dirty="0">
                <a:latin typeface="Georgia" panose="02040502050405020303" pitchFamily="18" charset="0"/>
              </a:rPr>
              <a:t>Azithromycin</a:t>
            </a:r>
          </a:p>
          <a:p>
            <a:pPr marL="285750" indent="-285750">
              <a:buFontTx/>
              <a:buChar char="-"/>
            </a:pPr>
            <a:r>
              <a:rPr lang="en-US" sz="2000" dirty="0">
                <a:latin typeface="Georgia" panose="02040502050405020303" pitchFamily="18" charset="0"/>
              </a:rPr>
              <a:t>Omeprazole</a:t>
            </a:r>
          </a:p>
          <a:p>
            <a:pPr marL="285750" indent="-285750">
              <a:buFontTx/>
              <a:buChar char="-"/>
            </a:pPr>
            <a:r>
              <a:rPr lang="en-US" sz="2000" dirty="0">
                <a:latin typeface="Georgia" panose="02040502050405020303" pitchFamily="18" charset="0"/>
              </a:rPr>
              <a:t>Prednisolone</a:t>
            </a:r>
          </a:p>
          <a:p>
            <a:pPr marL="285750" indent="-285750">
              <a:buFontTx/>
              <a:buChar char="-"/>
            </a:pPr>
            <a:r>
              <a:rPr lang="en-US" sz="2000" dirty="0">
                <a:latin typeface="Georgia" panose="02040502050405020303" pitchFamily="18" charset="0"/>
              </a:rPr>
              <a:t>Etoricoxib</a:t>
            </a:r>
          </a:p>
          <a:p>
            <a:pPr marL="285750" indent="-285750">
              <a:buFontTx/>
              <a:buChar char="-"/>
            </a:pPr>
            <a:r>
              <a:rPr lang="en-US" sz="2000" dirty="0">
                <a:latin typeface="Georgia" panose="02040502050405020303" pitchFamily="18" charset="0"/>
              </a:rPr>
              <a:t>Fexofenadine</a:t>
            </a:r>
          </a:p>
        </p:txBody>
      </p:sp>
      <p:sp>
        <p:nvSpPr>
          <p:cNvPr id="8" name="TextBox 7">
            <a:extLst>
              <a:ext uri="{FF2B5EF4-FFF2-40B4-BE49-F238E27FC236}">
                <a16:creationId xmlns:a16="http://schemas.microsoft.com/office/drawing/2014/main" id="{855380DF-FEA6-E559-0F04-9B6957CFC372}"/>
              </a:ext>
            </a:extLst>
          </p:cNvPr>
          <p:cNvSpPr txBox="1"/>
          <p:nvPr/>
        </p:nvSpPr>
        <p:spPr>
          <a:xfrm>
            <a:off x="8625340" y="2108809"/>
            <a:ext cx="3057525" cy="1323439"/>
          </a:xfrm>
          <a:prstGeom prst="rect">
            <a:avLst/>
          </a:prstGeom>
          <a:noFill/>
        </p:spPr>
        <p:txBody>
          <a:bodyPr wrap="square" rtlCol="0">
            <a:spAutoFit/>
          </a:bodyPr>
          <a:lstStyle/>
          <a:p>
            <a:r>
              <a:rPr lang="en-US" sz="2000" dirty="0">
                <a:latin typeface="Georgia" panose="02040502050405020303" pitchFamily="18" charset="0"/>
              </a:rPr>
              <a:t>Progressive worsening blistering on both feet</a:t>
            </a:r>
          </a:p>
          <a:p>
            <a:r>
              <a:rPr lang="en-US" sz="2000" dirty="0">
                <a:latin typeface="Georgia" panose="02040502050405020303" pitchFamily="18" charset="0"/>
              </a:rPr>
              <a:t>Lips and throat pain </a:t>
            </a:r>
          </a:p>
          <a:p>
            <a:r>
              <a:rPr lang="en-US" sz="2000" dirty="0">
                <a:latin typeface="Georgia" panose="02040502050405020303" pitchFamily="18" charset="0"/>
              </a:rPr>
              <a:t>Scrotal blistering</a:t>
            </a:r>
          </a:p>
        </p:txBody>
      </p:sp>
      <p:pic>
        <p:nvPicPr>
          <p:cNvPr id="1026" name="Picture 2" descr="NHS Health Check: A&amp;E waits for January 'worst ever' - BBC News">
            <a:extLst>
              <a:ext uri="{FF2B5EF4-FFF2-40B4-BE49-F238E27FC236}">
                <a16:creationId xmlns:a16="http://schemas.microsoft.com/office/drawing/2014/main" id="{3C8938A6-C382-C429-D9D5-791E755F5F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413" t="20705" r="29087" b="20628"/>
          <a:stretch>
            <a:fillRect/>
          </a:stretch>
        </p:blipFill>
        <p:spPr bwMode="auto">
          <a:xfrm>
            <a:off x="9187439" y="4464264"/>
            <a:ext cx="2330527" cy="189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13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0F8CB-ABB3-7054-3507-B55AC074DD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950AFB-D7CD-CD1B-000F-8D1FC810FAAD}"/>
              </a:ext>
            </a:extLst>
          </p:cNvPr>
          <p:cNvSpPr>
            <a:spLocks noGrp="1"/>
          </p:cNvSpPr>
          <p:nvPr>
            <p:ph idx="1"/>
          </p:nvPr>
        </p:nvSpPr>
        <p:spPr/>
        <p:txBody>
          <a:bodyPr/>
          <a:lstStyle/>
          <a:p>
            <a:r>
              <a:rPr lang="en-US" dirty="0"/>
              <a:t>Q1. Describe the findings on physical examination. </a:t>
            </a:r>
          </a:p>
          <a:p>
            <a:r>
              <a:rPr lang="en-US" dirty="0"/>
              <a:t>What is the diagnosis?</a:t>
            </a:r>
          </a:p>
        </p:txBody>
      </p:sp>
      <p:pic>
        <p:nvPicPr>
          <p:cNvPr id="5" name="Picture 4" descr="A person with a scar on his face&#10;&#10;AI-generated content may be incorrect.">
            <a:extLst>
              <a:ext uri="{FF2B5EF4-FFF2-40B4-BE49-F238E27FC236}">
                <a16:creationId xmlns:a16="http://schemas.microsoft.com/office/drawing/2014/main" id="{424AE490-334A-ACF3-94A4-FB585D9E64EC}"/>
              </a:ext>
            </a:extLst>
          </p:cNvPr>
          <p:cNvPicPr>
            <a:picLocks noChangeAspect="1"/>
          </p:cNvPicPr>
          <p:nvPr/>
        </p:nvPicPr>
        <p:blipFill>
          <a:blip r:embed="rId3"/>
          <a:srcRect l="48224" t="13039" r="-1"/>
          <a:stretch>
            <a:fillRect/>
          </a:stretch>
        </p:blipFill>
        <p:spPr>
          <a:xfrm rot="5400000">
            <a:off x="363169" y="2662650"/>
            <a:ext cx="2825684" cy="3494547"/>
          </a:xfrm>
          <a:prstGeom prst="rect">
            <a:avLst/>
          </a:prstGeom>
        </p:spPr>
      </p:pic>
      <p:pic>
        <p:nvPicPr>
          <p:cNvPr id="7" name="Picture 6" descr="A close-up of a foot&#10;&#10;AI-generated content may be incorrect.">
            <a:extLst>
              <a:ext uri="{FF2B5EF4-FFF2-40B4-BE49-F238E27FC236}">
                <a16:creationId xmlns:a16="http://schemas.microsoft.com/office/drawing/2014/main" id="{61402157-F32D-8526-C40F-58B2A31F4069}"/>
              </a:ext>
            </a:extLst>
          </p:cNvPr>
          <p:cNvPicPr>
            <a:picLocks noChangeAspect="1"/>
          </p:cNvPicPr>
          <p:nvPr/>
        </p:nvPicPr>
        <p:blipFill>
          <a:blip r:embed="rId4"/>
          <a:stretch>
            <a:fillRect/>
          </a:stretch>
        </p:blipFill>
        <p:spPr>
          <a:xfrm>
            <a:off x="7165994" y="3429000"/>
            <a:ext cx="4719454" cy="3242618"/>
          </a:xfrm>
          <a:prstGeom prst="rect">
            <a:avLst/>
          </a:prstGeom>
        </p:spPr>
      </p:pic>
      <p:pic>
        <p:nvPicPr>
          <p:cNvPr id="9" name="Picture 8" descr="A person with tattoos on their stomach&#10;&#10;AI-generated content may be incorrect.">
            <a:extLst>
              <a:ext uri="{FF2B5EF4-FFF2-40B4-BE49-F238E27FC236}">
                <a16:creationId xmlns:a16="http://schemas.microsoft.com/office/drawing/2014/main" id="{518FB3A7-E916-2062-82E1-B38ABCECEC89}"/>
              </a:ext>
            </a:extLst>
          </p:cNvPr>
          <p:cNvPicPr>
            <a:picLocks noChangeAspect="1"/>
          </p:cNvPicPr>
          <p:nvPr/>
        </p:nvPicPr>
        <p:blipFill>
          <a:blip r:embed="rId5"/>
          <a:srcRect t="-1352" r="21793"/>
          <a:stretch>
            <a:fillRect/>
          </a:stretch>
        </p:blipFill>
        <p:spPr>
          <a:xfrm rot="5400000">
            <a:off x="4046210" y="3214379"/>
            <a:ext cx="2617629" cy="3499182"/>
          </a:xfrm>
          <a:prstGeom prst="rect">
            <a:avLst/>
          </a:prstGeom>
        </p:spPr>
      </p:pic>
      <p:pic>
        <p:nvPicPr>
          <p:cNvPr id="11" name="Picture 10" descr="A foot with a broken toe&#10;&#10;AI-generated content may be incorrect.">
            <a:extLst>
              <a:ext uri="{FF2B5EF4-FFF2-40B4-BE49-F238E27FC236}">
                <a16:creationId xmlns:a16="http://schemas.microsoft.com/office/drawing/2014/main" id="{B3DD5895-332C-8CC1-C9E3-4AC73B9C5BEF}"/>
              </a:ext>
            </a:extLst>
          </p:cNvPr>
          <p:cNvPicPr>
            <a:picLocks noChangeAspect="1"/>
          </p:cNvPicPr>
          <p:nvPr/>
        </p:nvPicPr>
        <p:blipFill>
          <a:blip r:embed="rId6"/>
          <a:stretch>
            <a:fillRect/>
          </a:stretch>
        </p:blipFill>
        <p:spPr>
          <a:xfrm rot="16200000">
            <a:off x="9393643" y="368114"/>
            <a:ext cx="2825684" cy="2713554"/>
          </a:xfrm>
          <a:prstGeom prst="rect">
            <a:avLst/>
          </a:prstGeom>
        </p:spPr>
      </p:pic>
      <p:sp>
        <p:nvSpPr>
          <p:cNvPr id="13" name="Rectangle 12">
            <a:extLst>
              <a:ext uri="{FF2B5EF4-FFF2-40B4-BE49-F238E27FC236}">
                <a16:creationId xmlns:a16="http://schemas.microsoft.com/office/drawing/2014/main" id="{D2A4E2CA-B642-25C3-547E-28FF8B7EA3BB}"/>
              </a:ext>
            </a:extLst>
          </p:cNvPr>
          <p:cNvSpPr/>
          <p:nvPr/>
        </p:nvSpPr>
        <p:spPr>
          <a:xfrm>
            <a:off x="4595569" y="3655155"/>
            <a:ext cx="2302727" cy="70197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F16DCE-778B-EAD9-3CF2-F70ED3FE258F}"/>
              </a:ext>
            </a:extLst>
          </p:cNvPr>
          <p:cNvSpPr txBox="1"/>
          <p:nvPr/>
        </p:nvSpPr>
        <p:spPr>
          <a:xfrm>
            <a:off x="1285325" y="5899916"/>
            <a:ext cx="2665708" cy="369332"/>
          </a:xfrm>
          <a:prstGeom prst="rect">
            <a:avLst/>
          </a:prstGeom>
          <a:noFill/>
        </p:spPr>
        <p:txBody>
          <a:bodyPr wrap="square" rtlCol="0">
            <a:spAutoFit/>
          </a:bodyPr>
          <a:lstStyle/>
          <a:p>
            <a:r>
              <a:rPr lang="en-US" dirty="0">
                <a:latin typeface="Georgia" panose="02040502050405020303" pitchFamily="18" charset="0"/>
              </a:rPr>
              <a:t>Face</a:t>
            </a:r>
          </a:p>
        </p:txBody>
      </p:sp>
      <p:sp>
        <p:nvSpPr>
          <p:cNvPr id="6" name="TextBox 5">
            <a:extLst>
              <a:ext uri="{FF2B5EF4-FFF2-40B4-BE49-F238E27FC236}">
                <a16:creationId xmlns:a16="http://schemas.microsoft.com/office/drawing/2014/main" id="{46887CF5-32E0-93D2-2845-58FCF9005D8C}"/>
              </a:ext>
            </a:extLst>
          </p:cNvPr>
          <p:cNvSpPr txBox="1"/>
          <p:nvPr/>
        </p:nvSpPr>
        <p:spPr>
          <a:xfrm>
            <a:off x="4893847" y="6311730"/>
            <a:ext cx="2665708" cy="369332"/>
          </a:xfrm>
          <a:prstGeom prst="rect">
            <a:avLst/>
          </a:prstGeom>
          <a:noFill/>
        </p:spPr>
        <p:txBody>
          <a:bodyPr wrap="square" rtlCol="0">
            <a:spAutoFit/>
          </a:bodyPr>
          <a:lstStyle/>
          <a:p>
            <a:r>
              <a:rPr lang="en-US" dirty="0">
                <a:latin typeface="Georgia" panose="02040502050405020303" pitchFamily="18" charset="0"/>
              </a:rPr>
              <a:t>Scrotum</a:t>
            </a:r>
          </a:p>
        </p:txBody>
      </p:sp>
      <p:sp>
        <p:nvSpPr>
          <p:cNvPr id="8" name="TextBox 7">
            <a:extLst>
              <a:ext uri="{FF2B5EF4-FFF2-40B4-BE49-F238E27FC236}">
                <a16:creationId xmlns:a16="http://schemas.microsoft.com/office/drawing/2014/main" id="{F52DC590-5055-AC5A-9070-E53694FF98E8}"/>
              </a:ext>
            </a:extLst>
          </p:cNvPr>
          <p:cNvSpPr txBox="1"/>
          <p:nvPr/>
        </p:nvSpPr>
        <p:spPr>
          <a:xfrm>
            <a:off x="9981971" y="3134196"/>
            <a:ext cx="2665708" cy="369332"/>
          </a:xfrm>
          <a:prstGeom prst="rect">
            <a:avLst/>
          </a:prstGeom>
          <a:noFill/>
        </p:spPr>
        <p:txBody>
          <a:bodyPr wrap="square" rtlCol="0">
            <a:spAutoFit/>
          </a:bodyPr>
          <a:lstStyle/>
          <a:p>
            <a:r>
              <a:rPr lang="en-US" dirty="0">
                <a:latin typeface="Georgia" panose="02040502050405020303" pitchFamily="18" charset="0"/>
              </a:rPr>
              <a:t>Feet</a:t>
            </a:r>
          </a:p>
        </p:txBody>
      </p:sp>
    </p:spTree>
    <p:extLst>
      <p:ext uri="{BB962C8B-B14F-4D97-AF65-F5344CB8AC3E}">
        <p14:creationId xmlns:p14="http://schemas.microsoft.com/office/powerpoint/2010/main" val="3304572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70991-016A-8560-54F2-30CE0D19A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2D56E-D88B-49EF-980B-F42D640895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036827-09CA-5A7C-B2E8-5CF9104AD3EC}"/>
              </a:ext>
            </a:extLst>
          </p:cNvPr>
          <p:cNvSpPr>
            <a:spLocks noGrp="1"/>
          </p:cNvSpPr>
          <p:nvPr>
            <p:ph idx="1"/>
          </p:nvPr>
        </p:nvSpPr>
        <p:spPr>
          <a:xfrm>
            <a:off x="1024128" y="1724891"/>
            <a:ext cx="10480687" cy="4929909"/>
          </a:xfrm>
        </p:spPr>
        <p:txBody>
          <a:bodyPr>
            <a:normAutofit/>
          </a:bodyPr>
          <a:lstStyle/>
          <a:p>
            <a:r>
              <a:rPr lang="en-US" dirty="0"/>
              <a:t>Q1. Describe the findings on physical examination. </a:t>
            </a:r>
          </a:p>
          <a:p>
            <a:r>
              <a:rPr lang="en-US" dirty="0"/>
              <a:t>What is the diagnosis?</a:t>
            </a:r>
          </a:p>
          <a:p>
            <a:endParaRPr lang="en-US" dirty="0"/>
          </a:p>
          <a:p>
            <a:r>
              <a:rPr lang="en-US" dirty="0"/>
              <a:t>Lips swollen with hemorrhagic blisters</a:t>
            </a:r>
          </a:p>
          <a:p>
            <a:r>
              <a:rPr lang="en-US" dirty="0"/>
              <a:t>Erosions over tongue and buccal mucosa</a:t>
            </a:r>
          </a:p>
          <a:p>
            <a:r>
              <a:rPr lang="en-US" dirty="0"/>
              <a:t>Bilateral foot and toe web blisters/</a:t>
            </a:r>
            <a:r>
              <a:rPr lang="en-US" dirty="0" err="1"/>
              <a:t>bullaes</a:t>
            </a:r>
            <a:endParaRPr lang="en-US" dirty="0"/>
          </a:p>
          <a:p>
            <a:r>
              <a:rPr lang="en-US" dirty="0"/>
              <a:t>Scrotal skin erythema and erosions; glans penis erythema</a:t>
            </a:r>
          </a:p>
          <a:p>
            <a:endParaRPr lang="en-US" dirty="0"/>
          </a:p>
          <a:p>
            <a:pPr marL="0" indent="0">
              <a:buNone/>
            </a:pPr>
            <a:r>
              <a:rPr lang="en-US" dirty="0"/>
              <a:t> Dx: </a:t>
            </a:r>
            <a:r>
              <a:rPr lang="en-US" u="sng" dirty="0"/>
              <a:t>Stevens-Johnson syndrome (</a:t>
            </a:r>
            <a:r>
              <a:rPr lang="en-US" dirty="0"/>
              <a:t>affecting &lt;10% BSA)</a:t>
            </a:r>
          </a:p>
          <a:p>
            <a:pPr marL="0" indent="0">
              <a:buNone/>
            </a:pPr>
            <a:r>
              <a:rPr lang="en-US" i="1" dirty="0"/>
              <a:t>			(c.f. Toxic Epidermal Necrolysis (TEN) involves &gt;30% BSA)</a:t>
            </a:r>
          </a:p>
          <a:p>
            <a:endParaRPr lang="en-US" dirty="0"/>
          </a:p>
        </p:txBody>
      </p:sp>
    </p:spTree>
    <p:extLst>
      <p:ext uri="{BB962C8B-B14F-4D97-AF65-F5344CB8AC3E}">
        <p14:creationId xmlns:p14="http://schemas.microsoft.com/office/powerpoint/2010/main" val="2082433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71458-6CE0-EEDC-7852-DAEAC48DA7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D7967F-C567-D1B4-FD43-B39198244FB2}"/>
              </a:ext>
            </a:extLst>
          </p:cNvPr>
          <p:cNvSpPr>
            <a:spLocks noGrp="1"/>
          </p:cNvSpPr>
          <p:nvPr>
            <p:ph idx="1"/>
          </p:nvPr>
        </p:nvSpPr>
        <p:spPr/>
        <p:txBody>
          <a:bodyPr/>
          <a:lstStyle/>
          <a:p>
            <a:r>
              <a:rPr lang="en-US" dirty="0"/>
              <a:t>Q2. What are the most common causes of this condition?</a:t>
            </a:r>
          </a:p>
        </p:txBody>
      </p:sp>
    </p:spTree>
    <p:extLst>
      <p:ext uri="{BB962C8B-B14F-4D97-AF65-F5344CB8AC3E}">
        <p14:creationId xmlns:p14="http://schemas.microsoft.com/office/powerpoint/2010/main" val="4018477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ADF1D-34FF-680B-9B46-ECC2A4CAA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7842D-6BB2-76B2-BFD8-4924E36BFD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9A768C-029C-6F93-7912-9976A168E4CF}"/>
              </a:ext>
            </a:extLst>
          </p:cNvPr>
          <p:cNvSpPr>
            <a:spLocks noGrp="1"/>
          </p:cNvSpPr>
          <p:nvPr>
            <p:ph idx="1"/>
          </p:nvPr>
        </p:nvSpPr>
        <p:spPr>
          <a:xfrm>
            <a:off x="1024128" y="1810123"/>
            <a:ext cx="9968128" cy="4881622"/>
          </a:xfrm>
        </p:spPr>
        <p:txBody>
          <a:bodyPr>
            <a:normAutofit/>
          </a:bodyPr>
          <a:lstStyle/>
          <a:p>
            <a:r>
              <a:rPr lang="en-US" dirty="0"/>
              <a:t>Q2. What are the most common causes of this condition?</a:t>
            </a:r>
          </a:p>
          <a:p>
            <a:r>
              <a:rPr lang="en-US" dirty="0"/>
              <a:t>Medications </a:t>
            </a:r>
          </a:p>
          <a:p>
            <a:endParaRPr lang="en-US" dirty="0"/>
          </a:p>
          <a:p>
            <a:endParaRPr lang="en-US" dirty="0"/>
          </a:p>
          <a:p>
            <a:endParaRPr lang="en-US" dirty="0"/>
          </a:p>
          <a:p>
            <a:endParaRPr lang="en-US" dirty="0"/>
          </a:p>
          <a:p>
            <a:endParaRPr lang="en-US" dirty="0"/>
          </a:p>
          <a:p>
            <a:endParaRPr lang="en-US" dirty="0"/>
          </a:p>
          <a:p>
            <a:r>
              <a:rPr lang="en-US" dirty="0"/>
              <a:t>Infection e.g. mycoplasma, HSV, EBV, CMV</a:t>
            </a:r>
          </a:p>
          <a:p>
            <a:r>
              <a:rPr lang="en-US" dirty="0"/>
              <a:t>Idiopathic (15%)</a:t>
            </a:r>
          </a:p>
        </p:txBody>
      </p:sp>
      <p:graphicFrame>
        <p:nvGraphicFramePr>
          <p:cNvPr id="6" name="Table 5">
            <a:extLst>
              <a:ext uri="{FF2B5EF4-FFF2-40B4-BE49-F238E27FC236}">
                <a16:creationId xmlns:a16="http://schemas.microsoft.com/office/drawing/2014/main" id="{DBB4B68A-33E4-5D3C-1EBB-97EB47F91087}"/>
              </a:ext>
            </a:extLst>
          </p:cNvPr>
          <p:cNvGraphicFramePr>
            <a:graphicFrameLocks noGrp="1"/>
          </p:cNvGraphicFramePr>
          <p:nvPr>
            <p:extLst>
              <p:ext uri="{D42A27DB-BD31-4B8C-83A1-F6EECF244321}">
                <p14:modId xmlns:p14="http://schemas.microsoft.com/office/powerpoint/2010/main" val="2142882257"/>
              </p:ext>
            </p:extLst>
          </p:nvPr>
        </p:nvGraphicFramePr>
        <p:xfrm>
          <a:off x="3039872" y="2386066"/>
          <a:ext cx="8128000" cy="30937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349969995"/>
                    </a:ext>
                  </a:extLst>
                </a:gridCol>
                <a:gridCol w="4064000">
                  <a:extLst>
                    <a:ext uri="{9D8B030D-6E8A-4147-A177-3AD203B41FA5}">
                      <a16:colId xmlns:a16="http://schemas.microsoft.com/office/drawing/2014/main" val="606093718"/>
                    </a:ext>
                  </a:extLst>
                </a:gridCol>
              </a:tblGrid>
              <a:tr h="370840">
                <a:tc>
                  <a:txBody>
                    <a:bodyPr/>
                    <a:lstStyle/>
                    <a:p>
                      <a:r>
                        <a:rPr lang="en-US" sz="1600" dirty="0">
                          <a:latin typeface="Georgia" panose="02040502050405020303" pitchFamily="18" charset="0"/>
                        </a:rPr>
                        <a:t>Strongly associated</a:t>
                      </a:r>
                    </a:p>
                  </a:txBody>
                  <a:tcPr/>
                </a:tc>
                <a:tc>
                  <a:txBody>
                    <a:bodyPr/>
                    <a:lstStyle/>
                    <a:p>
                      <a:r>
                        <a:rPr lang="en-US" sz="1600" dirty="0">
                          <a:latin typeface="Georgia" panose="02040502050405020303" pitchFamily="18" charset="0"/>
                        </a:rPr>
                        <a:t>Associated</a:t>
                      </a:r>
                    </a:p>
                  </a:txBody>
                  <a:tcPr/>
                </a:tc>
                <a:extLst>
                  <a:ext uri="{0D108BD9-81ED-4DB2-BD59-A6C34878D82A}">
                    <a16:rowId xmlns:a16="http://schemas.microsoft.com/office/drawing/2014/main" val="3680974428"/>
                  </a:ext>
                </a:extLst>
              </a:tr>
              <a:tr h="370840">
                <a:tc>
                  <a:txBody>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Allopurinol</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Oxicam NSAIDS (piroxicam, tenoxicam)</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Etoricoxib</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Anticonvulsants (Lamotrigine, Carbamazepine, phenytoin)</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Sulfonamides</a:t>
                      </a:r>
                    </a:p>
                  </a:txBody>
                  <a:tcPr/>
                </a:tc>
                <a:tc>
                  <a:txBody>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Diclofenac</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Amoxicillin/ampicillin</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Ciprofloxacin, Levofloxacin</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Doxycycline</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Rifampicin</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endPar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txBody>
                  <a:tcPr/>
                </a:tc>
                <a:extLst>
                  <a:ext uri="{0D108BD9-81ED-4DB2-BD59-A6C34878D82A}">
                    <a16:rowId xmlns:a16="http://schemas.microsoft.com/office/drawing/2014/main" val="2907667281"/>
                  </a:ext>
                </a:extLst>
              </a:tr>
            </a:tbl>
          </a:graphicData>
        </a:graphic>
      </p:graphicFrame>
    </p:spTree>
    <p:extLst>
      <p:ext uri="{BB962C8B-B14F-4D97-AF65-F5344CB8AC3E}">
        <p14:creationId xmlns:p14="http://schemas.microsoft.com/office/powerpoint/2010/main" val="456783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2CB29-EC13-73F4-A3F6-8AB4745BF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1E8FE2-1621-C4B1-FA03-9ABEA67E5C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CA78DA-B5C9-C4F9-41D6-FFDB00485E40}"/>
              </a:ext>
            </a:extLst>
          </p:cNvPr>
          <p:cNvSpPr>
            <a:spLocks noGrp="1"/>
          </p:cNvSpPr>
          <p:nvPr>
            <p:ph idx="1"/>
          </p:nvPr>
        </p:nvSpPr>
        <p:spPr/>
        <p:txBody>
          <a:bodyPr/>
          <a:lstStyle/>
          <a:p>
            <a:r>
              <a:rPr lang="en-US" dirty="0"/>
              <a:t>Q3. What are the potential complications of this condition?</a:t>
            </a:r>
          </a:p>
        </p:txBody>
      </p:sp>
    </p:spTree>
    <p:extLst>
      <p:ext uri="{BB962C8B-B14F-4D97-AF65-F5344CB8AC3E}">
        <p14:creationId xmlns:p14="http://schemas.microsoft.com/office/powerpoint/2010/main" val="4211802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67EE1-791D-88BA-5727-874341CE11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36428-9DAC-136C-5DB7-8B7910AD04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81D4DD-1322-021E-2CCC-425AEB05C2F9}"/>
              </a:ext>
            </a:extLst>
          </p:cNvPr>
          <p:cNvSpPr>
            <a:spLocks noGrp="1"/>
          </p:cNvSpPr>
          <p:nvPr>
            <p:ph idx="1"/>
          </p:nvPr>
        </p:nvSpPr>
        <p:spPr/>
        <p:txBody>
          <a:bodyPr>
            <a:normAutofit/>
          </a:bodyPr>
          <a:lstStyle/>
          <a:p>
            <a:r>
              <a:rPr lang="en-US" dirty="0"/>
              <a:t>Q3. What are the potential complications of this condition?</a:t>
            </a:r>
          </a:p>
          <a:p>
            <a:pPr marL="0" indent="0">
              <a:buNone/>
            </a:pPr>
            <a:endParaRPr lang="en-US" dirty="0"/>
          </a:p>
          <a:p>
            <a:r>
              <a:rPr lang="en-US" dirty="0"/>
              <a:t>Sepsis, bacteremia (up to 30-50%)</a:t>
            </a:r>
          </a:p>
          <a:p>
            <a:r>
              <a:rPr lang="en-US" dirty="0"/>
              <a:t>Dehydration, electrolyte imbalance</a:t>
            </a:r>
          </a:p>
          <a:p>
            <a:r>
              <a:rPr lang="en-US" dirty="0"/>
              <a:t>Respiratory complications - pneumonia, respiratory failure</a:t>
            </a:r>
          </a:p>
          <a:p>
            <a:r>
              <a:rPr lang="en-US" dirty="0"/>
              <a:t>Ocular – corneal ulceration, uveitis, </a:t>
            </a:r>
            <a:r>
              <a:rPr lang="en-US" dirty="0" err="1"/>
              <a:t>panopthalmitis</a:t>
            </a:r>
            <a:endParaRPr lang="en-US" dirty="0"/>
          </a:p>
          <a:p>
            <a:r>
              <a:rPr lang="en-US" dirty="0"/>
              <a:t>GI – bleeding, esophageal stricture</a:t>
            </a:r>
          </a:p>
          <a:p>
            <a:r>
              <a:rPr lang="en-US" dirty="0"/>
              <a:t>Urogenital – strictures, vaginal stenosis, adhesions</a:t>
            </a:r>
          </a:p>
          <a:p>
            <a:r>
              <a:rPr lang="en-US" dirty="0"/>
              <a:t>Multiorgan failure - Kidney/liver/hematological</a:t>
            </a:r>
          </a:p>
          <a:p>
            <a:endParaRPr lang="en-US" dirty="0"/>
          </a:p>
        </p:txBody>
      </p:sp>
    </p:spTree>
    <p:extLst>
      <p:ext uri="{BB962C8B-B14F-4D97-AF65-F5344CB8AC3E}">
        <p14:creationId xmlns:p14="http://schemas.microsoft.com/office/powerpoint/2010/main" val="3392950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90F63-240D-7167-2794-67C801FBB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1F0846-D3EE-EAA9-63A6-8A049DE3FE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AB31E5-77FE-2931-2110-7182280A41D9}"/>
              </a:ext>
            </a:extLst>
          </p:cNvPr>
          <p:cNvSpPr>
            <a:spLocks noGrp="1"/>
          </p:cNvSpPr>
          <p:nvPr>
            <p:ph idx="1"/>
          </p:nvPr>
        </p:nvSpPr>
        <p:spPr/>
        <p:txBody>
          <a:bodyPr>
            <a:normAutofit/>
          </a:bodyPr>
          <a:lstStyle/>
          <a:p>
            <a:r>
              <a:rPr lang="en-US" dirty="0"/>
              <a:t>Q4. What is the management of this condition?</a:t>
            </a:r>
          </a:p>
          <a:p>
            <a:endParaRPr lang="en-US" dirty="0"/>
          </a:p>
          <a:p>
            <a:endParaRPr lang="en-US" dirty="0"/>
          </a:p>
        </p:txBody>
      </p:sp>
    </p:spTree>
    <p:extLst>
      <p:ext uri="{BB962C8B-B14F-4D97-AF65-F5344CB8AC3E}">
        <p14:creationId xmlns:p14="http://schemas.microsoft.com/office/powerpoint/2010/main" val="1976364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68704-CC97-738F-3991-F3DF3CDA7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2A8A3-3C19-A4F1-E393-718B155689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AE1058-4014-C16F-5B57-88D6CA85E7AC}"/>
              </a:ext>
            </a:extLst>
          </p:cNvPr>
          <p:cNvSpPr>
            <a:spLocks noGrp="1"/>
          </p:cNvSpPr>
          <p:nvPr>
            <p:ph idx="1"/>
          </p:nvPr>
        </p:nvSpPr>
        <p:spPr>
          <a:xfrm>
            <a:off x="1024128" y="1724890"/>
            <a:ext cx="9720073" cy="5133109"/>
          </a:xfrm>
        </p:spPr>
        <p:txBody>
          <a:bodyPr>
            <a:normAutofit lnSpcReduction="10000"/>
          </a:bodyPr>
          <a:lstStyle/>
          <a:p>
            <a:r>
              <a:rPr lang="en-US" dirty="0"/>
              <a:t>Q4. What is the management of this condition?</a:t>
            </a:r>
          </a:p>
          <a:p>
            <a:endParaRPr lang="en-US" dirty="0"/>
          </a:p>
          <a:p>
            <a:pPr>
              <a:buFont typeface="Arial" panose="020B0604020202020204" pitchFamily="34" charset="0"/>
              <a:buChar char="•"/>
            </a:pPr>
            <a:r>
              <a:rPr lang="en-US" b="1" dirty="0"/>
              <a:t>Discontinue offending drug</a:t>
            </a:r>
          </a:p>
          <a:p>
            <a:pPr>
              <a:buFont typeface="Arial" panose="020B0604020202020204" pitchFamily="34" charset="0"/>
              <a:buChar char="•"/>
            </a:pPr>
            <a:r>
              <a:rPr lang="en-US" dirty="0"/>
              <a:t>Manage in burns unit/ICU/specialized units</a:t>
            </a:r>
          </a:p>
          <a:p>
            <a:pPr>
              <a:buFont typeface="Arial" panose="020B0604020202020204" pitchFamily="34" charset="0"/>
              <a:buChar char="•"/>
            </a:pPr>
            <a:r>
              <a:rPr lang="en-US" dirty="0"/>
              <a:t>Supportive care, including airway management</a:t>
            </a:r>
          </a:p>
          <a:p>
            <a:pPr>
              <a:buFont typeface="Arial" panose="020B0604020202020204" pitchFamily="34" charset="0"/>
              <a:buChar char="•"/>
            </a:pPr>
            <a:r>
              <a:rPr lang="en-US" dirty="0"/>
              <a:t>Fluid and electrolyte management</a:t>
            </a:r>
          </a:p>
          <a:p>
            <a:pPr>
              <a:buFont typeface="Arial" panose="020B0604020202020204" pitchFamily="34" charset="0"/>
              <a:buChar char="•"/>
            </a:pPr>
            <a:r>
              <a:rPr lang="en-US" dirty="0"/>
              <a:t>Pain management</a:t>
            </a:r>
          </a:p>
          <a:p>
            <a:pPr>
              <a:buFont typeface="Arial" panose="020B0604020202020204" pitchFamily="34" charset="0"/>
              <a:buChar char="•"/>
            </a:pPr>
            <a:r>
              <a:rPr lang="en-US" dirty="0"/>
              <a:t>Nutritional support/NGT feeding</a:t>
            </a:r>
          </a:p>
          <a:p>
            <a:pPr>
              <a:buFont typeface="Arial" panose="020B0604020202020204" pitchFamily="34" charset="0"/>
              <a:buChar char="•"/>
            </a:pPr>
            <a:r>
              <a:rPr lang="en-US" dirty="0"/>
              <a:t>Wound care</a:t>
            </a:r>
          </a:p>
          <a:p>
            <a:pPr>
              <a:buFont typeface="Arial" panose="020B0604020202020204" pitchFamily="34" charset="0"/>
              <a:buChar char="•"/>
            </a:pPr>
            <a:r>
              <a:rPr lang="en-US" dirty="0"/>
              <a:t>+/- Broad spectrum antibiotics (if signs of infection)</a:t>
            </a:r>
          </a:p>
          <a:p>
            <a:pPr>
              <a:buFont typeface="Arial" panose="020B0604020202020204" pitchFamily="34" charset="0"/>
              <a:buChar char="•"/>
            </a:pPr>
            <a:r>
              <a:rPr lang="en-US" dirty="0"/>
              <a:t>Systemic treatments: corticosteroids, IVIG, Cyclosporine</a:t>
            </a:r>
          </a:p>
          <a:p>
            <a:endParaRPr lang="en-US" dirty="0"/>
          </a:p>
          <a:p>
            <a:endParaRPr lang="en-US" dirty="0"/>
          </a:p>
          <a:p>
            <a:endParaRPr lang="en-US" dirty="0"/>
          </a:p>
        </p:txBody>
      </p:sp>
    </p:spTree>
    <p:extLst>
      <p:ext uri="{BB962C8B-B14F-4D97-AF65-F5344CB8AC3E}">
        <p14:creationId xmlns:p14="http://schemas.microsoft.com/office/powerpoint/2010/main" val="1070316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EB0FF-396C-5FD3-5F0E-BB57B3CA38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DD2635-3A50-1E4E-9179-15F9B9317BA0}"/>
              </a:ext>
            </a:extLst>
          </p:cNvPr>
          <p:cNvSpPr>
            <a:spLocks noGrp="1"/>
          </p:cNvSpPr>
          <p:nvPr>
            <p:ph idx="1"/>
          </p:nvPr>
        </p:nvSpPr>
        <p:spPr/>
        <p:txBody>
          <a:bodyPr/>
          <a:lstStyle/>
          <a:p>
            <a:r>
              <a:rPr lang="en-US" dirty="0"/>
              <a:t>Q5. What type of hypersensitivity reaction does this condition belong to?</a:t>
            </a:r>
          </a:p>
        </p:txBody>
      </p:sp>
    </p:spTree>
    <p:extLst>
      <p:ext uri="{BB962C8B-B14F-4D97-AF65-F5344CB8AC3E}">
        <p14:creationId xmlns:p14="http://schemas.microsoft.com/office/powerpoint/2010/main" val="2768421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B775D-A3F7-13F3-A78E-CE97E21FC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8E2E1-B3D3-BE8D-82C8-6688643BBE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2B6914-45C4-96FA-4980-FD0199C3A9B5}"/>
              </a:ext>
            </a:extLst>
          </p:cNvPr>
          <p:cNvSpPr>
            <a:spLocks noGrp="1"/>
          </p:cNvSpPr>
          <p:nvPr>
            <p:ph idx="1"/>
          </p:nvPr>
        </p:nvSpPr>
        <p:spPr>
          <a:xfrm>
            <a:off x="1024128" y="1724891"/>
            <a:ext cx="9720073" cy="5133109"/>
          </a:xfrm>
        </p:spPr>
        <p:txBody>
          <a:bodyPr>
            <a:normAutofit lnSpcReduction="10000"/>
          </a:bodyPr>
          <a:lstStyle/>
          <a:p>
            <a:r>
              <a:rPr lang="en-US" dirty="0"/>
              <a:t>Q1. Outline your post-cardiac arrest management following ACLS guideline</a:t>
            </a:r>
          </a:p>
          <a:p>
            <a:r>
              <a:rPr lang="en-US" dirty="0"/>
              <a:t>ACLS 2025:</a:t>
            </a:r>
          </a:p>
          <a:p>
            <a:r>
              <a:rPr lang="en-US" dirty="0"/>
              <a:t>- Airway: advanced airway as necessary</a:t>
            </a:r>
          </a:p>
          <a:p>
            <a:r>
              <a:rPr lang="en-US" dirty="0"/>
              <a:t>- Breathing: </a:t>
            </a:r>
            <a:r>
              <a:rPr lang="en-US" b="1" dirty="0"/>
              <a:t>SPO2 target 90-98%, </a:t>
            </a:r>
            <a:r>
              <a:rPr lang="en-US" dirty="0"/>
              <a:t>PCO2 target 35-45mmHg</a:t>
            </a:r>
          </a:p>
          <a:p>
            <a:r>
              <a:rPr lang="en-US" dirty="0"/>
              <a:t>- Hemodynamics: target MAP </a:t>
            </a:r>
            <a:r>
              <a:rPr lang="en-US" u="sng" dirty="0"/>
              <a:t>&gt;</a:t>
            </a:r>
            <a:r>
              <a:rPr lang="en-US" dirty="0"/>
              <a:t> 65mmHg</a:t>
            </a:r>
          </a:p>
          <a:p>
            <a:r>
              <a:rPr lang="en-US" dirty="0"/>
              <a:t>- Early diagnostic: ECG, CT, USG</a:t>
            </a:r>
          </a:p>
          <a:p>
            <a:r>
              <a:rPr lang="en-US" dirty="0"/>
              <a:t>- Treat arrest etiologies and complications</a:t>
            </a:r>
          </a:p>
          <a:p>
            <a:r>
              <a:rPr lang="en-US" dirty="0"/>
              <a:t>- Consider coronary angiography and/or mechanical circulatory support</a:t>
            </a:r>
          </a:p>
          <a:p>
            <a:r>
              <a:rPr lang="en-US" b="1" dirty="0"/>
              <a:t>- </a:t>
            </a:r>
            <a:r>
              <a:rPr lang="en-US" dirty="0"/>
              <a:t>Deliberate</a:t>
            </a:r>
            <a:r>
              <a:rPr lang="en-US" b="1" dirty="0"/>
              <a:t> Temperature Control 32C-37.5C</a:t>
            </a:r>
          </a:p>
          <a:p>
            <a:r>
              <a:rPr lang="en-US" dirty="0"/>
              <a:t>- EEG</a:t>
            </a:r>
          </a:p>
          <a:p>
            <a:r>
              <a:rPr lang="en-US" dirty="0"/>
              <a:t>- Ongoing critical care</a:t>
            </a:r>
          </a:p>
          <a:p>
            <a:endParaRPr lang="en-US" dirty="0"/>
          </a:p>
        </p:txBody>
      </p:sp>
    </p:spTree>
    <p:extLst>
      <p:ext uri="{BB962C8B-B14F-4D97-AF65-F5344CB8AC3E}">
        <p14:creationId xmlns:p14="http://schemas.microsoft.com/office/powerpoint/2010/main" val="292582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908D9-1D14-603E-E7F8-FC774A9B2D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1EAD3-CC02-2E99-D245-F0525D696F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B313B7-0216-CFFC-4D24-6C3FC1C4E253}"/>
              </a:ext>
            </a:extLst>
          </p:cNvPr>
          <p:cNvSpPr>
            <a:spLocks noGrp="1"/>
          </p:cNvSpPr>
          <p:nvPr>
            <p:ph idx="1"/>
          </p:nvPr>
        </p:nvSpPr>
        <p:spPr/>
        <p:txBody>
          <a:bodyPr/>
          <a:lstStyle/>
          <a:p>
            <a:r>
              <a:rPr lang="en-US" dirty="0"/>
              <a:t>Q5. What type of hypersensitivity reaction does this condition belong to?</a:t>
            </a:r>
          </a:p>
          <a:p>
            <a:endParaRPr lang="en-US" dirty="0"/>
          </a:p>
          <a:p>
            <a:r>
              <a:rPr lang="en-US" u="sng" dirty="0"/>
              <a:t>Type IV</a:t>
            </a:r>
          </a:p>
          <a:p>
            <a:r>
              <a:rPr lang="en-US" dirty="0"/>
              <a:t>T-cell mediated, delayed hypersensitivity reaction</a:t>
            </a:r>
          </a:p>
          <a:p>
            <a:endParaRPr lang="en-US" dirty="0"/>
          </a:p>
          <a:p>
            <a:pPr marL="0" indent="0">
              <a:buNone/>
            </a:pPr>
            <a:endParaRPr lang="en-US" dirty="0"/>
          </a:p>
          <a:p>
            <a:pPr marL="0" indent="0">
              <a:buNone/>
            </a:pPr>
            <a:endParaRPr lang="en-US" dirty="0"/>
          </a:p>
          <a:p>
            <a:endParaRPr lang="en-US" dirty="0"/>
          </a:p>
        </p:txBody>
      </p:sp>
      <p:pic>
        <p:nvPicPr>
          <p:cNvPr id="4" name="Picture 2" descr="🧪 Hypersensitivity Reactions: Mnemonics, Mechanisms, and Clinical Examples  — King of the Curve">
            <a:extLst>
              <a:ext uri="{FF2B5EF4-FFF2-40B4-BE49-F238E27FC236}">
                <a16:creationId xmlns:a16="http://schemas.microsoft.com/office/drawing/2014/main" id="{8BDBCD70-16B2-3D73-1F38-D5AF1C464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2047" y="3746685"/>
            <a:ext cx="4010268" cy="2673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097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6DA18-A363-3219-B251-7B450A8A2267}"/>
              </a:ext>
            </a:extLst>
          </p:cNvPr>
          <p:cNvSpPr>
            <a:spLocks noGrp="1"/>
          </p:cNvSpPr>
          <p:nvPr>
            <p:ph type="title"/>
          </p:nvPr>
        </p:nvSpPr>
        <p:spPr>
          <a:xfrm>
            <a:off x="964788" y="804333"/>
            <a:ext cx="3391900" cy="5249334"/>
          </a:xfrm>
        </p:spPr>
        <p:txBody>
          <a:bodyPr>
            <a:normAutofit/>
          </a:bodyPr>
          <a:lstStyle/>
          <a:p>
            <a:pPr algn="r"/>
            <a:r>
              <a:rPr lang="en-US" dirty="0">
                <a:solidFill>
                  <a:srgbClr val="FFFFFF"/>
                </a:solidFill>
              </a:rPr>
              <a:t>Case 4</a:t>
            </a:r>
          </a:p>
        </p:txBody>
      </p:sp>
      <p:graphicFrame>
        <p:nvGraphicFramePr>
          <p:cNvPr id="12" name="Content Placeholder 2">
            <a:extLst>
              <a:ext uri="{FF2B5EF4-FFF2-40B4-BE49-F238E27FC236}">
                <a16:creationId xmlns:a16="http://schemas.microsoft.com/office/drawing/2014/main" id="{75E754BE-3453-F182-D77A-A54A0D7C50A5}"/>
              </a:ext>
            </a:extLst>
          </p:cNvPr>
          <p:cNvGraphicFramePr>
            <a:graphicFrameLocks noGrp="1"/>
          </p:cNvGraphicFramePr>
          <p:nvPr>
            <p:ph idx="1"/>
            <p:extLst>
              <p:ext uri="{D42A27DB-BD31-4B8C-83A1-F6EECF244321}">
                <p14:modId xmlns:p14="http://schemas.microsoft.com/office/powerpoint/2010/main" val="1501461603"/>
              </p:ext>
            </p:extLst>
          </p:nvPr>
        </p:nvGraphicFramePr>
        <p:xfrm>
          <a:off x="4951048" y="804333"/>
          <a:ext cx="6306003" cy="5249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I generated">
            <a:extLst>
              <a:ext uri="{FF2B5EF4-FFF2-40B4-BE49-F238E27FC236}">
                <a16:creationId xmlns:a16="http://schemas.microsoft.com/office/drawing/2014/main" id="{34C6214E-24EF-FB75-F513-C2ABA3D7FCB9}"/>
              </a:ext>
            </a:extLst>
          </p:cNvPr>
          <p:cNvPicPr>
            <a:picLocks noChangeAspect="1"/>
          </p:cNvPicPr>
          <p:nvPr/>
        </p:nvPicPr>
        <p:blipFill>
          <a:blip r:embed="rId8"/>
          <a:stretch>
            <a:fillRect/>
          </a:stretch>
        </p:blipFill>
        <p:spPr>
          <a:xfrm>
            <a:off x="223684" y="4094118"/>
            <a:ext cx="4133003" cy="2361716"/>
          </a:xfrm>
          <a:prstGeom prst="rect">
            <a:avLst/>
          </a:prstGeom>
        </p:spPr>
      </p:pic>
      <p:sp>
        <p:nvSpPr>
          <p:cNvPr id="6" name="TextBox 5">
            <a:extLst>
              <a:ext uri="{FF2B5EF4-FFF2-40B4-BE49-F238E27FC236}">
                <a16:creationId xmlns:a16="http://schemas.microsoft.com/office/drawing/2014/main" id="{8EF531B3-7EA1-AE71-0FBC-AC946C95C660}"/>
              </a:ext>
            </a:extLst>
          </p:cNvPr>
          <p:cNvSpPr txBox="1"/>
          <p:nvPr/>
        </p:nvSpPr>
        <p:spPr>
          <a:xfrm>
            <a:off x="868054" y="6451233"/>
            <a:ext cx="2325756" cy="369332"/>
          </a:xfrm>
          <a:prstGeom prst="rect">
            <a:avLst/>
          </a:prstGeom>
          <a:noFill/>
        </p:spPr>
        <p:txBody>
          <a:bodyPr wrap="square" rtlCol="0">
            <a:spAutoFit/>
          </a:bodyPr>
          <a:lstStyle/>
          <a:p>
            <a:r>
              <a:rPr lang="en-US" dirty="0"/>
              <a:t>(AI </a:t>
            </a:r>
            <a:r>
              <a:rPr lang="en-US" dirty="0">
                <a:latin typeface="Georgia" panose="02040502050405020303" pitchFamily="18" charset="0"/>
              </a:rPr>
              <a:t>generated</a:t>
            </a:r>
            <a:r>
              <a:rPr lang="en-US" dirty="0"/>
              <a:t>)</a:t>
            </a:r>
          </a:p>
        </p:txBody>
      </p:sp>
    </p:spTree>
    <p:extLst>
      <p:ext uri="{BB962C8B-B14F-4D97-AF65-F5344CB8AC3E}">
        <p14:creationId xmlns:p14="http://schemas.microsoft.com/office/powerpoint/2010/main" val="1970644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9C2EF-64A5-1A3F-E30A-32A5894D2C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F7F601-88A8-8484-297C-E5380BC049E7}"/>
              </a:ext>
            </a:extLst>
          </p:cNvPr>
          <p:cNvSpPr>
            <a:spLocks noGrp="1"/>
          </p:cNvSpPr>
          <p:nvPr>
            <p:ph idx="1"/>
          </p:nvPr>
        </p:nvSpPr>
        <p:spPr/>
        <p:txBody>
          <a:bodyPr/>
          <a:lstStyle/>
          <a:p>
            <a:r>
              <a:rPr lang="en-US" dirty="0"/>
              <a:t>Q1. Outline the initial management in the Resuscitation room, following the ATLS algorithm</a:t>
            </a:r>
          </a:p>
        </p:txBody>
      </p:sp>
    </p:spTree>
    <p:extLst>
      <p:ext uri="{BB962C8B-B14F-4D97-AF65-F5344CB8AC3E}">
        <p14:creationId xmlns:p14="http://schemas.microsoft.com/office/powerpoint/2010/main" val="3857813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3F57E-2B09-6798-D5FC-0E299A6EDF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06E76-4F22-862E-5469-1A3D086814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351405-9DC9-9A7B-027E-FFD475B4176E}"/>
              </a:ext>
            </a:extLst>
          </p:cNvPr>
          <p:cNvSpPr>
            <a:spLocks noGrp="1"/>
          </p:cNvSpPr>
          <p:nvPr>
            <p:ph idx="1"/>
          </p:nvPr>
        </p:nvSpPr>
        <p:spPr>
          <a:xfrm>
            <a:off x="1024129" y="2460566"/>
            <a:ext cx="6956090" cy="4397433"/>
          </a:xfrm>
        </p:spPr>
        <p:txBody>
          <a:bodyPr>
            <a:normAutofit/>
          </a:bodyPr>
          <a:lstStyle/>
          <a:p>
            <a:r>
              <a:rPr lang="en-US" dirty="0"/>
              <a:t>X – pressure dressing +/- limb tourniquet if massive bleeding</a:t>
            </a:r>
          </a:p>
          <a:p>
            <a:r>
              <a:rPr lang="en-US" dirty="0"/>
              <a:t>A – Airway mx, cervical spine motion restriction</a:t>
            </a:r>
          </a:p>
          <a:p>
            <a:r>
              <a:rPr lang="en-US" dirty="0"/>
              <a:t>B – maintain oxygenation</a:t>
            </a:r>
          </a:p>
          <a:p>
            <a:r>
              <a:rPr lang="en-US" dirty="0"/>
              <a:t>C – “Balanced resuscitation” </a:t>
            </a:r>
            <a:r>
              <a:rPr lang="en-US" u="sng" dirty="0"/>
              <a:t>early blood products</a:t>
            </a:r>
            <a:r>
              <a:rPr lang="en-US" dirty="0"/>
              <a:t>, </a:t>
            </a:r>
            <a:r>
              <a:rPr lang="en-US" u="sng" dirty="0"/>
              <a:t>minimize crystalloid</a:t>
            </a:r>
            <a:r>
              <a:rPr lang="en-US" dirty="0"/>
              <a:t> use</a:t>
            </a:r>
          </a:p>
          <a:p>
            <a:pPr marL="0" indent="0">
              <a:buNone/>
            </a:pPr>
            <a:r>
              <a:rPr lang="en-US" dirty="0"/>
              <a:t>MTP, Tranexamic acid, Pelvic Binder, FAST, X-ray, </a:t>
            </a:r>
            <a:r>
              <a:rPr lang="en-US" u="sng" dirty="0"/>
              <a:t>prevent TIC</a:t>
            </a:r>
          </a:p>
          <a:p>
            <a:r>
              <a:rPr lang="en-US" dirty="0"/>
              <a:t>D – assess disability</a:t>
            </a:r>
          </a:p>
          <a:p>
            <a:r>
              <a:rPr lang="en-US" dirty="0"/>
              <a:t>E – exposure, prevent hypothermia</a:t>
            </a:r>
          </a:p>
        </p:txBody>
      </p:sp>
      <p:pic>
        <p:nvPicPr>
          <p:cNvPr id="4" name="Picture 3" descr="A table of medical information&#10;&#10;AI-generated content may be incorrect.">
            <a:extLst>
              <a:ext uri="{FF2B5EF4-FFF2-40B4-BE49-F238E27FC236}">
                <a16:creationId xmlns:a16="http://schemas.microsoft.com/office/drawing/2014/main" id="{7A81A87C-1648-E746-9761-1AFF14320E29}"/>
              </a:ext>
            </a:extLst>
          </p:cNvPr>
          <p:cNvPicPr>
            <a:picLocks noChangeAspect="1"/>
          </p:cNvPicPr>
          <p:nvPr/>
        </p:nvPicPr>
        <p:blipFill>
          <a:blip r:embed="rId3"/>
          <a:stretch>
            <a:fillRect/>
          </a:stretch>
        </p:blipFill>
        <p:spPr>
          <a:xfrm>
            <a:off x="8187397" y="2273529"/>
            <a:ext cx="3882683" cy="4404867"/>
          </a:xfrm>
          <a:prstGeom prst="rect">
            <a:avLst/>
          </a:prstGeom>
        </p:spPr>
      </p:pic>
      <p:sp>
        <p:nvSpPr>
          <p:cNvPr id="5" name="Content Placeholder 2">
            <a:extLst>
              <a:ext uri="{FF2B5EF4-FFF2-40B4-BE49-F238E27FC236}">
                <a16:creationId xmlns:a16="http://schemas.microsoft.com/office/drawing/2014/main" id="{E4F990C8-364F-61F9-2806-8B7F37672C4D}"/>
              </a:ext>
            </a:extLst>
          </p:cNvPr>
          <p:cNvSpPr txBox="1">
            <a:spLocks/>
          </p:cNvSpPr>
          <p:nvPr/>
        </p:nvSpPr>
        <p:spPr>
          <a:xfrm>
            <a:off x="1024128" y="1724891"/>
            <a:ext cx="9720073" cy="4584469"/>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Georgia" panose="02040502050405020303" pitchFamily="18"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Georgia" panose="02040502050405020303" pitchFamily="18"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Georgia" panose="02040502050405020303" pitchFamily="18"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Georgia" panose="02040502050405020303" pitchFamily="18"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Georgia" panose="02040502050405020303" pitchFamily="18"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Q1. Outline the initial management in the Resuscitation room, following the ATLS algorithm (11</a:t>
            </a:r>
            <a:r>
              <a:rPr lang="en-US" baseline="30000" dirty="0"/>
              <a:t>th</a:t>
            </a:r>
            <a:r>
              <a:rPr lang="en-US" dirty="0"/>
              <a:t> edition) </a:t>
            </a:r>
          </a:p>
        </p:txBody>
      </p:sp>
    </p:spTree>
    <p:extLst>
      <p:ext uri="{BB962C8B-B14F-4D97-AF65-F5344CB8AC3E}">
        <p14:creationId xmlns:p14="http://schemas.microsoft.com/office/powerpoint/2010/main" val="430301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2C58A-4860-F9AB-6622-44EF95362354}"/>
              </a:ext>
            </a:extLst>
          </p:cNvPr>
          <p:cNvSpPr>
            <a:spLocks noGrp="1"/>
          </p:cNvSpPr>
          <p:nvPr>
            <p:ph type="title"/>
          </p:nvPr>
        </p:nvSpPr>
        <p:spPr/>
        <p:txBody>
          <a:bodyPr/>
          <a:lstStyle/>
          <a:p>
            <a:endParaRPr lang="en-US"/>
          </a:p>
        </p:txBody>
      </p:sp>
      <p:pic>
        <p:nvPicPr>
          <p:cNvPr id="4" name="Content Placeholder 4" descr="X-ray of a chest with a few ribs&#10;&#10;Description automatically generated with medium confidence">
            <a:extLst>
              <a:ext uri="{FF2B5EF4-FFF2-40B4-BE49-F238E27FC236}">
                <a16:creationId xmlns:a16="http://schemas.microsoft.com/office/drawing/2014/main" id="{07D31F67-8348-1F9E-A12F-710925C0E05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60000"/>
                    </a14:imgEffect>
                  </a14:imgLayer>
                </a14:imgProps>
              </a:ext>
            </a:extLst>
          </a:blip>
          <a:stretch>
            <a:fillRect/>
          </a:stretch>
        </p:blipFill>
        <p:spPr>
          <a:xfrm>
            <a:off x="1757373" y="19455"/>
            <a:ext cx="8253585" cy="6858000"/>
          </a:xfrm>
          <a:prstGeom prst="rect">
            <a:avLst/>
          </a:prstGeom>
        </p:spPr>
      </p:pic>
      <p:sp>
        <p:nvSpPr>
          <p:cNvPr id="3" name="Content Placeholder 2">
            <a:extLst>
              <a:ext uri="{FF2B5EF4-FFF2-40B4-BE49-F238E27FC236}">
                <a16:creationId xmlns:a16="http://schemas.microsoft.com/office/drawing/2014/main" id="{BFF71F05-1A71-DCC0-BE11-2CB7A1854ECA}"/>
              </a:ext>
            </a:extLst>
          </p:cNvPr>
          <p:cNvSpPr>
            <a:spLocks noGrp="1"/>
          </p:cNvSpPr>
          <p:nvPr>
            <p:ph idx="1"/>
          </p:nvPr>
        </p:nvSpPr>
        <p:spPr>
          <a:xfrm>
            <a:off x="421342" y="5982852"/>
            <a:ext cx="5386791" cy="579863"/>
          </a:xfrm>
          <a:solidFill>
            <a:schemeClr val="bg1"/>
          </a:solidFill>
          <a:ln>
            <a:solidFill>
              <a:schemeClr val="tx1"/>
            </a:solidFill>
          </a:ln>
        </p:spPr>
        <p:txBody>
          <a:bodyPr>
            <a:normAutofit fontScale="92500"/>
          </a:bodyPr>
          <a:lstStyle/>
          <a:p>
            <a:r>
              <a:rPr lang="en-US" dirty="0"/>
              <a:t>Q2. Describe the abnormalities on her CXR. </a:t>
            </a:r>
          </a:p>
        </p:txBody>
      </p:sp>
    </p:spTree>
    <p:extLst>
      <p:ext uri="{BB962C8B-B14F-4D97-AF65-F5344CB8AC3E}">
        <p14:creationId xmlns:p14="http://schemas.microsoft.com/office/powerpoint/2010/main" val="970197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7781D-9D7F-6DBF-EA9E-E297AE29C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B0B7E1-0171-3038-AA39-B0C58E95CCE2}"/>
              </a:ext>
            </a:extLst>
          </p:cNvPr>
          <p:cNvSpPr>
            <a:spLocks noGrp="1"/>
          </p:cNvSpPr>
          <p:nvPr>
            <p:ph idx="1"/>
          </p:nvPr>
        </p:nvSpPr>
        <p:spPr/>
        <p:txBody>
          <a:bodyPr/>
          <a:lstStyle/>
          <a:p>
            <a:r>
              <a:rPr lang="en-US" dirty="0"/>
              <a:t>Q2. Describe the abnormalities on her CXR. </a:t>
            </a:r>
          </a:p>
          <a:p>
            <a:endParaRPr lang="en-US" dirty="0"/>
          </a:p>
          <a:p>
            <a:r>
              <a:rPr lang="en-US" dirty="0"/>
              <a:t>- Multiple, bilateral rib fractures with displacement</a:t>
            </a:r>
          </a:p>
          <a:p>
            <a:r>
              <a:rPr lang="en-US" dirty="0"/>
              <a:t>- Widened mediastinum</a:t>
            </a:r>
          </a:p>
          <a:p>
            <a:r>
              <a:rPr lang="en-US" dirty="0"/>
              <a:t>- Deviation of trachea to right</a:t>
            </a:r>
          </a:p>
          <a:p>
            <a:r>
              <a:rPr lang="en-US" dirty="0"/>
              <a:t>- Left apical cap</a:t>
            </a:r>
          </a:p>
          <a:p>
            <a:r>
              <a:rPr lang="en-US" dirty="0"/>
              <a:t>- Left </a:t>
            </a:r>
            <a:r>
              <a:rPr lang="en-US" dirty="0" err="1"/>
              <a:t>haemothorax</a:t>
            </a:r>
            <a:endParaRPr lang="en-US" dirty="0"/>
          </a:p>
        </p:txBody>
      </p:sp>
    </p:spTree>
    <p:extLst>
      <p:ext uri="{BB962C8B-B14F-4D97-AF65-F5344CB8AC3E}">
        <p14:creationId xmlns:p14="http://schemas.microsoft.com/office/powerpoint/2010/main" val="99720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DE1B0-F9E1-D025-1FDF-6F7C30EF89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C1E09C-DFF4-13D8-2D00-D824E65628DA}"/>
              </a:ext>
            </a:extLst>
          </p:cNvPr>
          <p:cNvSpPr>
            <a:spLocks noGrp="1"/>
          </p:cNvSpPr>
          <p:nvPr>
            <p:ph idx="1"/>
          </p:nvPr>
        </p:nvSpPr>
        <p:spPr>
          <a:xfrm>
            <a:off x="1024128" y="1724891"/>
            <a:ext cx="9720073" cy="4858789"/>
          </a:xfrm>
        </p:spPr>
        <p:txBody>
          <a:bodyPr>
            <a:normAutofit lnSpcReduction="10000"/>
          </a:bodyPr>
          <a:lstStyle/>
          <a:p>
            <a:r>
              <a:rPr lang="en-US" b="1" u="sng" dirty="0"/>
              <a:t>CXR signs</a:t>
            </a:r>
          </a:p>
          <a:p>
            <a:r>
              <a:rPr lang="en-HK" dirty="0">
                <a:solidFill>
                  <a:srgbClr val="232323"/>
                </a:solidFill>
              </a:rPr>
              <a:t>Widened mediastinum (supine chest radiograph [CXR] &gt;8 cm; upright CXR &gt;6 cm)</a:t>
            </a:r>
          </a:p>
          <a:p>
            <a:r>
              <a:rPr lang="en-HK" dirty="0">
                <a:solidFill>
                  <a:srgbClr val="232323"/>
                </a:solidFill>
              </a:rPr>
              <a:t>Obscured, indistinct, or enlarged aortic knob</a:t>
            </a:r>
          </a:p>
          <a:p>
            <a:r>
              <a:rPr lang="en-HK" dirty="0">
                <a:solidFill>
                  <a:srgbClr val="232323"/>
                </a:solidFill>
              </a:rPr>
              <a:t>Abnormal aortic arch contour</a:t>
            </a:r>
          </a:p>
          <a:p>
            <a:r>
              <a:rPr lang="en-HK" dirty="0">
                <a:solidFill>
                  <a:srgbClr val="232323"/>
                </a:solidFill>
              </a:rPr>
              <a:t>Left "apical cap" </a:t>
            </a:r>
          </a:p>
          <a:p>
            <a:r>
              <a:rPr lang="en-HK" dirty="0">
                <a:solidFill>
                  <a:srgbClr val="232323"/>
                </a:solidFill>
              </a:rPr>
              <a:t>Large left </a:t>
            </a:r>
            <a:r>
              <a:rPr lang="en-HK" dirty="0" err="1">
                <a:solidFill>
                  <a:srgbClr val="232323"/>
                </a:solidFill>
              </a:rPr>
              <a:t>hemothorax</a:t>
            </a:r>
            <a:endParaRPr lang="en-HK" dirty="0">
              <a:solidFill>
                <a:srgbClr val="232323"/>
              </a:solidFill>
            </a:endParaRPr>
          </a:p>
          <a:p>
            <a:r>
              <a:rPr lang="en-HK" dirty="0">
                <a:solidFill>
                  <a:srgbClr val="232323"/>
                </a:solidFill>
              </a:rPr>
              <a:t>Displacement of the left main stem bronchus</a:t>
            </a:r>
          </a:p>
          <a:p>
            <a:r>
              <a:rPr lang="en-HK" dirty="0">
                <a:solidFill>
                  <a:srgbClr val="232323"/>
                </a:solidFill>
              </a:rPr>
              <a:t>Deviation of nasogastric tube rightward</a:t>
            </a:r>
          </a:p>
          <a:p>
            <a:r>
              <a:rPr lang="en-HK" dirty="0">
                <a:solidFill>
                  <a:srgbClr val="232323"/>
                </a:solidFill>
              </a:rPr>
              <a:t>Deviation of trachea rightward and/or right mainstem bronchus downward</a:t>
            </a:r>
          </a:p>
          <a:p>
            <a:r>
              <a:rPr lang="en-HK" dirty="0">
                <a:solidFill>
                  <a:srgbClr val="232323"/>
                </a:solidFill>
              </a:rPr>
              <a:t>Widened paravertebral stripe</a:t>
            </a:r>
          </a:p>
          <a:p>
            <a:endParaRPr lang="en-US" dirty="0"/>
          </a:p>
          <a:p>
            <a:endParaRPr lang="en-US" dirty="0"/>
          </a:p>
        </p:txBody>
      </p:sp>
    </p:spTree>
    <p:extLst>
      <p:ext uri="{BB962C8B-B14F-4D97-AF65-F5344CB8AC3E}">
        <p14:creationId xmlns:p14="http://schemas.microsoft.com/office/powerpoint/2010/main" val="296283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3EAF-1B46-5301-D179-F2C37A3C9D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57C841-E1D2-7181-3653-FC7240071BF7}"/>
              </a:ext>
            </a:extLst>
          </p:cNvPr>
          <p:cNvSpPr>
            <a:spLocks noGrp="1"/>
          </p:cNvSpPr>
          <p:nvPr>
            <p:ph idx="1"/>
          </p:nvPr>
        </p:nvSpPr>
        <p:spPr/>
        <p:txBody>
          <a:bodyPr/>
          <a:lstStyle/>
          <a:p>
            <a:endParaRPr lang="en-US"/>
          </a:p>
        </p:txBody>
      </p:sp>
      <p:pic>
        <p:nvPicPr>
          <p:cNvPr id="4" name="Content Placeholder 4" descr="An x-ray of a chest&#10;&#10;Description automatically generated">
            <a:extLst>
              <a:ext uri="{FF2B5EF4-FFF2-40B4-BE49-F238E27FC236}">
                <a16:creationId xmlns:a16="http://schemas.microsoft.com/office/drawing/2014/main" id="{7EA055D9-9B9C-55F5-C2A0-A5ECFF820E70}"/>
              </a:ext>
            </a:extLst>
          </p:cNvPr>
          <p:cNvPicPr>
            <a:picLocks noChangeAspect="1"/>
          </p:cNvPicPr>
          <p:nvPr/>
        </p:nvPicPr>
        <p:blipFill>
          <a:blip r:embed="rId2"/>
          <a:stretch>
            <a:fillRect/>
          </a:stretch>
        </p:blipFill>
        <p:spPr>
          <a:xfrm>
            <a:off x="1511026" y="3146414"/>
            <a:ext cx="4619855" cy="2967546"/>
          </a:xfrm>
          <a:prstGeom prst="rect">
            <a:avLst/>
          </a:prstGeom>
        </p:spPr>
      </p:pic>
      <p:pic>
        <p:nvPicPr>
          <p:cNvPr id="5" name="Picture 4" descr="A close-up of an x-ray&#10;&#10;Description automatically generated">
            <a:extLst>
              <a:ext uri="{FF2B5EF4-FFF2-40B4-BE49-F238E27FC236}">
                <a16:creationId xmlns:a16="http://schemas.microsoft.com/office/drawing/2014/main" id="{1FA59E5A-870D-4078-96DB-EB8EEA5FEAF9}"/>
              </a:ext>
            </a:extLst>
          </p:cNvPr>
          <p:cNvPicPr>
            <a:picLocks noChangeAspect="1"/>
          </p:cNvPicPr>
          <p:nvPr/>
        </p:nvPicPr>
        <p:blipFill>
          <a:blip r:embed="rId3"/>
          <a:stretch>
            <a:fillRect/>
          </a:stretch>
        </p:blipFill>
        <p:spPr>
          <a:xfrm>
            <a:off x="6058957" y="2950583"/>
            <a:ext cx="4496910" cy="4477315"/>
          </a:xfrm>
          <a:prstGeom prst="rect">
            <a:avLst/>
          </a:prstGeom>
        </p:spPr>
      </p:pic>
      <p:pic>
        <p:nvPicPr>
          <p:cNvPr id="6" name="Picture 5" descr="A close-up of an x-ray&#10;&#10;Description automatically generated">
            <a:extLst>
              <a:ext uri="{FF2B5EF4-FFF2-40B4-BE49-F238E27FC236}">
                <a16:creationId xmlns:a16="http://schemas.microsoft.com/office/drawing/2014/main" id="{809415F4-47AF-E8D6-5324-EEFC45F75023}"/>
              </a:ext>
            </a:extLst>
          </p:cNvPr>
          <p:cNvPicPr>
            <a:picLocks noChangeAspect="1"/>
          </p:cNvPicPr>
          <p:nvPr/>
        </p:nvPicPr>
        <p:blipFill>
          <a:blip r:embed="rId4"/>
          <a:stretch>
            <a:fillRect/>
          </a:stretch>
        </p:blipFill>
        <p:spPr>
          <a:xfrm>
            <a:off x="6096000" y="-26721"/>
            <a:ext cx="4459867" cy="2977736"/>
          </a:xfrm>
          <a:prstGeom prst="rect">
            <a:avLst/>
          </a:prstGeom>
        </p:spPr>
      </p:pic>
      <p:pic>
        <p:nvPicPr>
          <p:cNvPr id="7" name="Picture 6" descr="A close-up of a chest x-ray&#10;&#10;Description automatically generated">
            <a:extLst>
              <a:ext uri="{FF2B5EF4-FFF2-40B4-BE49-F238E27FC236}">
                <a16:creationId xmlns:a16="http://schemas.microsoft.com/office/drawing/2014/main" id="{315E9C80-4662-9F24-A415-70E0232EB8B3}"/>
              </a:ext>
            </a:extLst>
          </p:cNvPr>
          <p:cNvPicPr>
            <a:picLocks noChangeAspect="1"/>
          </p:cNvPicPr>
          <p:nvPr/>
        </p:nvPicPr>
        <p:blipFill>
          <a:blip r:embed="rId5"/>
          <a:stretch>
            <a:fillRect/>
          </a:stretch>
        </p:blipFill>
        <p:spPr>
          <a:xfrm>
            <a:off x="1617574" y="-4851"/>
            <a:ext cx="4478426" cy="3217301"/>
          </a:xfrm>
          <a:prstGeom prst="rect">
            <a:avLst/>
          </a:prstGeom>
        </p:spPr>
      </p:pic>
      <p:sp>
        <p:nvSpPr>
          <p:cNvPr id="8" name="Content Placeholder 2">
            <a:extLst>
              <a:ext uri="{FF2B5EF4-FFF2-40B4-BE49-F238E27FC236}">
                <a16:creationId xmlns:a16="http://schemas.microsoft.com/office/drawing/2014/main" id="{1CBA5352-FA48-F49C-E386-C2FE44BF8616}"/>
              </a:ext>
            </a:extLst>
          </p:cNvPr>
          <p:cNvSpPr txBox="1">
            <a:spLocks/>
          </p:cNvSpPr>
          <p:nvPr/>
        </p:nvSpPr>
        <p:spPr>
          <a:xfrm>
            <a:off x="170788" y="5748636"/>
            <a:ext cx="6519944" cy="970652"/>
          </a:xfrm>
          <a:prstGeom prst="rect">
            <a:avLst/>
          </a:prstGeom>
          <a:solidFill>
            <a:schemeClr val="bg1"/>
          </a:solidFill>
          <a:ln>
            <a:solidFill>
              <a:schemeClr val="tx1"/>
            </a:solidFill>
          </a:ln>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latin typeface="Georgia" panose="02040502050405020303" pitchFamily="18" charset="0"/>
              </a:rPr>
              <a:t>She was stabilized and CT was performed.</a:t>
            </a:r>
          </a:p>
          <a:p>
            <a:r>
              <a:rPr lang="en-US" dirty="0">
                <a:latin typeface="Georgia" panose="02040502050405020303" pitchFamily="18" charset="0"/>
              </a:rPr>
              <a:t>Q3. Describe the CT findings. </a:t>
            </a:r>
          </a:p>
        </p:txBody>
      </p:sp>
    </p:spTree>
    <p:extLst>
      <p:ext uri="{BB962C8B-B14F-4D97-AF65-F5344CB8AC3E}">
        <p14:creationId xmlns:p14="http://schemas.microsoft.com/office/powerpoint/2010/main" val="3992327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4C81-E696-F979-B983-A8005EDD4A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F4B33B-45E3-C3B2-1ACA-6D91F82B07E9}"/>
              </a:ext>
            </a:extLst>
          </p:cNvPr>
          <p:cNvSpPr>
            <a:spLocks noGrp="1"/>
          </p:cNvSpPr>
          <p:nvPr>
            <p:ph idx="1"/>
          </p:nvPr>
        </p:nvSpPr>
        <p:spPr>
          <a:xfrm>
            <a:off x="1024128" y="1724891"/>
            <a:ext cx="6052299" cy="4584469"/>
          </a:xfrm>
        </p:spPr>
        <p:txBody>
          <a:bodyPr/>
          <a:lstStyle/>
          <a:p>
            <a:r>
              <a:rPr lang="en-US" dirty="0"/>
              <a:t>Q3. Describe the CT findings. </a:t>
            </a:r>
          </a:p>
          <a:p>
            <a:endParaRPr lang="en-US" dirty="0"/>
          </a:p>
          <a:p>
            <a:pPr>
              <a:buFont typeface="Arial" panose="020B0604020202020204" pitchFamily="34" charset="0"/>
              <a:buChar char="•"/>
            </a:pPr>
            <a:r>
              <a:rPr lang="en-US" dirty="0"/>
              <a:t>Discontinuity of the aortic wall contour</a:t>
            </a:r>
          </a:p>
          <a:p>
            <a:pPr>
              <a:buFont typeface="Arial" panose="020B0604020202020204" pitchFamily="34" charset="0"/>
              <a:buChar char="•"/>
            </a:pPr>
            <a:r>
              <a:rPr lang="en-US" dirty="0"/>
              <a:t>Left </a:t>
            </a:r>
            <a:r>
              <a:rPr lang="en-US" dirty="0" err="1"/>
              <a:t>haemothorax</a:t>
            </a:r>
            <a:endParaRPr lang="en-US" dirty="0"/>
          </a:p>
          <a:p>
            <a:pPr>
              <a:buFont typeface="Arial" panose="020B0604020202020204" pitchFamily="34" charset="0"/>
              <a:buChar char="•"/>
            </a:pPr>
            <a:r>
              <a:rPr lang="en-US" dirty="0"/>
              <a:t>Fluid around proximal descending aorta</a:t>
            </a:r>
          </a:p>
          <a:p>
            <a:pPr>
              <a:buFont typeface="Arial" panose="020B0604020202020204" pitchFamily="34" charset="0"/>
              <a:buChar char="•"/>
            </a:pPr>
            <a:r>
              <a:rPr lang="en-US" dirty="0"/>
              <a:t>Presence of mediastinum hematoma</a:t>
            </a:r>
          </a:p>
          <a:p>
            <a:pPr>
              <a:buFont typeface="Arial" panose="020B0604020202020204" pitchFamily="34" charset="0"/>
              <a:buChar char="•"/>
            </a:pPr>
            <a:endParaRPr lang="en-US" dirty="0"/>
          </a:p>
          <a:p>
            <a:pPr>
              <a:buFont typeface="Arial" panose="020B0604020202020204" pitchFamily="34" charset="0"/>
              <a:buChar char="•"/>
            </a:pPr>
            <a:r>
              <a:rPr lang="en-US" dirty="0"/>
              <a:t>Dx: </a:t>
            </a:r>
            <a:r>
              <a:rPr lang="en-US" u="sng" dirty="0"/>
              <a:t>Aortic transection (rupture)</a:t>
            </a:r>
            <a:r>
              <a:rPr lang="en-US" dirty="0"/>
              <a:t> with periaortic hematoma</a:t>
            </a:r>
          </a:p>
        </p:txBody>
      </p:sp>
      <p:sp>
        <p:nvSpPr>
          <p:cNvPr id="4" name="Title 1">
            <a:extLst>
              <a:ext uri="{FF2B5EF4-FFF2-40B4-BE49-F238E27FC236}">
                <a16:creationId xmlns:a16="http://schemas.microsoft.com/office/drawing/2014/main" id="{268EC36A-2F08-61DE-3025-1351791AF008}"/>
              </a:ext>
            </a:extLst>
          </p:cNvPr>
          <p:cNvSpPr txBox="1">
            <a:spLocks/>
          </p:cNvSpPr>
          <p:nvPr/>
        </p:nvSpPr>
        <p:spPr>
          <a:xfrm>
            <a:off x="7672332" y="2325989"/>
            <a:ext cx="36479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2800" dirty="0"/>
              <a:t>Aortic injury grading</a:t>
            </a:r>
            <a:endParaRPr lang="en-US" sz="4400" dirty="0"/>
          </a:p>
        </p:txBody>
      </p:sp>
      <p:pic>
        <p:nvPicPr>
          <p:cNvPr id="5" name="Picture 2" descr="Vascular Trauma | Thoracic Key">
            <a:extLst>
              <a:ext uri="{FF2B5EF4-FFF2-40B4-BE49-F238E27FC236}">
                <a16:creationId xmlns:a16="http://schemas.microsoft.com/office/drawing/2014/main" id="{F33B37A5-891A-763D-97BD-310DEDDCD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427" y="3273574"/>
            <a:ext cx="5148711" cy="16514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E36ACD8A-ABE0-3859-C3D1-A47D46D8559C}"/>
              </a:ext>
            </a:extLst>
          </p:cNvPr>
          <p:cNvGraphicFramePr>
            <a:graphicFrameLocks noGrp="1"/>
          </p:cNvGraphicFramePr>
          <p:nvPr>
            <p:extLst>
              <p:ext uri="{D42A27DB-BD31-4B8C-83A1-F6EECF244321}">
                <p14:modId xmlns:p14="http://schemas.microsoft.com/office/powerpoint/2010/main" val="1578985905"/>
              </p:ext>
            </p:extLst>
          </p:nvPr>
        </p:nvGraphicFramePr>
        <p:xfrm>
          <a:off x="7254509" y="5025631"/>
          <a:ext cx="5055841" cy="579120"/>
        </p:xfrm>
        <a:graphic>
          <a:graphicData uri="http://schemas.openxmlformats.org/drawingml/2006/table">
            <a:tbl>
              <a:tblPr firstRow="1" bandRow="1">
                <a:tableStyleId>{21E4AEA4-8DFA-4A89-87EB-49C32662AFE0}</a:tableStyleId>
              </a:tblPr>
              <a:tblGrid>
                <a:gridCol w="1171446">
                  <a:extLst>
                    <a:ext uri="{9D8B030D-6E8A-4147-A177-3AD203B41FA5}">
                      <a16:colId xmlns:a16="http://schemas.microsoft.com/office/drawing/2014/main" val="3362361145"/>
                    </a:ext>
                  </a:extLst>
                </a:gridCol>
                <a:gridCol w="1321234">
                  <a:extLst>
                    <a:ext uri="{9D8B030D-6E8A-4147-A177-3AD203B41FA5}">
                      <a16:colId xmlns:a16="http://schemas.microsoft.com/office/drawing/2014/main" val="3311143748"/>
                    </a:ext>
                  </a:extLst>
                </a:gridCol>
                <a:gridCol w="2563161">
                  <a:extLst>
                    <a:ext uri="{9D8B030D-6E8A-4147-A177-3AD203B41FA5}">
                      <a16:colId xmlns:a16="http://schemas.microsoft.com/office/drawing/2014/main" val="238636293"/>
                    </a:ext>
                  </a:extLst>
                </a:gridCol>
              </a:tblGrid>
              <a:tr h="519111">
                <a:tc>
                  <a:txBody>
                    <a:bodyPr/>
                    <a:lstStyle/>
                    <a:p>
                      <a:pPr algn="ctr"/>
                      <a:r>
                        <a:rPr lang="en-US" sz="1600" dirty="0"/>
                        <a:t>Non-</a:t>
                      </a:r>
                    </a:p>
                    <a:p>
                      <a:pPr algn="ctr"/>
                      <a:r>
                        <a:rPr lang="en-US" sz="1600" dirty="0"/>
                        <a:t>operative </a:t>
                      </a:r>
                    </a:p>
                  </a:txBody>
                  <a:tcPr>
                    <a:solidFill>
                      <a:srgbClr val="92D050"/>
                    </a:solidFill>
                  </a:tcPr>
                </a:tc>
                <a:tc>
                  <a:txBody>
                    <a:bodyPr/>
                    <a:lstStyle/>
                    <a:p>
                      <a:pPr algn="ctr"/>
                      <a:r>
                        <a:rPr lang="en-US" sz="1600" dirty="0"/>
                        <a:t>Operative*</a:t>
                      </a:r>
                    </a:p>
                  </a:txBody>
                  <a:tcPr>
                    <a:solidFill>
                      <a:srgbClr val="EB7D00"/>
                    </a:solidFill>
                  </a:tcPr>
                </a:tc>
                <a:tc>
                  <a:txBody>
                    <a:bodyPr/>
                    <a:lstStyle/>
                    <a:p>
                      <a:pPr algn="ctr"/>
                      <a:r>
                        <a:rPr lang="en-US" sz="1600" dirty="0"/>
                        <a:t>Operative</a:t>
                      </a:r>
                    </a:p>
                  </a:txBody>
                  <a:tcPr>
                    <a:solidFill>
                      <a:srgbClr val="C00000"/>
                    </a:solidFill>
                  </a:tcPr>
                </a:tc>
                <a:extLst>
                  <a:ext uri="{0D108BD9-81ED-4DB2-BD59-A6C34878D82A}">
                    <a16:rowId xmlns:a16="http://schemas.microsoft.com/office/drawing/2014/main" val="3108637880"/>
                  </a:ext>
                </a:extLst>
              </a:tr>
            </a:tbl>
          </a:graphicData>
        </a:graphic>
      </p:graphicFrame>
      <p:sp>
        <p:nvSpPr>
          <p:cNvPr id="7" name="TextBox 6">
            <a:extLst>
              <a:ext uri="{FF2B5EF4-FFF2-40B4-BE49-F238E27FC236}">
                <a16:creationId xmlns:a16="http://schemas.microsoft.com/office/drawing/2014/main" id="{4F37AF01-5904-26FB-9B2E-E00361EEA775}"/>
              </a:ext>
            </a:extLst>
          </p:cNvPr>
          <p:cNvSpPr txBox="1"/>
          <p:nvPr/>
        </p:nvSpPr>
        <p:spPr>
          <a:xfrm>
            <a:off x="7210318" y="5703361"/>
            <a:ext cx="4572000" cy="954107"/>
          </a:xfrm>
          <a:prstGeom prst="rect">
            <a:avLst/>
          </a:prstGeom>
          <a:noFill/>
        </p:spPr>
        <p:txBody>
          <a:bodyPr wrap="square">
            <a:spAutoFit/>
          </a:bodyPr>
          <a:lstStyle/>
          <a:p>
            <a:r>
              <a:rPr lang="en-HK" sz="1400" i="1" dirty="0">
                <a:solidFill>
                  <a:srgbClr val="383838"/>
                </a:solidFill>
                <a:latin typeface="Georgia" panose="02040502050405020303" pitchFamily="18" charset="0"/>
              </a:rPr>
              <a:t>*O</a:t>
            </a:r>
            <a:r>
              <a:rPr lang="en-HK" sz="1400" b="0" i="1" dirty="0">
                <a:solidFill>
                  <a:srgbClr val="383838"/>
                </a:solidFill>
                <a:effectLst/>
                <a:latin typeface="Georgia" panose="02040502050405020303" pitchFamily="18" charset="0"/>
              </a:rPr>
              <a:t>bservational studies have shown conservative management with BP control and serial imaging are safe in grade 2 injuries, with &lt; 5% progressing to TEVAR and an aortic-related mortality rate &lt; 2%</a:t>
            </a:r>
            <a:endParaRPr lang="en-US" sz="1400" i="1" dirty="0">
              <a:latin typeface="Georgia" panose="02040502050405020303" pitchFamily="18" charset="0"/>
            </a:endParaRPr>
          </a:p>
        </p:txBody>
      </p:sp>
    </p:spTree>
    <p:extLst>
      <p:ext uri="{BB962C8B-B14F-4D97-AF65-F5344CB8AC3E}">
        <p14:creationId xmlns:p14="http://schemas.microsoft.com/office/powerpoint/2010/main" val="2639887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4A7E8-92D8-1FF3-B904-BFC95EC3AC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9BB0C5-2302-8937-BB88-61A75C784D8B}"/>
              </a:ext>
            </a:extLst>
          </p:cNvPr>
          <p:cNvSpPr>
            <a:spLocks noGrp="1"/>
          </p:cNvSpPr>
          <p:nvPr>
            <p:ph idx="1"/>
          </p:nvPr>
        </p:nvSpPr>
        <p:spPr/>
        <p:txBody>
          <a:bodyPr/>
          <a:lstStyle/>
          <a:p>
            <a:r>
              <a:rPr lang="en-US" dirty="0"/>
              <a:t>Q4. What is the management of this specific condition?</a:t>
            </a:r>
          </a:p>
        </p:txBody>
      </p:sp>
    </p:spTree>
    <p:extLst>
      <p:ext uri="{BB962C8B-B14F-4D97-AF65-F5344CB8AC3E}">
        <p14:creationId xmlns:p14="http://schemas.microsoft.com/office/powerpoint/2010/main" val="2649003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BF72-0643-350D-0FC6-17622D7F7958}"/>
              </a:ext>
            </a:extLst>
          </p:cNvPr>
          <p:cNvSpPr>
            <a:spLocks noGrp="1"/>
          </p:cNvSpPr>
          <p:nvPr>
            <p:ph type="title"/>
          </p:nvPr>
        </p:nvSpPr>
        <p:spPr>
          <a:xfrm>
            <a:off x="1024129" y="585216"/>
            <a:ext cx="4431792" cy="1499616"/>
          </a:xfrm>
        </p:spPr>
        <p:txBody>
          <a:bodyPr>
            <a:normAutofit/>
          </a:bodyPr>
          <a:lstStyle/>
          <a:p>
            <a:endParaRPr lang="en-US"/>
          </a:p>
        </p:txBody>
      </p:sp>
      <p:sp>
        <p:nvSpPr>
          <p:cNvPr id="3" name="Content Placeholder 2">
            <a:extLst>
              <a:ext uri="{FF2B5EF4-FFF2-40B4-BE49-F238E27FC236}">
                <a16:creationId xmlns:a16="http://schemas.microsoft.com/office/drawing/2014/main" id="{9BDD6253-2EFE-BB8E-D646-8FBC6C413281}"/>
              </a:ext>
            </a:extLst>
          </p:cNvPr>
          <p:cNvSpPr>
            <a:spLocks noGrp="1"/>
          </p:cNvSpPr>
          <p:nvPr>
            <p:ph idx="1"/>
          </p:nvPr>
        </p:nvSpPr>
        <p:spPr>
          <a:xfrm>
            <a:off x="1024128" y="2286000"/>
            <a:ext cx="4429615" cy="3931920"/>
          </a:xfrm>
        </p:spPr>
        <p:txBody>
          <a:bodyPr>
            <a:normAutofit/>
          </a:bodyPr>
          <a:lstStyle/>
          <a:p>
            <a:r>
              <a:rPr lang="en-HK" b="1" dirty="0"/>
              <a:t>2025 American Heart Association Guidelines for Cardiopulmonary Resuscitation and Emergency Cardiovascular Care</a:t>
            </a:r>
            <a:endParaRPr lang="en-US" dirty="0"/>
          </a:p>
        </p:txBody>
      </p:sp>
      <p:pic>
        <p:nvPicPr>
          <p:cNvPr id="3074" name="Picture 2">
            <a:extLst>
              <a:ext uri="{FF2B5EF4-FFF2-40B4-BE49-F238E27FC236}">
                <a16:creationId xmlns:a16="http://schemas.microsoft.com/office/drawing/2014/main" id="{72BF436D-77C7-2DFB-B216-7FDD4D0E51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21420" y="0"/>
            <a:ext cx="5246451" cy="6858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035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96D5B-336E-37DE-0030-1B36174FC5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6DC3F-70FA-FE12-4545-AD03C4EA7F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8FD857-FA03-7F90-C1FB-15ED598C8978}"/>
              </a:ext>
            </a:extLst>
          </p:cNvPr>
          <p:cNvSpPr>
            <a:spLocks noGrp="1"/>
          </p:cNvSpPr>
          <p:nvPr>
            <p:ph idx="1"/>
          </p:nvPr>
        </p:nvSpPr>
        <p:spPr/>
        <p:txBody>
          <a:bodyPr/>
          <a:lstStyle/>
          <a:p>
            <a:r>
              <a:rPr lang="en-US" dirty="0"/>
              <a:t>Q4. What is the management of this specific condition?</a:t>
            </a:r>
          </a:p>
          <a:p>
            <a:endParaRPr lang="en-US" dirty="0"/>
          </a:p>
          <a:p>
            <a:r>
              <a:rPr lang="en-US" dirty="0"/>
              <a:t>Blood pressure and heart rate control</a:t>
            </a:r>
          </a:p>
          <a:p>
            <a:r>
              <a:rPr lang="en-US" dirty="0"/>
              <a:t>- Target: </a:t>
            </a:r>
            <a:r>
              <a:rPr lang="en-US" u="sng" dirty="0"/>
              <a:t>SBP &lt;100mmHg</a:t>
            </a:r>
            <a:r>
              <a:rPr lang="en-US" dirty="0"/>
              <a:t>, </a:t>
            </a:r>
            <a:r>
              <a:rPr lang="en-US" u="sng" dirty="0"/>
              <a:t>HR &lt;100/min </a:t>
            </a:r>
            <a:r>
              <a:rPr lang="en-US" dirty="0"/>
              <a:t>(ATLS 11</a:t>
            </a:r>
            <a:r>
              <a:rPr lang="en-US" baseline="30000" dirty="0"/>
              <a:t>th</a:t>
            </a:r>
            <a:r>
              <a:rPr lang="en-US" dirty="0"/>
              <a:t> Edition)</a:t>
            </a:r>
          </a:p>
          <a:p>
            <a:r>
              <a:rPr lang="en-US" dirty="0"/>
              <a:t>- Use titratable short-acting beta blockers e.g. Esmolol</a:t>
            </a:r>
          </a:p>
          <a:p>
            <a:r>
              <a:rPr lang="en-US" dirty="0"/>
              <a:t>(Often challenging due to co-existing injuries, hemorrhagic shock, concomitant TBI)</a:t>
            </a:r>
          </a:p>
          <a:p>
            <a:endParaRPr lang="en-US" dirty="0"/>
          </a:p>
          <a:p>
            <a:r>
              <a:rPr lang="en-US" dirty="0"/>
              <a:t>Endovascular repair (TEVAR) VS. Open repair</a:t>
            </a:r>
          </a:p>
          <a:p>
            <a:endParaRPr lang="en-US" dirty="0"/>
          </a:p>
          <a:p>
            <a:endParaRPr lang="en-US" dirty="0"/>
          </a:p>
        </p:txBody>
      </p:sp>
    </p:spTree>
    <p:extLst>
      <p:ext uri="{BB962C8B-B14F-4D97-AF65-F5344CB8AC3E}">
        <p14:creationId xmlns:p14="http://schemas.microsoft.com/office/powerpoint/2010/main" val="30376341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F2805-283D-36E3-BDD1-8063260F32C3}"/>
              </a:ext>
            </a:extLst>
          </p:cNvPr>
          <p:cNvSpPr>
            <a:spLocks noGrp="1"/>
          </p:cNvSpPr>
          <p:nvPr>
            <p:ph type="title"/>
          </p:nvPr>
        </p:nvSpPr>
        <p:spPr/>
        <p:txBody>
          <a:bodyPr/>
          <a:lstStyle/>
          <a:p>
            <a:r>
              <a:rPr lang="en-US" dirty="0">
                <a:latin typeface="Georgia" panose="02040502050405020303" pitchFamily="18" charset="0"/>
              </a:rPr>
              <a:t>Surgical repair</a:t>
            </a:r>
          </a:p>
        </p:txBody>
      </p:sp>
      <p:sp>
        <p:nvSpPr>
          <p:cNvPr id="4" name="Content Placeholder 3">
            <a:extLst>
              <a:ext uri="{FF2B5EF4-FFF2-40B4-BE49-F238E27FC236}">
                <a16:creationId xmlns:a16="http://schemas.microsoft.com/office/drawing/2014/main" id="{9AEDE7D4-40E6-9774-38BB-B8902EF6967D}"/>
              </a:ext>
            </a:extLst>
          </p:cNvPr>
          <p:cNvSpPr>
            <a:spLocks noGrp="1"/>
          </p:cNvSpPr>
          <p:nvPr>
            <p:ph sz="half" idx="1"/>
          </p:nvPr>
        </p:nvSpPr>
        <p:spPr>
          <a:xfrm>
            <a:off x="2398683" y="1840230"/>
            <a:ext cx="3566160" cy="4023360"/>
          </a:xfrm>
          <a:solidFill>
            <a:schemeClr val="accent5">
              <a:lumMod val="20000"/>
              <a:lumOff val="80000"/>
            </a:schemeClr>
          </a:solidFill>
        </p:spPr>
        <p:txBody>
          <a:bodyPr>
            <a:normAutofit fontScale="92500"/>
          </a:bodyPr>
          <a:lstStyle/>
          <a:p>
            <a:pPr algn="ctr"/>
            <a:r>
              <a:rPr lang="en-US" sz="2400" u="sng" dirty="0">
                <a:latin typeface="Georgia" panose="02040502050405020303" pitchFamily="18" charset="0"/>
              </a:rPr>
              <a:t>ENDOVASCULAR</a:t>
            </a:r>
            <a:endParaRPr lang="en-US" u="sng" dirty="0">
              <a:latin typeface="Georgia" panose="02040502050405020303" pitchFamily="18" charset="0"/>
            </a:endParaRPr>
          </a:p>
          <a:p>
            <a:pPr algn="ctr"/>
            <a:r>
              <a:rPr lang="en-US" dirty="0">
                <a:latin typeface="Georgia" panose="02040502050405020303" pitchFamily="18" charset="0"/>
              </a:rPr>
              <a:t>Requires suitable anatomy</a:t>
            </a:r>
          </a:p>
          <a:p>
            <a:pPr algn="ctr"/>
            <a:r>
              <a:rPr lang="en-US" dirty="0">
                <a:latin typeface="Georgia" panose="02040502050405020303" pitchFamily="18" charset="0"/>
              </a:rPr>
              <a:t>Lower mortality and early complications (stroke, paraplegia, limb ischemia</a:t>
            </a:r>
          </a:p>
          <a:p>
            <a:pPr algn="ctr"/>
            <a:r>
              <a:rPr lang="en-US" dirty="0">
                <a:latin typeface="Georgia" panose="02040502050405020303" pitchFamily="18" charset="0"/>
              </a:rPr>
              <a:t>Short procedure</a:t>
            </a:r>
          </a:p>
          <a:p>
            <a:pPr algn="ctr"/>
            <a:r>
              <a:rPr lang="en-US" dirty="0">
                <a:latin typeface="Georgia" panose="02040502050405020303" pitchFamily="18" charset="0"/>
              </a:rPr>
              <a:t>Risk of migration, </a:t>
            </a:r>
            <a:r>
              <a:rPr lang="en-US" dirty="0" err="1">
                <a:latin typeface="Georgia" panose="02040502050405020303" pitchFamily="18" charset="0"/>
              </a:rPr>
              <a:t>endoleak</a:t>
            </a:r>
            <a:endParaRPr lang="en-US" dirty="0">
              <a:latin typeface="Georgia" panose="02040502050405020303" pitchFamily="18" charset="0"/>
            </a:endParaRPr>
          </a:p>
          <a:p>
            <a:pPr algn="ctr"/>
            <a:r>
              <a:rPr lang="en-US" dirty="0">
                <a:latin typeface="Georgia" panose="02040502050405020303" pitchFamily="18" charset="0"/>
              </a:rPr>
              <a:t>May need reintervention</a:t>
            </a:r>
          </a:p>
          <a:p>
            <a:pPr algn="ctr"/>
            <a:r>
              <a:rPr lang="en-US" dirty="0">
                <a:latin typeface="Georgia" panose="02040502050405020303" pitchFamily="18" charset="0"/>
              </a:rPr>
              <a:t>Longer surveillance</a:t>
            </a:r>
          </a:p>
        </p:txBody>
      </p:sp>
      <p:sp>
        <p:nvSpPr>
          <p:cNvPr id="5" name="Content Placeholder 4">
            <a:extLst>
              <a:ext uri="{FF2B5EF4-FFF2-40B4-BE49-F238E27FC236}">
                <a16:creationId xmlns:a16="http://schemas.microsoft.com/office/drawing/2014/main" id="{89248D84-42AC-8000-D3B9-B05D4F5B05DB}"/>
              </a:ext>
            </a:extLst>
          </p:cNvPr>
          <p:cNvSpPr>
            <a:spLocks noGrp="1"/>
          </p:cNvSpPr>
          <p:nvPr>
            <p:ph sz="half" idx="2"/>
          </p:nvPr>
        </p:nvSpPr>
        <p:spPr>
          <a:xfrm>
            <a:off x="6333744" y="1840230"/>
            <a:ext cx="3566160" cy="4691928"/>
          </a:xfrm>
          <a:solidFill>
            <a:schemeClr val="accent2">
              <a:lumMod val="20000"/>
              <a:lumOff val="80000"/>
            </a:schemeClr>
          </a:solidFill>
        </p:spPr>
        <p:txBody>
          <a:bodyPr>
            <a:normAutofit fontScale="92500"/>
          </a:bodyPr>
          <a:lstStyle/>
          <a:p>
            <a:pPr algn="ctr"/>
            <a:r>
              <a:rPr lang="en-US" sz="2400" u="sng" dirty="0">
                <a:latin typeface="Georgia" panose="02040502050405020303" pitchFamily="18" charset="0"/>
              </a:rPr>
              <a:t>OPEN</a:t>
            </a:r>
          </a:p>
          <a:p>
            <a:pPr algn="ctr"/>
            <a:r>
              <a:rPr lang="en-US" dirty="0">
                <a:latin typeface="Georgia" panose="02040502050405020303" pitchFamily="18" charset="0"/>
              </a:rPr>
              <a:t>Indicated when anatomically not suitable for endovascular Tx, or thoracotomy required for other injuries</a:t>
            </a:r>
          </a:p>
          <a:p>
            <a:pPr marL="0" indent="0" algn="ctr">
              <a:buNone/>
            </a:pPr>
            <a:r>
              <a:rPr lang="en-US" dirty="0">
                <a:latin typeface="Georgia" panose="02040502050405020303" pitchFamily="18" charset="0"/>
              </a:rPr>
              <a:t>Primary repair/graft</a:t>
            </a:r>
          </a:p>
          <a:p>
            <a:pPr algn="ctr"/>
            <a:r>
              <a:rPr lang="en-US" dirty="0">
                <a:latin typeface="Georgia" panose="02040502050405020303" pitchFamily="18" charset="0"/>
              </a:rPr>
              <a:t>Requires open thoracotomy, cross clamping, single lung ventilation , +/-bypass</a:t>
            </a:r>
          </a:p>
          <a:p>
            <a:pPr algn="ctr"/>
            <a:r>
              <a:rPr lang="en-US" dirty="0">
                <a:latin typeface="Georgia" panose="02040502050405020303" pitchFamily="18" charset="0"/>
              </a:rPr>
              <a:t>Higher mortality and morbidity rate</a:t>
            </a:r>
          </a:p>
          <a:p>
            <a:pPr algn="ctr"/>
            <a:r>
              <a:rPr lang="en-US" dirty="0">
                <a:latin typeface="Georgia" panose="02040502050405020303" pitchFamily="18" charset="0"/>
              </a:rPr>
              <a:t>Less re-intervention</a:t>
            </a:r>
          </a:p>
          <a:p>
            <a:endParaRPr lang="en-US" sz="2400" dirty="0">
              <a:latin typeface="Georgia" panose="02040502050405020303" pitchFamily="18" charset="0"/>
            </a:endParaRPr>
          </a:p>
        </p:txBody>
      </p:sp>
      <p:pic>
        <p:nvPicPr>
          <p:cNvPr id="8200" name="Picture 8" descr="Check Mark, Tick Symbol, Green Free PNG">
            <a:extLst>
              <a:ext uri="{FF2B5EF4-FFF2-40B4-BE49-F238E27FC236}">
                <a16:creationId xmlns:a16="http://schemas.microsoft.com/office/drawing/2014/main" id="{3B1F318B-6B30-8BDE-6B0D-7DE52D308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050" y="1762849"/>
            <a:ext cx="433198" cy="42503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Blunt Aortic Injury | New England Journal of Medicine">
            <a:extLst>
              <a:ext uri="{FF2B5EF4-FFF2-40B4-BE49-F238E27FC236}">
                <a16:creationId xmlns:a16="http://schemas.microsoft.com/office/drawing/2014/main" id="{7D2DE597-F7F0-EBB3-31FC-204192512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0254" y="2084832"/>
            <a:ext cx="2101746" cy="25256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wire&#10;&#10;Description automatically generated">
            <a:extLst>
              <a:ext uri="{FF2B5EF4-FFF2-40B4-BE49-F238E27FC236}">
                <a16:creationId xmlns:a16="http://schemas.microsoft.com/office/drawing/2014/main" id="{4B55F57D-9F50-0764-FE11-8733709AA9DF}"/>
              </a:ext>
            </a:extLst>
          </p:cNvPr>
          <p:cNvPicPr>
            <a:picLocks noChangeAspect="1"/>
          </p:cNvPicPr>
          <p:nvPr/>
        </p:nvPicPr>
        <p:blipFill>
          <a:blip r:embed="rId4"/>
          <a:stretch>
            <a:fillRect/>
          </a:stretch>
        </p:blipFill>
        <p:spPr>
          <a:xfrm>
            <a:off x="72183" y="2736247"/>
            <a:ext cx="2388646" cy="2388646"/>
          </a:xfrm>
          <a:prstGeom prst="rect">
            <a:avLst/>
          </a:prstGeom>
        </p:spPr>
      </p:pic>
    </p:spTree>
    <p:extLst>
      <p:ext uri="{BB962C8B-B14F-4D97-AF65-F5344CB8AC3E}">
        <p14:creationId xmlns:p14="http://schemas.microsoft.com/office/powerpoint/2010/main" val="4002929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2F0EA-1DF9-9E80-176D-E65C3F9511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A74F9-8D8D-4C4F-8BC0-E0E1C3F8AE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A9AAF7-0526-C10E-4E03-F8C8B0275124}"/>
              </a:ext>
            </a:extLst>
          </p:cNvPr>
          <p:cNvSpPr>
            <a:spLocks noGrp="1"/>
          </p:cNvSpPr>
          <p:nvPr>
            <p:ph idx="1"/>
          </p:nvPr>
        </p:nvSpPr>
        <p:spPr/>
        <p:txBody>
          <a:bodyPr/>
          <a:lstStyle/>
          <a:p>
            <a:r>
              <a:rPr lang="en-US" dirty="0"/>
              <a:t>Q5. Where is the most common site of this injury and why?</a:t>
            </a:r>
          </a:p>
        </p:txBody>
      </p:sp>
    </p:spTree>
    <p:extLst>
      <p:ext uri="{BB962C8B-B14F-4D97-AF65-F5344CB8AC3E}">
        <p14:creationId xmlns:p14="http://schemas.microsoft.com/office/powerpoint/2010/main" val="3158781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3FB7-B2F7-44B3-E332-57456BD4EE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980CAB-329B-7EEE-AF10-20A2DEB41D88}"/>
              </a:ext>
            </a:extLst>
          </p:cNvPr>
          <p:cNvSpPr>
            <a:spLocks noGrp="1"/>
          </p:cNvSpPr>
          <p:nvPr>
            <p:ph idx="1"/>
          </p:nvPr>
        </p:nvSpPr>
        <p:spPr/>
        <p:txBody>
          <a:bodyPr/>
          <a:lstStyle/>
          <a:p>
            <a:r>
              <a:rPr lang="en-US" dirty="0"/>
              <a:t>Q5. Where is the most common site of this injury and why?</a:t>
            </a:r>
          </a:p>
        </p:txBody>
      </p:sp>
      <p:sp>
        <p:nvSpPr>
          <p:cNvPr id="4" name="Content Placeholder 2">
            <a:extLst>
              <a:ext uri="{FF2B5EF4-FFF2-40B4-BE49-F238E27FC236}">
                <a16:creationId xmlns:a16="http://schemas.microsoft.com/office/drawing/2014/main" id="{2C49F431-6CD9-81D2-58C4-2AE3A46E1DDC}"/>
              </a:ext>
            </a:extLst>
          </p:cNvPr>
          <p:cNvSpPr txBox="1">
            <a:spLocks/>
          </p:cNvSpPr>
          <p:nvPr/>
        </p:nvSpPr>
        <p:spPr>
          <a:xfrm>
            <a:off x="666940" y="3086805"/>
            <a:ext cx="6605397"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400" b="1" u="sng" dirty="0">
                <a:latin typeface="Georgia" panose="02040502050405020303" pitchFamily="18" charset="0"/>
              </a:rPr>
              <a:t>Aortic isthmus </a:t>
            </a:r>
            <a:br>
              <a:rPr lang="en-US" sz="2400" b="1" u="sng" dirty="0">
                <a:latin typeface="Georgia" panose="02040502050405020303" pitchFamily="18" charset="0"/>
              </a:rPr>
            </a:br>
            <a:r>
              <a:rPr lang="en-US" sz="1600" dirty="0">
                <a:latin typeface="Georgia" panose="02040502050405020303" pitchFamily="18" charset="0"/>
              </a:rPr>
              <a:t>54-66% in autopsy studies</a:t>
            </a:r>
          </a:p>
          <a:p>
            <a:r>
              <a:rPr lang="en-US" sz="1600" dirty="0">
                <a:latin typeface="Georgia" panose="02040502050405020303" pitchFamily="18" charset="0"/>
              </a:rPr>
              <a:t>&gt;85% patients who arrive to hospital alive</a:t>
            </a:r>
          </a:p>
          <a:p>
            <a:pPr marL="457200" indent="-457200">
              <a:buFont typeface="+mj-lt"/>
              <a:buAutoNum type="arabicPeriod"/>
            </a:pPr>
            <a:r>
              <a:rPr lang="en-US" sz="2400" u="sng" dirty="0">
                <a:latin typeface="Georgia" panose="02040502050405020303" pitchFamily="18" charset="0"/>
              </a:rPr>
              <a:t>Transition zone </a:t>
            </a:r>
            <a:r>
              <a:rPr lang="en-US" sz="2400" dirty="0">
                <a:latin typeface="Georgia" panose="02040502050405020303" pitchFamily="18" charset="0"/>
              </a:rPr>
              <a:t>from unfixed aortic arch &amp; fixed descending aorta </a:t>
            </a:r>
          </a:p>
          <a:p>
            <a:pPr marL="457200" indent="-457200">
              <a:buFont typeface="+mj-lt"/>
              <a:buAutoNum type="arabicPeriod"/>
            </a:pPr>
            <a:r>
              <a:rPr lang="en-US" sz="2400" dirty="0">
                <a:latin typeface="Georgia" panose="02040502050405020303" pitchFamily="18" charset="0"/>
              </a:rPr>
              <a:t>Weaker strength</a:t>
            </a:r>
          </a:p>
          <a:p>
            <a:pPr marL="457200" indent="-457200">
              <a:buFont typeface="+mj-lt"/>
              <a:buAutoNum type="arabicPeriod"/>
            </a:pPr>
            <a:r>
              <a:rPr lang="en-US" sz="2400" dirty="0">
                <a:latin typeface="Georgia" panose="02040502050405020303" pitchFamily="18" charset="0"/>
              </a:rPr>
              <a:t>Compression point between bony structures</a:t>
            </a:r>
          </a:p>
        </p:txBody>
      </p:sp>
      <p:pic>
        <p:nvPicPr>
          <p:cNvPr id="5" name="Picture 4" descr="Distal to origin of LSCA at the site of ligamentum arteriosum, transition zone between more mobile ascending aorta and the fixed descending">
            <a:extLst>
              <a:ext uri="{FF2B5EF4-FFF2-40B4-BE49-F238E27FC236}">
                <a16:creationId xmlns:a16="http://schemas.microsoft.com/office/drawing/2014/main" id="{445B2A9E-D99F-9CEF-C2F5-EBD94D4CE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337" y="2885637"/>
            <a:ext cx="4133439" cy="3265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124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9129AF-C108-530D-5716-079C72EC8BCB}"/>
              </a:ext>
            </a:extLst>
          </p:cNvPr>
          <p:cNvSpPr>
            <a:spLocks noGrp="1"/>
          </p:cNvSpPr>
          <p:nvPr>
            <p:ph type="title"/>
          </p:nvPr>
        </p:nvSpPr>
        <p:spPr>
          <a:xfrm>
            <a:off x="643468" y="643467"/>
            <a:ext cx="3415612" cy="5571066"/>
          </a:xfrm>
        </p:spPr>
        <p:txBody>
          <a:bodyPr>
            <a:normAutofit/>
          </a:bodyPr>
          <a:lstStyle/>
          <a:p>
            <a:r>
              <a:rPr lang="en-US">
                <a:solidFill>
                  <a:srgbClr val="FFFFFF"/>
                </a:solidFill>
              </a:rPr>
              <a:t>Case 5</a:t>
            </a:r>
          </a:p>
        </p:txBody>
      </p:sp>
      <p:graphicFrame>
        <p:nvGraphicFramePr>
          <p:cNvPr id="15" name="Content Placeholder 2">
            <a:extLst>
              <a:ext uri="{FF2B5EF4-FFF2-40B4-BE49-F238E27FC236}">
                <a16:creationId xmlns:a16="http://schemas.microsoft.com/office/drawing/2014/main" id="{E94065BA-1F4C-85CB-842F-964FB05D2622}"/>
              </a:ext>
            </a:extLst>
          </p:cNvPr>
          <p:cNvGraphicFramePr>
            <a:graphicFrameLocks noGrp="1"/>
          </p:cNvGraphicFramePr>
          <p:nvPr>
            <p:ph idx="1"/>
            <p:extLst>
              <p:ext uri="{D42A27DB-BD31-4B8C-83A1-F6EECF244321}">
                <p14:modId xmlns:p14="http://schemas.microsoft.com/office/powerpoint/2010/main" val="4160865764"/>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erson lying on a bed with a cigarette in her hand&#10;&#10;AI-generated content may be incorrect.">
            <a:extLst>
              <a:ext uri="{FF2B5EF4-FFF2-40B4-BE49-F238E27FC236}">
                <a16:creationId xmlns:a16="http://schemas.microsoft.com/office/drawing/2014/main" id="{5C2F77A5-FD56-771E-3200-268AA906BD32}"/>
              </a:ext>
            </a:extLst>
          </p:cNvPr>
          <p:cNvPicPr>
            <a:picLocks noChangeAspect="1"/>
          </p:cNvPicPr>
          <p:nvPr/>
        </p:nvPicPr>
        <p:blipFill>
          <a:blip r:embed="rId8"/>
          <a:stretch>
            <a:fillRect/>
          </a:stretch>
        </p:blipFill>
        <p:spPr>
          <a:xfrm>
            <a:off x="299203" y="4176070"/>
            <a:ext cx="4049791" cy="2275163"/>
          </a:xfrm>
          <a:prstGeom prst="rect">
            <a:avLst/>
          </a:prstGeom>
        </p:spPr>
      </p:pic>
      <p:sp>
        <p:nvSpPr>
          <p:cNvPr id="13" name="TextBox 12">
            <a:extLst>
              <a:ext uri="{FF2B5EF4-FFF2-40B4-BE49-F238E27FC236}">
                <a16:creationId xmlns:a16="http://schemas.microsoft.com/office/drawing/2014/main" id="{0BD00F14-B297-51B0-70BE-A363A07793E2}"/>
              </a:ext>
            </a:extLst>
          </p:cNvPr>
          <p:cNvSpPr txBox="1"/>
          <p:nvPr/>
        </p:nvSpPr>
        <p:spPr>
          <a:xfrm>
            <a:off x="868054" y="6451233"/>
            <a:ext cx="2325756" cy="369332"/>
          </a:xfrm>
          <a:prstGeom prst="rect">
            <a:avLst/>
          </a:prstGeom>
          <a:noFill/>
        </p:spPr>
        <p:txBody>
          <a:bodyPr wrap="square" rtlCol="0">
            <a:spAutoFit/>
          </a:bodyPr>
          <a:lstStyle/>
          <a:p>
            <a:r>
              <a:rPr lang="en-US" dirty="0">
                <a:latin typeface="Georgia" panose="02040502050405020303" pitchFamily="18" charset="0"/>
              </a:rPr>
              <a:t>(AI generated)</a:t>
            </a:r>
          </a:p>
        </p:txBody>
      </p:sp>
    </p:spTree>
    <p:extLst>
      <p:ext uri="{BB962C8B-B14F-4D97-AF65-F5344CB8AC3E}">
        <p14:creationId xmlns:p14="http://schemas.microsoft.com/office/powerpoint/2010/main" val="155444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8CDC-80E5-BFAC-C4E5-DF26708B69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0F83FE-47C2-BD34-ACFC-D3C6F1A635FA}"/>
              </a:ext>
            </a:extLst>
          </p:cNvPr>
          <p:cNvSpPr>
            <a:spLocks noGrp="1"/>
          </p:cNvSpPr>
          <p:nvPr>
            <p:ph idx="1"/>
          </p:nvPr>
        </p:nvSpPr>
        <p:spPr/>
        <p:txBody>
          <a:bodyPr/>
          <a:lstStyle/>
          <a:p>
            <a:endParaRPr lang="en-US" dirty="0"/>
          </a:p>
        </p:txBody>
      </p:sp>
      <p:pic>
        <p:nvPicPr>
          <p:cNvPr id="4" name="Content Placeholder 8">
            <a:extLst>
              <a:ext uri="{FF2B5EF4-FFF2-40B4-BE49-F238E27FC236}">
                <a16:creationId xmlns:a16="http://schemas.microsoft.com/office/drawing/2014/main" id="{295C5B35-FA44-E1E8-DD1A-56B6A9884ABD}"/>
              </a:ext>
            </a:extLst>
          </p:cNvPr>
          <p:cNvPicPr>
            <a:picLocks noChangeAspect="1"/>
          </p:cNvPicPr>
          <p:nvPr/>
        </p:nvPicPr>
        <p:blipFill>
          <a:blip r:embed="rId3"/>
          <a:stretch>
            <a:fillRect/>
          </a:stretch>
        </p:blipFill>
        <p:spPr>
          <a:xfrm>
            <a:off x="1359567" y="3851172"/>
            <a:ext cx="4006047" cy="2521636"/>
          </a:xfrm>
          <a:prstGeom prst="rect">
            <a:avLst/>
          </a:prstGeom>
        </p:spPr>
      </p:pic>
      <p:pic>
        <p:nvPicPr>
          <p:cNvPr id="5" name="Picture 4">
            <a:extLst>
              <a:ext uri="{FF2B5EF4-FFF2-40B4-BE49-F238E27FC236}">
                <a16:creationId xmlns:a16="http://schemas.microsoft.com/office/drawing/2014/main" id="{EF0AF242-24E2-462E-87F4-8CAA0A4E6545}"/>
              </a:ext>
            </a:extLst>
          </p:cNvPr>
          <p:cNvPicPr>
            <a:picLocks noChangeAspect="1"/>
          </p:cNvPicPr>
          <p:nvPr/>
        </p:nvPicPr>
        <p:blipFill>
          <a:blip r:embed="rId4"/>
          <a:stretch>
            <a:fillRect/>
          </a:stretch>
        </p:blipFill>
        <p:spPr>
          <a:xfrm rot="16200000">
            <a:off x="8185311" y="3211988"/>
            <a:ext cx="2178743" cy="4198880"/>
          </a:xfrm>
          <a:prstGeom prst="rect">
            <a:avLst/>
          </a:prstGeom>
        </p:spPr>
      </p:pic>
      <p:pic>
        <p:nvPicPr>
          <p:cNvPr id="6" name="Picture 5">
            <a:extLst>
              <a:ext uri="{FF2B5EF4-FFF2-40B4-BE49-F238E27FC236}">
                <a16:creationId xmlns:a16="http://schemas.microsoft.com/office/drawing/2014/main" id="{DBEE6045-6153-6AD2-2997-F3E9FBBC3937}"/>
              </a:ext>
            </a:extLst>
          </p:cNvPr>
          <p:cNvPicPr>
            <a:picLocks noChangeAspect="1"/>
          </p:cNvPicPr>
          <p:nvPr/>
        </p:nvPicPr>
        <p:blipFill>
          <a:blip r:embed="rId5"/>
          <a:stretch>
            <a:fillRect/>
          </a:stretch>
        </p:blipFill>
        <p:spPr>
          <a:xfrm>
            <a:off x="7055903" y="908540"/>
            <a:ext cx="4437558" cy="2064934"/>
          </a:xfrm>
          <a:prstGeom prst="rect">
            <a:avLst/>
          </a:prstGeom>
        </p:spPr>
      </p:pic>
      <p:sp>
        <p:nvSpPr>
          <p:cNvPr id="7" name="TextBox 6">
            <a:extLst>
              <a:ext uri="{FF2B5EF4-FFF2-40B4-BE49-F238E27FC236}">
                <a16:creationId xmlns:a16="http://schemas.microsoft.com/office/drawing/2014/main" id="{45423506-6B8D-DBFC-9CE8-9497A8131982}"/>
              </a:ext>
            </a:extLst>
          </p:cNvPr>
          <p:cNvSpPr txBox="1"/>
          <p:nvPr/>
        </p:nvSpPr>
        <p:spPr>
          <a:xfrm>
            <a:off x="8743126" y="6372808"/>
            <a:ext cx="962123" cy="369332"/>
          </a:xfrm>
          <a:prstGeom prst="rect">
            <a:avLst/>
          </a:prstGeom>
          <a:noFill/>
        </p:spPr>
        <p:txBody>
          <a:bodyPr wrap="none" rtlCol="0">
            <a:spAutoFit/>
          </a:bodyPr>
          <a:lstStyle/>
          <a:p>
            <a:r>
              <a:rPr lang="en-US" altLang="zh-HK" dirty="0">
                <a:latin typeface="Georgia" panose="02040502050405020303" pitchFamily="18" charset="0"/>
              </a:rPr>
              <a:t>Left UL</a:t>
            </a:r>
            <a:endParaRPr lang="zh-HK" altLang="en-US" dirty="0">
              <a:latin typeface="Georgia" panose="02040502050405020303" pitchFamily="18" charset="0"/>
            </a:endParaRPr>
          </a:p>
        </p:txBody>
      </p:sp>
      <p:pic>
        <p:nvPicPr>
          <p:cNvPr id="8" name="Picture 7">
            <a:extLst>
              <a:ext uri="{FF2B5EF4-FFF2-40B4-BE49-F238E27FC236}">
                <a16:creationId xmlns:a16="http://schemas.microsoft.com/office/drawing/2014/main" id="{622D1B78-30B7-6E9F-6BC1-2A1B5766BFD2}"/>
              </a:ext>
            </a:extLst>
          </p:cNvPr>
          <p:cNvPicPr>
            <a:picLocks noChangeAspect="1"/>
          </p:cNvPicPr>
          <p:nvPr/>
        </p:nvPicPr>
        <p:blipFill>
          <a:blip r:embed="rId6"/>
          <a:stretch>
            <a:fillRect/>
          </a:stretch>
        </p:blipFill>
        <p:spPr>
          <a:xfrm>
            <a:off x="1024128" y="470184"/>
            <a:ext cx="2731375" cy="2953777"/>
          </a:xfrm>
          <a:prstGeom prst="rect">
            <a:avLst/>
          </a:prstGeom>
        </p:spPr>
      </p:pic>
      <p:pic>
        <p:nvPicPr>
          <p:cNvPr id="9" name="Picture 8">
            <a:extLst>
              <a:ext uri="{FF2B5EF4-FFF2-40B4-BE49-F238E27FC236}">
                <a16:creationId xmlns:a16="http://schemas.microsoft.com/office/drawing/2014/main" id="{C368C906-E71A-27B5-5520-8C2C427DEEDA}"/>
              </a:ext>
            </a:extLst>
          </p:cNvPr>
          <p:cNvPicPr>
            <a:picLocks noChangeAspect="1"/>
          </p:cNvPicPr>
          <p:nvPr/>
        </p:nvPicPr>
        <p:blipFill>
          <a:blip r:embed="rId7"/>
          <a:stretch>
            <a:fillRect/>
          </a:stretch>
        </p:blipFill>
        <p:spPr>
          <a:xfrm>
            <a:off x="4135166" y="368543"/>
            <a:ext cx="2298391" cy="3060457"/>
          </a:xfrm>
          <a:prstGeom prst="rect">
            <a:avLst/>
          </a:prstGeom>
        </p:spPr>
      </p:pic>
      <p:sp>
        <p:nvSpPr>
          <p:cNvPr id="10" name="TextBox 9">
            <a:extLst>
              <a:ext uri="{FF2B5EF4-FFF2-40B4-BE49-F238E27FC236}">
                <a16:creationId xmlns:a16="http://schemas.microsoft.com/office/drawing/2014/main" id="{EE489B1F-80D0-B68A-1CBE-8FAEADCB11DE}"/>
              </a:ext>
            </a:extLst>
          </p:cNvPr>
          <p:cNvSpPr txBox="1"/>
          <p:nvPr/>
        </p:nvSpPr>
        <p:spPr>
          <a:xfrm>
            <a:off x="3052248" y="6372808"/>
            <a:ext cx="659155" cy="369332"/>
          </a:xfrm>
          <a:prstGeom prst="rect">
            <a:avLst/>
          </a:prstGeom>
          <a:noFill/>
        </p:spPr>
        <p:txBody>
          <a:bodyPr wrap="none" rtlCol="0">
            <a:spAutoFit/>
          </a:bodyPr>
          <a:lstStyle/>
          <a:p>
            <a:r>
              <a:rPr lang="en-US" altLang="zh-HK" dirty="0">
                <a:latin typeface="Georgia" panose="02040502050405020303" pitchFamily="18" charset="0"/>
              </a:rPr>
              <a:t>back</a:t>
            </a:r>
            <a:endParaRPr lang="zh-HK" altLang="en-US" dirty="0">
              <a:latin typeface="Georgia" panose="02040502050405020303" pitchFamily="18" charset="0"/>
            </a:endParaRPr>
          </a:p>
        </p:txBody>
      </p:sp>
      <p:sp>
        <p:nvSpPr>
          <p:cNvPr id="11" name="TextBox 10">
            <a:extLst>
              <a:ext uri="{FF2B5EF4-FFF2-40B4-BE49-F238E27FC236}">
                <a16:creationId xmlns:a16="http://schemas.microsoft.com/office/drawing/2014/main" id="{527BCB47-7752-EEFC-8F85-7A66F5101577}"/>
              </a:ext>
            </a:extLst>
          </p:cNvPr>
          <p:cNvSpPr txBox="1"/>
          <p:nvPr/>
        </p:nvSpPr>
        <p:spPr>
          <a:xfrm>
            <a:off x="8609724" y="3098703"/>
            <a:ext cx="1116011" cy="369332"/>
          </a:xfrm>
          <a:prstGeom prst="rect">
            <a:avLst/>
          </a:prstGeom>
          <a:noFill/>
        </p:spPr>
        <p:txBody>
          <a:bodyPr wrap="none" rtlCol="0">
            <a:spAutoFit/>
          </a:bodyPr>
          <a:lstStyle/>
          <a:p>
            <a:r>
              <a:rPr lang="en-US" altLang="zh-HK" dirty="0">
                <a:latin typeface="Georgia" panose="02040502050405020303" pitchFamily="18" charset="0"/>
              </a:rPr>
              <a:t>Right UL</a:t>
            </a:r>
            <a:endParaRPr lang="zh-HK" altLang="en-US" dirty="0">
              <a:latin typeface="Georgia" panose="02040502050405020303" pitchFamily="18" charset="0"/>
            </a:endParaRPr>
          </a:p>
        </p:txBody>
      </p:sp>
      <p:sp>
        <p:nvSpPr>
          <p:cNvPr id="12" name="Rectangle 11">
            <a:extLst>
              <a:ext uri="{FF2B5EF4-FFF2-40B4-BE49-F238E27FC236}">
                <a16:creationId xmlns:a16="http://schemas.microsoft.com/office/drawing/2014/main" id="{783F8F54-67E1-EED2-9E18-005C7F11DF3D}"/>
              </a:ext>
            </a:extLst>
          </p:cNvPr>
          <p:cNvSpPr/>
          <p:nvPr/>
        </p:nvSpPr>
        <p:spPr>
          <a:xfrm>
            <a:off x="1359567" y="988370"/>
            <a:ext cx="1692681" cy="95263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0B3022-AA31-A415-1204-764F7258BE50}"/>
              </a:ext>
            </a:extLst>
          </p:cNvPr>
          <p:cNvSpPr/>
          <p:nvPr/>
        </p:nvSpPr>
        <p:spPr>
          <a:xfrm>
            <a:off x="4572000" y="1248508"/>
            <a:ext cx="1336431" cy="47638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526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0BF4-1BB3-AB61-2D11-52DD4D2351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3CBC98-D6EA-3D4F-A2DC-559B552DDF76}"/>
              </a:ext>
            </a:extLst>
          </p:cNvPr>
          <p:cNvSpPr>
            <a:spLocks noGrp="1"/>
          </p:cNvSpPr>
          <p:nvPr>
            <p:ph idx="1"/>
          </p:nvPr>
        </p:nvSpPr>
        <p:spPr/>
        <p:txBody>
          <a:bodyPr/>
          <a:lstStyle/>
          <a:p>
            <a:r>
              <a:rPr lang="en-US" dirty="0"/>
              <a:t>Q1. Name 3 methods for determining the Total Body Surface Area (TBSA) in this patient</a:t>
            </a:r>
          </a:p>
        </p:txBody>
      </p:sp>
    </p:spTree>
    <p:extLst>
      <p:ext uri="{BB962C8B-B14F-4D97-AF65-F5344CB8AC3E}">
        <p14:creationId xmlns:p14="http://schemas.microsoft.com/office/powerpoint/2010/main" val="1063903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3DC5A-2F8A-74D9-981C-7DBD5F9FE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9746A-E159-2E92-CD47-6F6467DC08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36B35C-BF2E-7FB0-3BCD-A2623CC2B350}"/>
              </a:ext>
            </a:extLst>
          </p:cNvPr>
          <p:cNvSpPr>
            <a:spLocks noGrp="1"/>
          </p:cNvSpPr>
          <p:nvPr>
            <p:ph idx="1"/>
          </p:nvPr>
        </p:nvSpPr>
        <p:spPr/>
        <p:txBody>
          <a:bodyPr/>
          <a:lstStyle/>
          <a:p>
            <a:r>
              <a:rPr lang="en-US" dirty="0"/>
              <a:t>Q1. Name 3 methods for determining the Total Body Surface Area (TBSA) in this patient</a:t>
            </a:r>
          </a:p>
          <a:p>
            <a:endParaRPr lang="en-US" dirty="0"/>
          </a:p>
          <a:p>
            <a:r>
              <a:rPr lang="en-US" u="sng" dirty="0"/>
              <a:t>Rule of Nines</a:t>
            </a:r>
          </a:p>
          <a:p>
            <a:r>
              <a:rPr lang="en-US" u="sng" dirty="0"/>
              <a:t>Palmar method</a:t>
            </a:r>
          </a:p>
          <a:p>
            <a:r>
              <a:rPr lang="en-US" u="sng" dirty="0"/>
              <a:t>Lund-Browder Chart</a:t>
            </a:r>
          </a:p>
        </p:txBody>
      </p:sp>
      <p:pic>
        <p:nvPicPr>
          <p:cNvPr id="5" name="Picture 4" descr="A baby body chart with numbers&#10;&#10;AI-generated content may be incorrect.">
            <a:extLst>
              <a:ext uri="{FF2B5EF4-FFF2-40B4-BE49-F238E27FC236}">
                <a16:creationId xmlns:a16="http://schemas.microsoft.com/office/drawing/2014/main" id="{F6CD3F29-BC75-92DD-D94E-A4BC668CB689}"/>
              </a:ext>
            </a:extLst>
          </p:cNvPr>
          <p:cNvPicPr>
            <a:picLocks noChangeAspect="1"/>
          </p:cNvPicPr>
          <p:nvPr/>
        </p:nvPicPr>
        <p:blipFill>
          <a:blip r:embed="rId2"/>
          <a:srcRect r="3544" b="38288"/>
          <a:stretch>
            <a:fillRect/>
          </a:stretch>
        </p:blipFill>
        <p:spPr>
          <a:xfrm>
            <a:off x="4652954" y="2560320"/>
            <a:ext cx="3468036" cy="4023360"/>
          </a:xfrm>
          <a:prstGeom prst="rect">
            <a:avLst/>
          </a:prstGeom>
        </p:spPr>
      </p:pic>
      <p:pic>
        <p:nvPicPr>
          <p:cNvPr id="7" name="Picture 6" descr="A baby body chart with numbers&#10;&#10;AI-generated content may be incorrect.">
            <a:extLst>
              <a:ext uri="{FF2B5EF4-FFF2-40B4-BE49-F238E27FC236}">
                <a16:creationId xmlns:a16="http://schemas.microsoft.com/office/drawing/2014/main" id="{B74D8F74-E0EB-CFA4-3BA0-36BA5352AE76}"/>
              </a:ext>
            </a:extLst>
          </p:cNvPr>
          <p:cNvPicPr>
            <a:picLocks noChangeAspect="1"/>
          </p:cNvPicPr>
          <p:nvPr/>
        </p:nvPicPr>
        <p:blipFill>
          <a:blip r:embed="rId2"/>
          <a:srcRect t="62985" r="4624"/>
          <a:stretch>
            <a:fillRect/>
          </a:stretch>
        </p:blipFill>
        <p:spPr>
          <a:xfrm>
            <a:off x="8120990" y="4045226"/>
            <a:ext cx="3607185" cy="2538454"/>
          </a:xfrm>
          <a:prstGeom prst="rect">
            <a:avLst/>
          </a:prstGeom>
        </p:spPr>
      </p:pic>
    </p:spTree>
    <p:extLst>
      <p:ext uri="{BB962C8B-B14F-4D97-AF65-F5344CB8AC3E}">
        <p14:creationId xmlns:p14="http://schemas.microsoft.com/office/powerpoint/2010/main" val="17610069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17F78-559C-AAA0-2217-537E4BE205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A8893C-8F3D-7E02-C1AC-33340685469F}"/>
              </a:ext>
            </a:extLst>
          </p:cNvPr>
          <p:cNvSpPr>
            <a:spLocks noGrp="1"/>
          </p:cNvSpPr>
          <p:nvPr>
            <p:ph idx="1"/>
          </p:nvPr>
        </p:nvSpPr>
        <p:spPr/>
        <p:txBody>
          <a:bodyPr/>
          <a:lstStyle/>
          <a:p>
            <a:r>
              <a:rPr lang="en-US" dirty="0"/>
              <a:t>Her TBSA is 41.5%. Assume body weight =50kg.</a:t>
            </a:r>
          </a:p>
          <a:p>
            <a:r>
              <a:rPr lang="en-US" dirty="0"/>
              <a:t>Q2. </a:t>
            </a:r>
            <a:r>
              <a:rPr lang="en-HK" dirty="0"/>
              <a:t>According to ATLS, what is the recommended fluid management for this patient?</a:t>
            </a:r>
            <a:endParaRPr lang="en-US" dirty="0"/>
          </a:p>
        </p:txBody>
      </p:sp>
      <p:pic>
        <p:nvPicPr>
          <p:cNvPr id="5" name="Picture 4" descr="A drawing of two people&#10;&#10;AI-generated content may be incorrect.">
            <a:extLst>
              <a:ext uri="{FF2B5EF4-FFF2-40B4-BE49-F238E27FC236}">
                <a16:creationId xmlns:a16="http://schemas.microsoft.com/office/drawing/2014/main" id="{62141BF7-821A-E4BD-8042-19A2FDA59850}"/>
              </a:ext>
            </a:extLst>
          </p:cNvPr>
          <p:cNvPicPr>
            <a:picLocks noChangeAspect="1"/>
          </p:cNvPicPr>
          <p:nvPr/>
        </p:nvPicPr>
        <p:blipFill>
          <a:blip r:embed="rId3"/>
          <a:stretch>
            <a:fillRect/>
          </a:stretch>
        </p:blipFill>
        <p:spPr>
          <a:xfrm>
            <a:off x="7749831" y="3117273"/>
            <a:ext cx="3033525" cy="3740727"/>
          </a:xfrm>
          <a:prstGeom prst="rect">
            <a:avLst/>
          </a:prstGeom>
        </p:spPr>
      </p:pic>
    </p:spTree>
    <p:extLst>
      <p:ext uri="{BB962C8B-B14F-4D97-AF65-F5344CB8AC3E}">
        <p14:creationId xmlns:p14="http://schemas.microsoft.com/office/powerpoint/2010/main" val="1712773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3E8DF-57A2-E684-EA42-9CD75D3474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486C9-B247-E310-4A57-3399761138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837992-2952-BA97-5659-0D2BF7F457B9}"/>
              </a:ext>
            </a:extLst>
          </p:cNvPr>
          <p:cNvSpPr>
            <a:spLocks noGrp="1"/>
          </p:cNvSpPr>
          <p:nvPr>
            <p:ph idx="1"/>
          </p:nvPr>
        </p:nvSpPr>
        <p:spPr>
          <a:xfrm>
            <a:off x="1024128" y="1724891"/>
            <a:ext cx="9720073" cy="5133109"/>
          </a:xfrm>
        </p:spPr>
        <p:txBody>
          <a:bodyPr>
            <a:normAutofit/>
          </a:bodyPr>
          <a:lstStyle/>
          <a:p>
            <a:r>
              <a:rPr lang="en-US" dirty="0"/>
              <a:t>Q2. </a:t>
            </a:r>
            <a:r>
              <a:rPr lang="en-HK" dirty="0"/>
              <a:t>According to ATLS, what is the recommended fluid management for this patient?</a:t>
            </a:r>
          </a:p>
          <a:p>
            <a:r>
              <a:rPr lang="en-HK" dirty="0"/>
              <a:t>Warmed isotonic crystalloid, preferably LR</a:t>
            </a:r>
          </a:p>
          <a:p>
            <a:endParaRPr lang="en-HK" dirty="0"/>
          </a:p>
          <a:p>
            <a:endParaRPr lang="en-US" dirty="0"/>
          </a:p>
        </p:txBody>
      </p:sp>
      <p:sp>
        <p:nvSpPr>
          <p:cNvPr id="4" name="Content Placeholder 3">
            <a:extLst>
              <a:ext uri="{FF2B5EF4-FFF2-40B4-BE49-F238E27FC236}">
                <a16:creationId xmlns:a16="http://schemas.microsoft.com/office/drawing/2014/main" id="{2CF9635D-F97F-C86C-3935-AE231EF6A788}"/>
              </a:ext>
            </a:extLst>
          </p:cNvPr>
          <p:cNvSpPr txBox="1">
            <a:spLocks/>
          </p:cNvSpPr>
          <p:nvPr/>
        </p:nvSpPr>
        <p:spPr>
          <a:xfrm>
            <a:off x="395887" y="2861733"/>
            <a:ext cx="5522459" cy="3777606"/>
          </a:xfrm>
          <a:prstGeom prst="rect">
            <a:avLst/>
          </a:prstGeom>
          <a:solidFill>
            <a:schemeClr val="accent5">
              <a:lumMod val="20000"/>
              <a:lumOff val="80000"/>
            </a:schemeClr>
          </a:solidFill>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Georgia" panose="02040502050405020303" pitchFamily="18"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Georgia" panose="02040502050405020303" pitchFamily="18"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Georgia" panose="02040502050405020303" pitchFamily="18"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Georgia" panose="02040502050405020303" pitchFamily="18"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Georgia" panose="02040502050405020303" pitchFamily="18"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sz="2400" u="sng" dirty="0"/>
              <a:t>ATLS 10</a:t>
            </a:r>
            <a:r>
              <a:rPr lang="en-US" sz="2400" u="sng" baseline="30000" dirty="0"/>
              <a:t>th</a:t>
            </a:r>
            <a:r>
              <a:rPr lang="en-US" sz="2400" u="sng" dirty="0"/>
              <a:t> edition</a:t>
            </a:r>
            <a:endParaRPr lang="en-US" u="sng" dirty="0"/>
          </a:p>
          <a:p>
            <a:pPr marL="0" indent="0" algn="ctr">
              <a:buNone/>
            </a:pPr>
            <a:r>
              <a:rPr lang="en-US" sz="2000" dirty="0"/>
              <a:t>=2ml x kg x TBSA% </a:t>
            </a:r>
          </a:p>
          <a:p>
            <a:pPr marL="0" indent="0" algn="ctr">
              <a:buNone/>
            </a:pPr>
            <a:r>
              <a:rPr lang="en-US" sz="2000" dirty="0"/>
              <a:t>=2ml x 50kg x 41.5% = 4150ml</a:t>
            </a:r>
          </a:p>
          <a:p>
            <a:pPr marL="0" indent="0" algn="ctr">
              <a:buNone/>
            </a:pPr>
            <a:r>
              <a:rPr lang="en-US" sz="2000" dirty="0"/>
              <a:t>Half in first 8 hours, half in subsequent 16 hours</a:t>
            </a:r>
          </a:p>
          <a:p>
            <a:pPr marL="0" indent="0" algn="ctr">
              <a:buNone/>
            </a:pPr>
            <a:endParaRPr lang="en-US" sz="2000" dirty="0"/>
          </a:p>
          <a:p>
            <a:pPr marL="0" indent="0" algn="ctr">
              <a:buNone/>
            </a:pPr>
            <a:r>
              <a:rPr lang="en-US" sz="2000" dirty="0"/>
              <a:t>2075ml/8=260ml/</a:t>
            </a:r>
            <a:r>
              <a:rPr lang="en-US" sz="2000" dirty="0" err="1"/>
              <a:t>hr</a:t>
            </a:r>
            <a:endParaRPr lang="en-US" sz="2000" dirty="0"/>
          </a:p>
          <a:p>
            <a:pPr marL="0" indent="0" algn="ctr">
              <a:buNone/>
            </a:pPr>
            <a:r>
              <a:rPr lang="en-US" sz="2000" dirty="0"/>
              <a:t>Titrate according to U/O</a:t>
            </a:r>
          </a:p>
        </p:txBody>
      </p:sp>
      <p:sp>
        <p:nvSpPr>
          <p:cNvPr id="5" name="Content Placeholder 4">
            <a:extLst>
              <a:ext uri="{FF2B5EF4-FFF2-40B4-BE49-F238E27FC236}">
                <a16:creationId xmlns:a16="http://schemas.microsoft.com/office/drawing/2014/main" id="{BED027D7-5306-C2A0-F939-BEC6C336AE7D}"/>
              </a:ext>
            </a:extLst>
          </p:cNvPr>
          <p:cNvSpPr txBox="1">
            <a:spLocks/>
          </p:cNvSpPr>
          <p:nvPr/>
        </p:nvSpPr>
        <p:spPr>
          <a:xfrm>
            <a:off x="6287246" y="2861734"/>
            <a:ext cx="5522459" cy="3777605"/>
          </a:xfrm>
          <a:prstGeom prst="rect">
            <a:avLst/>
          </a:prstGeom>
          <a:solidFill>
            <a:schemeClr val="accent2">
              <a:lumMod val="20000"/>
              <a:lumOff val="80000"/>
            </a:schemeClr>
          </a:solidFill>
        </p:spPr>
        <p:txBody>
          <a:bodyPr>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sz="2800" u="sng" dirty="0">
                <a:latin typeface="Georgia" panose="02040502050405020303" pitchFamily="18" charset="0"/>
              </a:rPr>
              <a:t>ATLS 11</a:t>
            </a:r>
            <a:r>
              <a:rPr lang="en-US" sz="2800" u="sng" baseline="30000" dirty="0">
                <a:latin typeface="Georgia" panose="02040502050405020303" pitchFamily="18" charset="0"/>
              </a:rPr>
              <a:t>th</a:t>
            </a:r>
            <a:r>
              <a:rPr lang="en-US" sz="2800" u="sng" dirty="0">
                <a:latin typeface="Georgia" panose="02040502050405020303" pitchFamily="18" charset="0"/>
              </a:rPr>
              <a:t> edition</a:t>
            </a:r>
          </a:p>
          <a:p>
            <a:r>
              <a:rPr lang="en-US" sz="2400" dirty="0">
                <a:latin typeface="Georgia" panose="02040502050405020303" pitchFamily="18" charset="0"/>
              </a:rPr>
              <a:t>Calculate </a:t>
            </a:r>
            <a:r>
              <a:rPr lang="en-US" sz="2400" b="1" u="sng" dirty="0">
                <a:latin typeface="Georgia" panose="02040502050405020303" pitchFamily="18" charset="0"/>
              </a:rPr>
              <a:t>Adjusted Hourly Fluid Rate </a:t>
            </a:r>
          </a:p>
          <a:p>
            <a:r>
              <a:rPr lang="en-US" sz="2400" dirty="0">
                <a:latin typeface="Georgia" panose="02040502050405020303" pitchFamily="18" charset="0"/>
              </a:rPr>
              <a:t>= </a:t>
            </a:r>
            <a:r>
              <a:rPr lang="en-US" sz="2400" b="1" dirty="0">
                <a:latin typeface="Georgia" panose="02040502050405020303" pitchFamily="18" charset="0"/>
              </a:rPr>
              <a:t>(2ml x kg x TBSA%)/16 </a:t>
            </a:r>
          </a:p>
          <a:p>
            <a:r>
              <a:rPr lang="en-US" sz="2400" dirty="0">
                <a:latin typeface="Georgia" panose="02040502050405020303" pitchFamily="18" charset="0"/>
              </a:rPr>
              <a:t>= 2ml x 50kg x 41.5% /16  = 4150ml/16</a:t>
            </a:r>
          </a:p>
          <a:p>
            <a:r>
              <a:rPr lang="en-US" sz="2400" dirty="0">
                <a:latin typeface="Georgia" panose="02040502050405020303" pitchFamily="18" charset="0"/>
              </a:rPr>
              <a:t>= 260ml/</a:t>
            </a:r>
            <a:r>
              <a:rPr lang="en-US" sz="2400" dirty="0" err="1">
                <a:latin typeface="Georgia" panose="02040502050405020303" pitchFamily="18" charset="0"/>
              </a:rPr>
              <a:t>hr</a:t>
            </a:r>
            <a:endParaRPr lang="en-US" sz="2400" dirty="0">
              <a:latin typeface="Georgia" panose="02040502050405020303" pitchFamily="18" charset="0"/>
            </a:endParaRPr>
          </a:p>
          <a:p>
            <a:r>
              <a:rPr lang="en-US" sz="2400" dirty="0">
                <a:latin typeface="Georgia" panose="02040502050405020303" pitchFamily="18" charset="0"/>
              </a:rPr>
              <a:t>Not adjusted for time of injury/volume administered prior to calculation</a:t>
            </a:r>
          </a:p>
          <a:p>
            <a:r>
              <a:rPr lang="en-US" sz="2400" dirty="0">
                <a:latin typeface="Georgia" panose="02040502050405020303" pitchFamily="18" charset="0"/>
              </a:rPr>
              <a:t>Insert foley catheter, target 0.5ml/kg/</a:t>
            </a:r>
            <a:r>
              <a:rPr lang="en-US" sz="2400" dirty="0" err="1">
                <a:latin typeface="Georgia" panose="02040502050405020303" pitchFamily="18" charset="0"/>
              </a:rPr>
              <a:t>hr</a:t>
            </a:r>
            <a:r>
              <a:rPr lang="en-US" sz="2400" dirty="0">
                <a:latin typeface="Georgia" panose="02040502050405020303" pitchFamily="18" charset="0"/>
              </a:rPr>
              <a:t> (30-50ml/</a:t>
            </a:r>
            <a:r>
              <a:rPr lang="en-US" sz="2400" dirty="0" err="1">
                <a:latin typeface="Georgia" panose="02040502050405020303" pitchFamily="18" charset="0"/>
              </a:rPr>
              <a:t>hr</a:t>
            </a:r>
            <a:r>
              <a:rPr lang="en-US" sz="2400" dirty="0">
                <a:latin typeface="Georgia" panose="02040502050405020303" pitchFamily="18" charset="0"/>
              </a:rPr>
              <a:t>)</a:t>
            </a:r>
          </a:p>
          <a:p>
            <a:r>
              <a:rPr lang="en-US" sz="2400" dirty="0">
                <a:latin typeface="Georgia" panose="02040502050405020303" pitchFamily="18" charset="0"/>
              </a:rPr>
              <a:t>If urine output below target, hourly rate increased by 10-30% (vice versa)</a:t>
            </a:r>
          </a:p>
          <a:p>
            <a:endParaRPr lang="en-US" sz="2400" dirty="0">
              <a:latin typeface="Georgia" panose="02040502050405020303" pitchFamily="18" charset="0"/>
            </a:endParaRPr>
          </a:p>
        </p:txBody>
      </p:sp>
    </p:spTree>
    <p:extLst>
      <p:ext uri="{BB962C8B-B14F-4D97-AF65-F5344CB8AC3E}">
        <p14:creationId xmlns:p14="http://schemas.microsoft.com/office/powerpoint/2010/main" val="362583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6F8040-9F30-88C7-9C3D-EAC02BB1F773}"/>
              </a:ext>
            </a:extLst>
          </p:cNvPr>
          <p:cNvSpPr>
            <a:spLocks noGrp="1"/>
          </p:cNvSpPr>
          <p:nvPr>
            <p:ph idx="1"/>
          </p:nvPr>
        </p:nvSpPr>
        <p:spPr>
          <a:xfrm>
            <a:off x="1024129" y="1724891"/>
            <a:ext cx="1852422" cy="4584469"/>
          </a:xfrm>
        </p:spPr>
        <p:txBody>
          <a:bodyPr/>
          <a:lstStyle/>
          <a:p>
            <a:r>
              <a:rPr lang="en-US" dirty="0"/>
              <a:t>Q2. Describe the ECG findings</a:t>
            </a:r>
          </a:p>
          <a:p>
            <a:endParaRPr lang="en-US" dirty="0"/>
          </a:p>
        </p:txBody>
      </p:sp>
      <p:sp>
        <p:nvSpPr>
          <p:cNvPr id="5" name="Title 4">
            <a:extLst>
              <a:ext uri="{FF2B5EF4-FFF2-40B4-BE49-F238E27FC236}">
                <a16:creationId xmlns:a16="http://schemas.microsoft.com/office/drawing/2014/main" id="{1BD873CC-891E-2E40-61BD-13DC62A8C2C5}"/>
              </a:ext>
            </a:extLst>
          </p:cNvPr>
          <p:cNvSpPr>
            <a:spLocks noGrp="1"/>
          </p:cNvSpPr>
          <p:nvPr>
            <p:ph type="title"/>
          </p:nvPr>
        </p:nvSpPr>
        <p:spPr/>
        <p:txBody>
          <a:bodyPr/>
          <a:lstStyle/>
          <a:p>
            <a:endParaRPr lang="en-US"/>
          </a:p>
        </p:txBody>
      </p:sp>
      <p:pic>
        <p:nvPicPr>
          <p:cNvPr id="7" name="Picture 6" descr="A graph of ecg&#10;&#10;AI-generated content may be incorrect.">
            <a:extLst>
              <a:ext uri="{FF2B5EF4-FFF2-40B4-BE49-F238E27FC236}">
                <a16:creationId xmlns:a16="http://schemas.microsoft.com/office/drawing/2014/main" id="{956C6091-B6E5-76E2-2A44-C4811CBB6609}"/>
              </a:ext>
            </a:extLst>
          </p:cNvPr>
          <p:cNvPicPr>
            <a:picLocks noChangeAspect="1"/>
          </p:cNvPicPr>
          <p:nvPr/>
        </p:nvPicPr>
        <p:blipFill>
          <a:blip r:embed="rId3"/>
          <a:stretch>
            <a:fillRect/>
          </a:stretch>
        </p:blipFill>
        <p:spPr>
          <a:xfrm>
            <a:off x="3081527" y="292608"/>
            <a:ext cx="8574233" cy="6272784"/>
          </a:xfrm>
          <a:prstGeom prst="rect">
            <a:avLst/>
          </a:prstGeom>
        </p:spPr>
      </p:pic>
      <p:sp>
        <p:nvSpPr>
          <p:cNvPr id="8" name="Rectangle 7">
            <a:extLst>
              <a:ext uri="{FF2B5EF4-FFF2-40B4-BE49-F238E27FC236}">
                <a16:creationId xmlns:a16="http://schemas.microsoft.com/office/drawing/2014/main" id="{776DA636-A14D-ACB2-9AC4-7D61D555438B}"/>
              </a:ext>
            </a:extLst>
          </p:cNvPr>
          <p:cNvSpPr/>
          <p:nvPr/>
        </p:nvSpPr>
        <p:spPr>
          <a:xfrm>
            <a:off x="7151426" y="742053"/>
            <a:ext cx="2511188" cy="8418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E25CE194-FAF2-10E8-1427-B7C4F2882D62}"/>
              </a:ext>
            </a:extLst>
          </p:cNvPr>
          <p:cNvSpPr/>
          <p:nvPr/>
        </p:nvSpPr>
        <p:spPr>
          <a:xfrm>
            <a:off x="7151426" y="6437091"/>
            <a:ext cx="3592773" cy="42091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74805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DA84-31BA-0F65-43C0-779A6C268E12}"/>
              </a:ext>
            </a:extLst>
          </p:cNvPr>
          <p:cNvSpPr>
            <a:spLocks noGrp="1"/>
          </p:cNvSpPr>
          <p:nvPr>
            <p:ph type="title"/>
          </p:nvPr>
        </p:nvSpPr>
        <p:spPr>
          <a:xfrm>
            <a:off x="1776144" y="0"/>
            <a:ext cx="3718853" cy="1457397"/>
          </a:xfrm>
        </p:spPr>
        <p:txBody>
          <a:bodyPr>
            <a:noAutofit/>
          </a:bodyPr>
          <a:lstStyle/>
          <a:p>
            <a:r>
              <a:rPr lang="en-US" sz="2000" dirty="0"/>
              <a:t>ATLS 11</a:t>
            </a:r>
            <a:r>
              <a:rPr lang="en-US" sz="2000" baseline="30000" dirty="0"/>
              <a:t>th</a:t>
            </a:r>
            <a:r>
              <a:rPr lang="en-US" sz="2000" dirty="0"/>
              <a:t> Edition</a:t>
            </a:r>
          </a:p>
        </p:txBody>
      </p:sp>
      <p:pic>
        <p:nvPicPr>
          <p:cNvPr id="6" name="Content Placeholder 5" descr="A close-up of a document&#10;&#10;AI-generated content may be incorrect.">
            <a:extLst>
              <a:ext uri="{FF2B5EF4-FFF2-40B4-BE49-F238E27FC236}">
                <a16:creationId xmlns:a16="http://schemas.microsoft.com/office/drawing/2014/main" id="{0FC5BB44-1300-FF21-B510-ED015854721B}"/>
              </a:ext>
            </a:extLst>
          </p:cNvPr>
          <p:cNvPicPr>
            <a:picLocks noGrp="1" noChangeAspect="1"/>
          </p:cNvPicPr>
          <p:nvPr>
            <p:ph idx="1"/>
          </p:nvPr>
        </p:nvPicPr>
        <p:blipFill>
          <a:blip r:embed="rId3"/>
          <a:stretch>
            <a:fillRect/>
          </a:stretch>
        </p:blipFill>
        <p:spPr>
          <a:xfrm>
            <a:off x="109159" y="1042416"/>
            <a:ext cx="3548062" cy="2052597"/>
          </a:xfrm>
        </p:spPr>
      </p:pic>
      <p:pic>
        <p:nvPicPr>
          <p:cNvPr id="4" name="Picture 3" descr="A table with text and images&#10;&#10;AI-generated content may be incorrect.">
            <a:extLst>
              <a:ext uri="{FF2B5EF4-FFF2-40B4-BE49-F238E27FC236}">
                <a16:creationId xmlns:a16="http://schemas.microsoft.com/office/drawing/2014/main" id="{14331E35-04AE-71A3-F018-304964AD3825}"/>
              </a:ext>
            </a:extLst>
          </p:cNvPr>
          <p:cNvPicPr>
            <a:picLocks noChangeAspect="1"/>
          </p:cNvPicPr>
          <p:nvPr/>
        </p:nvPicPr>
        <p:blipFill>
          <a:blip r:embed="rId4"/>
          <a:stretch>
            <a:fillRect/>
          </a:stretch>
        </p:blipFill>
        <p:spPr>
          <a:xfrm>
            <a:off x="6967669" y="577777"/>
            <a:ext cx="5115172" cy="6035601"/>
          </a:xfrm>
          <a:prstGeom prst="rect">
            <a:avLst/>
          </a:prstGeom>
        </p:spPr>
      </p:pic>
      <p:pic>
        <p:nvPicPr>
          <p:cNvPr id="8" name="Picture 7" descr="A close-up of a text&#10;&#10;AI-generated content may be incorrect.">
            <a:extLst>
              <a:ext uri="{FF2B5EF4-FFF2-40B4-BE49-F238E27FC236}">
                <a16:creationId xmlns:a16="http://schemas.microsoft.com/office/drawing/2014/main" id="{015609FC-6A33-4453-9EE4-292700D02DD0}"/>
              </a:ext>
            </a:extLst>
          </p:cNvPr>
          <p:cNvPicPr>
            <a:picLocks noChangeAspect="1"/>
          </p:cNvPicPr>
          <p:nvPr/>
        </p:nvPicPr>
        <p:blipFill>
          <a:blip r:embed="rId5"/>
          <a:stretch>
            <a:fillRect/>
          </a:stretch>
        </p:blipFill>
        <p:spPr>
          <a:xfrm>
            <a:off x="3547457" y="2068714"/>
            <a:ext cx="3353749" cy="4625191"/>
          </a:xfrm>
          <a:prstGeom prst="rect">
            <a:avLst/>
          </a:prstGeom>
        </p:spPr>
      </p:pic>
    </p:spTree>
    <p:extLst>
      <p:ext uri="{BB962C8B-B14F-4D97-AF65-F5344CB8AC3E}">
        <p14:creationId xmlns:p14="http://schemas.microsoft.com/office/powerpoint/2010/main" val="39289715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2269-3A13-FB65-BFA6-69B41F75B0A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1C03460-B15E-657D-067E-9C928CAED6DB}"/>
              </a:ext>
            </a:extLst>
          </p:cNvPr>
          <p:cNvSpPr>
            <a:spLocks noGrp="1"/>
          </p:cNvSpPr>
          <p:nvPr>
            <p:ph idx="1"/>
          </p:nvPr>
        </p:nvSpPr>
        <p:spPr/>
        <p:txBody>
          <a:bodyPr/>
          <a:lstStyle/>
          <a:p>
            <a:r>
              <a:rPr lang="en-US" dirty="0"/>
              <a:t>Q3. </a:t>
            </a:r>
            <a:r>
              <a:rPr lang="en-HK" dirty="0"/>
              <a:t>What factors should be considered when determining whether a burns patient requires endotracheal intubation?</a:t>
            </a:r>
            <a:endParaRPr lang="en-US" dirty="0"/>
          </a:p>
        </p:txBody>
      </p:sp>
    </p:spTree>
    <p:extLst>
      <p:ext uri="{BB962C8B-B14F-4D97-AF65-F5344CB8AC3E}">
        <p14:creationId xmlns:p14="http://schemas.microsoft.com/office/powerpoint/2010/main" val="4026382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17F79-456F-48D4-DD0A-DDDC571ADD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272DD3-C536-61CA-3A10-F4BF1EA8D3F6}"/>
              </a:ext>
            </a:extLst>
          </p:cNvPr>
          <p:cNvSpPr>
            <a:spLocks noGrp="1"/>
          </p:cNvSpPr>
          <p:nvPr>
            <p:ph idx="1"/>
          </p:nvPr>
        </p:nvSpPr>
        <p:spPr>
          <a:xfrm>
            <a:off x="1024128" y="1787236"/>
            <a:ext cx="10430810" cy="4891859"/>
          </a:xfrm>
        </p:spPr>
        <p:txBody>
          <a:bodyPr>
            <a:normAutofit/>
          </a:bodyPr>
          <a:lstStyle/>
          <a:p>
            <a:r>
              <a:rPr lang="en-US" dirty="0"/>
              <a:t>Q3. </a:t>
            </a:r>
            <a:r>
              <a:rPr lang="en-HK" dirty="0"/>
              <a:t>What factors should be considered when determining whether a burns patient requires endotracheal intubation?</a:t>
            </a:r>
            <a:endParaRPr lang="en-US" dirty="0"/>
          </a:p>
          <a:p>
            <a:r>
              <a:rPr lang="en-US" dirty="0"/>
              <a:t>- Signs of </a:t>
            </a:r>
            <a:r>
              <a:rPr lang="en-US" u="sng" dirty="0"/>
              <a:t>inhalation injury </a:t>
            </a:r>
            <a:r>
              <a:rPr lang="en-US" dirty="0"/>
              <a:t>(e.g. soot in pharynx, singed nasal hair, carbonaceous sputum)</a:t>
            </a:r>
          </a:p>
          <a:p>
            <a:r>
              <a:rPr lang="en-US" dirty="0"/>
              <a:t>- Signs of </a:t>
            </a:r>
            <a:r>
              <a:rPr lang="en-US" u="sng" dirty="0"/>
              <a:t>airway obstruction</a:t>
            </a:r>
            <a:r>
              <a:rPr lang="en-US" dirty="0"/>
              <a:t> (e.g. hoarseness, stridor, accessory muscle use)</a:t>
            </a:r>
          </a:p>
          <a:p>
            <a:r>
              <a:rPr lang="en-US" dirty="0"/>
              <a:t>- Signs of </a:t>
            </a:r>
            <a:r>
              <a:rPr lang="en-US" u="sng" dirty="0"/>
              <a:t>Respiratory compromise</a:t>
            </a:r>
            <a:r>
              <a:rPr lang="en-US" dirty="0"/>
              <a:t> (e.g. inability to clear secretions, poor oxygenation)</a:t>
            </a:r>
          </a:p>
          <a:p>
            <a:r>
              <a:rPr lang="en-US" dirty="0"/>
              <a:t>- Decreased level of consciousness (impaired airway protective reflexes)</a:t>
            </a:r>
          </a:p>
          <a:p>
            <a:r>
              <a:rPr lang="en-US" dirty="0"/>
              <a:t>- Very large TBSA (typically &gt;40%-50%)</a:t>
            </a:r>
          </a:p>
          <a:p>
            <a:r>
              <a:rPr lang="en-US" dirty="0"/>
              <a:t>- Extensive and deep facial burns</a:t>
            </a:r>
          </a:p>
          <a:p>
            <a:r>
              <a:rPr lang="en-US" dirty="0"/>
              <a:t>- Burns inside mouth</a:t>
            </a:r>
          </a:p>
        </p:txBody>
      </p:sp>
    </p:spTree>
    <p:extLst>
      <p:ext uri="{BB962C8B-B14F-4D97-AF65-F5344CB8AC3E}">
        <p14:creationId xmlns:p14="http://schemas.microsoft.com/office/powerpoint/2010/main" val="3940279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BE67-E6F8-A6D7-E766-BE8700F901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0DD62C-83CF-75B3-3D94-BA522E9FE79A}"/>
              </a:ext>
            </a:extLst>
          </p:cNvPr>
          <p:cNvSpPr>
            <a:spLocks noGrp="1"/>
          </p:cNvSpPr>
          <p:nvPr>
            <p:ph idx="1"/>
          </p:nvPr>
        </p:nvSpPr>
        <p:spPr/>
        <p:txBody>
          <a:bodyPr/>
          <a:lstStyle/>
          <a:p>
            <a:r>
              <a:rPr lang="en-US" dirty="0"/>
              <a:t>Transferal to Burns Center was arranged. </a:t>
            </a:r>
          </a:p>
          <a:p>
            <a:r>
              <a:rPr lang="en-US" dirty="0"/>
              <a:t>While waiting in A&amp;E, you noticed her bilateral radial pulses were weak, and CR &gt;2 seconds on both hands</a:t>
            </a:r>
          </a:p>
          <a:p>
            <a:endParaRPr lang="en-US" dirty="0"/>
          </a:p>
          <a:p>
            <a:r>
              <a:rPr lang="en-US" dirty="0"/>
              <a:t>Q4. What are the signs and symptoms of Compartment Syndrome? </a:t>
            </a:r>
          </a:p>
        </p:txBody>
      </p:sp>
    </p:spTree>
    <p:extLst>
      <p:ext uri="{BB962C8B-B14F-4D97-AF65-F5344CB8AC3E}">
        <p14:creationId xmlns:p14="http://schemas.microsoft.com/office/powerpoint/2010/main" val="1915924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4BF-21A3-1290-DAD9-45607B0F91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50ED83-3DA8-F850-6272-DDF704D69CA6}"/>
              </a:ext>
            </a:extLst>
          </p:cNvPr>
          <p:cNvSpPr>
            <a:spLocks noGrp="1"/>
          </p:cNvSpPr>
          <p:nvPr>
            <p:ph idx="1"/>
          </p:nvPr>
        </p:nvSpPr>
        <p:spPr/>
        <p:txBody>
          <a:bodyPr/>
          <a:lstStyle/>
          <a:p>
            <a:r>
              <a:rPr lang="en-US" dirty="0"/>
              <a:t>Q4. What are the signs and symptoms of Compartment Syndrome? </a:t>
            </a:r>
            <a:br>
              <a:rPr lang="en-US" dirty="0"/>
            </a:br>
            <a:endParaRPr lang="en-US" dirty="0"/>
          </a:p>
          <a:p>
            <a:r>
              <a:rPr lang="en-US" dirty="0"/>
              <a:t>Pain </a:t>
            </a:r>
            <a:r>
              <a:rPr lang="en-US" u="sng" dirty="0"/>
              <a:t>greater than expected </a:t>
            </a:r>
            <a:r>
              <a:rPr lang="en-US" dirty="0"/>
              <a:t>and out of proportion to the injury</a:t>
            </a:r>
          </a:p>
          <a:p>
            <a:r>
              <a:rPr lang="en-US" dirty="0"/>
              <a:t>Pain on </a:t>
            </a:r>
            <a:r>
              <a:rPr lang="en-US" u="sng" dirty="0"/>
              <a:t>passive stretch </a:t>
            </a:r>
            <a:r>
              <a:rPr lang="en-US" dirty="0"/>
              <a:t>of the affected muscle</a:t>
            </a:r>
          </a:p>
          <a:p>
            <a:r>
              <a:rPr lang="en-US" u="sng" dirty="0"/>
              <a:t>Tense swelling</a:t>
            </a:r>
            <a:r>
              <a:rPr lang="en-US" dirty="0"/>
              <a:t> of the affected compartment</a:t>
            </a:r>
          </a:p>
          <a:p>
            <a:r>
              <a:rPr lang="en-US" u="sng" dirty="0" err="1"/>
              <a:t>Paraesthesia</a:t>
            </a:r>
            <a:r>
              <a:rPr lang="en-US" dirty="0"/>
              <a:t> or </a:t>
            </a:r>
            <a:r>
              <a:rPr lang="en-US" u="sng" dirty="0"/>
              <a:t>altered sensation </a:t>
            </a:r>
            <a:r>
              <a:rPr lang="en-US" dirty="0"/>
              <a:t>distal to the affected compartment</a:t>
            </a:r>
          </a:p>
          <a:p>
            <a:r>
              <a:rPr lang="en-US" dirty="0"/>
              <a:t>Loss of pulse (late finding)</a:t>
            </a:r>
          </a:p>
          <a:p>
            <a:endParaRPr lang="en-US" dirty="0"/>
          </a:p>
          <a:p>
            <a:endParaRPr lang="en-US" dirty="0"/>
          </a:p>
          <a:p>
            <a:endParaRPr lang="en-US" dirty="0"/>
          </a:p>
        </p:txBody>
      </p:sp>
    </p:spTree>
    <p:extLst>
      <p:ext uri="{BB962C8B-B14F-4D97-AF65-F5344CB8AC3E}">
        <p14:creationId xmlns:p14="http://schemas.microsoft.com/office/powerpoint/2010/main" val="39723297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6F96C-51D7-E7BB-B17C-BA8B3962A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658EE-4D1C-C00C-AB75-327CCD22BA0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B0888E1-D599-10EA-D2B4-341CA771F07D}"/>
              </a:ext>
            </a:extLst>
          </p:cNvPr>
          <p:cNvSpPr>
            <a:spLocks noGrp="1"/>
          </p:cNvSpPr>
          <p:nvPr>
            <p:ph idx="1"/>
          </p:nvPr>
        </p:nvSpPr>
        <p:spPr/>
        <p:txBody>
          <a:bodyPr/>
          <a:lstStyle/>
          <a:p>
            <a:r>
              <a:rPr lang="en-US" dirty="0"/>
              <a:t>Q5. What is the next step of management?</a:t>
            </a:r>
          </a:p>
          <a:p>
            <a:endParaRPr lang="en-US" dirty="0"/>
          </a:p>
        </p:txBody>
      </p:sp>
    </p:spTree>
    <p:extLst>
      <p:ext uri="{BB962C8B-B14F-4D97-AF65-F5344CB8AC3E}">
        <p14:creationId xmlns:p14="http://schemas.microsoft.com/office/powerpoint/2010/main" val="19658208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1E471-4645-8B6A-2D1E-510A3BE52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4E2C2-9C9E-0AD9-A8BA-2618351D8A4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A5A6BE3-8366-4730-86C5-24812C77E83E}"/>
              </a:ext>
            </a:extLst>
          </p:cNvPr>
          <p:cNvSpPr>
            <a:spLocks noGrp="1"/>
          </p:cNvSpPr>
          <p:nvPr>
            <p:ph idx="1"/>
          </p:nvPr>
        </p:nvSpPr>
        <p:spPr/>
        <p:txBody>
          <a:bodyPr/>
          <a:lstStyle/>
          <a:p>
            <a:r>
              <a:rPr lang="en-US" dirty="0"/>
              <a:t>Q5. What is the next step of management?</a:t>
            </a:r>
          </a:p>
          <a:p>
            <a:r>
              <a:rPr lang="en-US" dirty="0"/>
              <a:t>Escharotomy</a:t>
            </a:r>
          </a:p>
        </p:txBody>
      </p:sp>
      <p:pic>
        <p:nvPicPr>
          <p:cNvPr id="4" name="Picture 3">
            <a:extLst>
              <a:ext uri="{FF2B5EF4-FFF2-40B4-BE49-F238E27FC236}">
                <a16:creationId xmlns:a16="http://schemas.microsoft.com/office/drawing/2014/main" id="{60C19A2E-089E-8CA9-E49D-5698A13C0C8E}"/>
              </a:ext>
            </a:extLst>
          </p:cNvPr>
          <p:cNvPicPr>
            <a:picLocks noChangeAspect="1"/>
          </p:cNvPicPr>
          <p:nvPr/>
        </p:nvPicPr>
        <p:blipFill>
          <a:blip r:embed="rId2"/>
          <a:stretch>
            <a:fillRect/>
          </a:stretch>
        </p:blipFill>
        <p:spPr>
          <a:xfrm>
            <a:off x="3118244" y="2304759"/>
            <a:ext cx="2723834" cy="2082313"/>
          </a:xfrm>
          <a:prstGeom prst="rect">
            <a:avLst/>
          </a:prstGeom>
        </p:spPr>
      </p:pic>
      <p:pic>
        <p:nvPicPr>
          <p:cNvPr id="5" name="Picture 4">
            <a:extLst>
              <a:ext uri="{FF2B5EF4-FFF2-40B4-BE49-F238E27FC236}">
                <a16:creationId xmlns:a16="http://schemas.microsoft.com/office/drawing/2014/main" id="{5FB7766E-B7CA-A925-457E-17E4804D87D2}"/>
              </a:ext>
            </a:extLst>
          </p:cNvPr>
          <p:cNvPicPr>
            <a:picLocks noChangeAspect="1"/>
          </p:cNvPicPr>
          <p:nvPr/>
        </p:nvPicPr>
        <p:blipFill>
          <a:blip r:embed="rId3"/>
          <a:stretch>
            <a:fillRect/>
          </a:stretch>
        </p:blipFill>
        <p:spPr>
          <a:xfrm>
            <a:off x="2853320" y="4784644"/>
            <a:ext cx="2988758" cy="1786963"/>
          </a:xfrm>
          <a:prstGeom prst="rect">
            <a:avLst/>
          </a:prstGeom>
        </p:spPr>
      </p:pic>
      <p:sp>
        <p:nvSpPr>
          <p:cNvPr id="6" name="TextBox 5">
            <a:extLst>
              <a:ext uri="{FF2B5EF4-FFF2-40B4-BE49-F238E27FC236}">
                <a16:creationId xmlns:a16="http://schemas.microsoft.com/office/drawing/2014/main" id="{03192079-9CD2-1653-37E6-6893E59B7737}"/>
              </a:ext>
            </a:extLst>
          </p:cNvPr>
          <p:cNvSpPr txBox="1"/>
          <p:nvPr/>
        </p:nvSpPr>
        <p:spPr>
          <a:xfrm>
            <a:off x="2471718" y="4397094"/>
            <a:ext cx="3749744" cy="369332"/>
          </a:xfrm>
          <a:prstGeom prst="rect">
            <a:avLst/>
          </a:prstGeom>
          <a:noFill/>
        </p:spPr>
        <p:txBody>
          <a:bodyPr wrap="none" rtlCol="0">
            <a:spAutoFit/>
          </a:bodyPr>
          <a:lstStyle/>
          <a:p>
            <a:r>
              <a:rPr lang="en-US" altLang="zh-HK" dirty="0">
                <a:latin typeface="Georgia" panose="02040502050405020303" pitchFamily="18" charset="0"/>
              </a:rPr>
              <a:t>Right UL (inner) post escharotomy</a:t>
            </a:r>
            <a:endParaRPr lang="zh-HK" altLang="en-US" dirty="0">
              <a:latin typeface="Georgia" panose="02040502050405020303" pitchFamily="18" charset="0"/>
            </a:endParaRPr>
          </a:p>
        </p:txBody>
      </p:sp>
      <p:sp>
        <p:nvSpPr>
          <p:cNvPr id="7" name="TextBox 6">
            <a:extLst>
              <a:ext uri="{FF2B5EF4-FFF2-40B4-BE49-F238E27FC236}">
                <a16:creationId xmlns:a16="http://schemas.microsoft.com/office/drawing/2014/main" id="{ECA2D0EE-AD59-C3F2-0625-A31C68923397}"/>
              </a:ext>
            </a:extLst>
          </p:cNvPr>
          <p:cNvSpPr txBox="1"/>
          <p:nvPr/>
        </p:nvSpPr>
        <p:spPr>
          <a:xfrm>
            <a:off x="2536751" y="6519896"/>
            <a:ext cx="3748142" cy="369332"/>
          </a:xfrm>
          <a:prstGeom prst="rect">
            <a:avLst/>
          </a:prstGeom>
          <a:noFill/>
        </p:spPr>
        <p:txBody>
          <a:bodyPr wrap="none" rtlCol="0">
            <a:spAutoFit/>
          </a:bodyPr>
          <a:lstStyle/>
          <a:p>
            <a:r>
              <a:rPr lang="en-US" altLang="zh-HK" dirty="0">
                <a:latin typeface="Georgia" panose="02040502050405020303" pitchFamily="18" charset="0"/>
              </a:rPr>
              <a:t>Right UL (outer) post escharotomy</a:t>
            </a:r>
            <a:endParaRPr lang="zh-HK" altLang="en-US" dirty="0">
              <a:latin typeface="Georgia" panose="02040502050405020303" pitchFamily="18" charset="0"/>
            </a:endParaRPr>
          </a:p>
        </p:txBody>
      </p:sp>
      <p:sp>
        <p:nvSpPr>
          <p:cNvPr id="8" name="TextBox 7">
            <a:extLst>
              <a:ext uri="{FF2B5EF4-FFF2-40B4-BE49-F238E27FC236}">
                <a16:creationId xmlns:a16="http://schemas.microsoft.com/office/drawing/2014/main" id="{DBB690E0-94B9-B3EC-0D4F-02AFF27C9D50}"/>
              </a:ext>
            </a:extLst>
          </p:cNvPr>
          <p:cNvSpPr txBox="1"/>
          <p:nvPr/>
        </p:nvSpPr>
        <p:spPr>
          <a:xfrm>
            <a:off x="6866849" y="4188344"/>
            <a:ext cx="3595856" cy="369332"/>
          </a:xfrm>
          <a:prstGeom prst="rect">
            <a:avLst/>
          </a:prstGeom>
          <a:noFill/>
        </p:spPr>
        <p:txBody>
          <a:bodyPr wrap="none" rtlCol="0">
            <a:spAutoFit/>
          </a:bodyPr>
          <a:lstStyle/>
          <a:p>
            <a:r>
              <a:rPr lang="en-US" altLang="zh-HK" dirty="0">
                <a:latin typeface="Georgia" panose="02040502050405020303" pitchFamily="18" charset="0"/>
              </a:rPr>
              <a:t>Left UL (inner) post escharotomy</a:t>
            </a:r>
            <a:endParaRPr lang="zh-HK" altLang="en-US" dirty="0">
              <a:latin typeface="Georgia" panose="02040502050405020303" pitchFamily="18" charset="0"/>
            </a:endParaRPr>
          </a:p>
        </p:txBody>
      </p:sp>
      <p:pic>
        <p:nvPicPr>
          <p:cNvPr id="9" name="Picture 8">
            <a:extLst>
              <a:ext uri="{FF2B5EF4-FFF2-40B4-BE49-F238E27FC236}">
                <a16:creationId xmlns:a16="http://schemas.microsoft.com/office/drawing/2014/main" id="{FC96B62F-9764-7980-C864-9672EEAC9E4A}"/>
              </a:ext>
            </a:extLst>
          </p:cNvPr>
          <p:cNvPicPr>
            <a:picLocks noChangeAspect="1"/>
          </p:cNvPicPr>
          <p:nvPr/>
        </p:nvPicPr>
        <p:blipFill>
          <a:blip r:embed="rId4"/>
          <a:stretch>
            <a:fillRect/>
          </a:stretch>
        </p:blipFill>
        <p:spPr>
          <a:xfrm>
            <a:off x="6943049" y="4651194"/>
            <a:ext cx="3369498" cy="1845202"/>
          </a:xfrm>
          <a:prstGeom prst="rect">
            <a:avLst/>
          </a:prstGeom>
        </p:spPr>
      </p:pic>
      <p:pic>
        <p:nvPicPr>
          <p:cNvPr id="10" name="Picture 9">
            <a:extLst>
              <a:ext uri="{FF2B5EF4-FFF2-40B4-BE49-F238E27FC236}">
                <a16:creationId xmlns:a16="http://schemas.microsoft.com/office/drawing/2014/main" id="{2F07AE93-1A72-48C2-5A96-7C3146045207}"/>
              </a:ext>
            </a:extLst>
          </p:cNvPr>
          <p:cNvPicPr>
            <a:picLocks noChangeAspect="1"/>
          </p:cNvPicPr>
          <p:nvPr/>
        </p:nvPicPr>
        <p:blipFill>
          <a:blip r:embed="rId5"/>
          <a:stretch>
            <a:fillRect/>
          </a:stretch>
        </p:blipFill>
        <p:spPr>
          <a:xfrm>
            <a:off x="6911180" y="2304758"/>
            <a:ext cx="3369498" cy="1899267"/>
          </a:xfrm>
          <a:prstGeom prst="rect">
            <a:avLst/>
          </a:prstGeom>
        </p:spPr>
      </p:pic>
      <p:sp>
        <p:nvSpPr>
          <p:cNvPr id="11" name="TextBox 10">
            <a:extLst>
              <a:ext uri="{FF2B5EF4-FFF2-40B4-BE49-F238E27FC236}">
                <a16:creationId xmlns:a16="http://schemas.microsoft.com/office/drawing/2014/main" id="{4852BC2E-8795-1657-6B81-624EFC6BA91D}"/>
              </a:ext>
            </a:extLst>
          </p:cNvPr>
          <p:cNvSpPr txBox="1"/>
          <p:nvPr/>
        </p:nvSpPr>
        <p:spPr>
          <a:xfrm>
            <a:off x="6943049" y="6519895"/>
            <a:ext cx="3538148" cy="369332"/>
          </a:xfrm>
          <a:prstGeom prst="rect">
            <a:avLst/>
          </a:prstGeom>
          <a:noFill/>
        </p:spPr>
        <p:txBody>
          <a:bodyPr wrap="none" rtlCol="0">
            <a:spAutoFit/>
          </a:bodyPr>
          <a:lstStyle/>
          <a:p>
            <a:r>
              <a:rPr lang="en-US" altLang="zh-HK" dirty="0">
                <a:latin typeface="Georgia" panose="02040502050405020303" pitchFamily="18" charset="0"/>
              </a:rPr>
              <a:t>Left UL(outer) post escharotomy</a:t>
            </a:r>
            <a:endParaRPr lang="zh-HK" altLang="en-US" dirty="0">
              <a:latin typeface="Georgia" panose="02040502050405020303" pitchFamily="18" charset="0"/>
            </a:endParaRPr>
          </a:p>
        </p:txBody>
      </p:sp>
    </p:spTree>
    <p:extLst>
      <p:ext uri="{BB962C8B-B14F-4D97-AF65-F5344CB8AC3E}">
        <p14:creationId xmlns:p14="http://schemas.microsoft.com/office/powerpoint/2010/main" val="2560735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0AF27-33C1-A63E-9F25-03EE14DC8B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4DB03A-2313-3F94-3B46-C4C045B2B0FF}"/>
              </a:ext>
            </a:extLst>
          </p:cNvPr>
          <p:cNvSpPr>
            <a:spLocks noGrp="1"/>
          </p:cNvSpPr>
          <p:nvPr>
            <p:ph idx="1"/>
          </p:nvPr>
        </p:nvSpPr>
        <p:spPr/>
        <p:txBody>
          <a:bodyPr/>
          <a:lstStyle/>
          <a:p>
            <a:r>
              <a:rPr lang="en-US" dirty="0"/>
              <a:t>Q2. Describe the ECG findings</a:t>
            </a:r>
          </a:p>
          <a:p>
            <a:endParaRPr lang="en-US" dirty="0"/>
          </a:p>
          <a:p>
            <a:r>
              <a:rPr lang="en-US" dirty="0"/>
              <a:t>Sinus rhythm</a:t>
            </a:r>
          </a:p>
          <a:p>
            <a:r>
              <a:rPr lang="en-US" dirty="0"/>
              <a:t>LVH by voltage criteria</a:t>
            </a:r>
          </a:p>
          <a:p>
            <a:pPr lvl="2"/>
            <a:r>
              <a:rPr lang="en-HK" dirty="0"/>
              <a:t>R wave in V5 or V6 plus S wave in V1 &gt; 35 mm</a:t>
            </a:r>
          </a:p>
          <a:p>
            <a:pPr lvl="2"/>
            <a:r>
              <a:rPr lang="en-HK" dirty="0"/>
              <a:t>R wave in V4, V5 or V6  &gt; 26 mm</a:t>
            </a:r>
          </a:p>
          <a:p>
            <a:pPr lvl="2"/>
            <a:r>
              <a:rPr lang="en-HK" dirty="0"/>
              <a:t>R wave in lead I + S wave in lead III &gt; 25 mm</a:t>
            </a:r>
            <a:endParaRPr lang="en-US" dirty="0"/>
          </a:p>
          <a:p>
            <a:r>
              <a:rPr lang="en-US" dirty="0"/>
              <a:t>ST depression and T wave inversion in I, II, </a:t>
            </a:r>
            <a:r>
              <a:rPr lang="en-US" dirty="0" err="1"/>
              <a:t>aVL</a:t>
            </a:r>
            <a:r>
              <a:rPr lang="en-US" dirty="0"/>
              <a:t>, V2-V6</a:t>
            </a:r>
          </a:p>
          <a:p>
            <a:r>
              <a:rPr lang="en-US" dirty="0"/>
              <a:t>Prolonged QTC</a:t>
            </a:r>
          </a:p>
        </p:txBody>
      </p:sp>
    </p:spTree>
    <p:extLst>
      <p:ext uri="{BB962C8B-B14F-4D97-AF65-F5344CB8AC3E}">
        <p14:creationId xmlns:p14="http://schemas.microsoft.com/office/powerpoint/2010/main" val="1989723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n ultrasound&#10;&#10;AI-generated content may be incorrect.">
            <a:extLst>
              <a:ext uri="{FF2B5EF4-FFF2-40B4-BE49-F238E27FC236}">
                <a16:creationId xmlns:a16="http://schemas.microsoft.com/office/drawing/2014/main" id="{9F4250FC-73C4-62EC-72F1-03DCF735B25E}"/>
              </a:ext>
            </a:extLst>
          </p:cNvPr>
          <p:cNvPicPr>
            <a:picLocks noGrp="1" noChangeAspect="1"/>
          </p:cNvPicPr>
          <p:nvPr>
            <p:ph idx="1"/>
          </p:nvPr>
        </p:nvPicPr>
        <p:blipFill>
          <a:blip r:embed="rId3"/>
          <a:srcRect l="11612" t="3754" r="12187"/>
          <a:stretch>
            <a:fillRect/>
          </a:stretch>
        </p:blipFill>
        <p:spPr>
          <a:xfrm>
            <a:off x="977152" y="923365"/>
            <a:ext cx="3890683" cy="2645184"/>
          </a:xfrm>
        </p:spPr>
      </p:pic>
      <p:pic>
        <p:nvPicPr>
          <p:cNvPr id="9" name="Picture 8" descr="A ultrasound of a baby&#10;&#10;AI-generated content may be incorrect.">
            <a:extLst>
              <a:ext uri="{FF2B5EF4-FFF2-40B4-BE49-F238E27FC236}">
                <a16:creationId xmlns:a16="http://schemas.microsoft.com/office/drawing/2014/main" id="{856C6004-BFA6-B1B8-E988-A99C695BE2E0}"/>
              </a:ext>
            </a:extLst>
          </p:cNvPr>
          <p:cNvPicPr>
            <a:picLocks noChangeAspect="1"/>
          </p:cNvPicPr>
          <p:nvPr/>
        </p:nvPicPr>
        <p:blipFill>
          <a:blip r:embed="rId4"/>
          <a:srcRect l="9351" t="3754" r="11814"/>
          <a:stretch>
            <a:fillRect/>
          </a:stretch>
        </p:blipFill>
        <p:spPr>
          <a:xfrm>
            <a:off x="6532418" y="923365"/>
            <a:ext cx="4025153" cy="2645184"/>
          </a:xfrm>
          <a:prstGeom prst="rect">
            <a:avLst/>
          </a:prstGeom>
        </p:spPr>
      </p:pic>
      <p:sp>
        <p:nvSpPr>
          <p:cNvPr id="15" name="Content Placeholder 2">
            <a:extLst>
              <a:ext uri="{FF2B5EF4-FFF2-40B4-BE49-F238E27FC236}">
                <a16:creationId xmlns:a16="http://schemas.microsoft.com/office/drawing/2014/main" id="{8B7EF4F6-59F7-3C7E-146C-A45D093DDBB5}"/>
              </a:ext>
            </a:extLst>
          </p:cNvPr>
          <p:cNvSpPr txBox="1">
            <a:spLocks/>
          </p:cNvSpPr>
          <p:nvPr/>
        </p:nvSpPr>
        <p:spPr>
          <a:xfrm>
            <a:off x="384237" y="352204"/>
            <a:ext cx="9720073" cy="4584469"/>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Georgia" panose="02040502050405020303" pitchFamily="18"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Georgia" panose="02040502050405020303" pitchFamily="18"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Georgia" panose="02040502050405020303" pitchFamily="18"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Georgia" panose="02040502050405020303" pitchFamily="18"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Georgia" panose="02040502050405020303" pitchFamily="18"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Q3. Describe the echo findings </a:t>
            </a:r>
          </a:p>
        </p:txBody>
      </p:sp>
      <p:sp>
        <p:nvSpPr>
          <p:cNvPr id="3" name="TextBox 2">
            <a:extLst>
              <a:ext uri="{FF2B5EF4-FFF2-40B4-BE49-F238E27FC236}">
                <a16:creationId xmlns:a16="http://schemas.microsoft.com/office/drawing/2014/main" id="{64380BAB-973A-D987-3793-6CF668EA09B0}"/>
              </a:ext>
            </a:extLst>
          </p:cNvPr>
          <p:cNvSpPr txBox="1"/>
          <p:nvPr/>
        </p:nvSpPr>
        <p:spPr>
          <a:xfrm>
            <a:off x="1140606" y="3568549"/>
            <a:ext cx="4032028" cy="307777"/>
          </a:xfrm>
          <a:prstGeom prst="rect">
            <a:avLst/>
          </a:prstGeom>
          <a:noFill/>
        </p:spPr>
        <p:txBody>
          <a:bodyPr wrap="square" rtlCol="0">
            <a:spAutoFit/>
          </a:bodyPr>
          <a:lstStyle/>
          <a:p>
            <a:r>
              <a:rPr lang="en-US" sz="1400" dirty="0">
                <a:latin typeface="Georgia" panose="02040502050405020303" pitchFamily="18" charset="0"/>
              </a:rPr>
              <a:t>Interventricular septum distance = 2.57cm</a:t>
            </a:r>
          </a:p>
        </p:txBody>
      </p:sp>
      <p:pic>
        <p:nvPicPr>
          <p:cNvPr id="2" name="Picture 1" descr="[video-to-gif output image]">
            <a:extLst>
              <a:ext uri="{FF2B5EF4-FFF2-40B4-BE49-F238E27FC236}">
                <a16:creationId xmlns:a16="http://schemas.microsoft.com/office/drawing/2014/main" id="{2F87BE91-1527-7F7A-32A4-6775FE02B6C2}"/>
              </a:ext>
            </a:extLst>
          </p:cNvPr>
          <p:cNvPicPr>
            <a:picLocks noChangeAspect="1"/>
          </p:cNvPicPr>
          <p:nvPr/>
        </p:nvPicPr>
        <p:blipFill>
          <a:blip r:embed="rId5"/>
          <a:srcRect l="12404" t="3125" r="17693"/>
          <a:stretch>
            <a:fillRect/>
          </a:stretch>
        </p:blipFill>
        <p:spPr>
          <a:xfrm>
            <a:off x="1316767" y="4091949"/>
            <a:ext cx="3551068" cy="2645184"/>
          </a:xfrm>
          <a:prstGeom prst="rect">
            <a:avLst/>
          </a:prstGeom>
        </p:spPr>
      </p:pic>
      <p:pic>
        <p:nvPicPr>
          <p:cNvPr id="4" name="Picture 3" descr="[video-to-gif output image]">
            <a:extLst>
              <a:ext uri="{FF2B5EF4-FFF2-40B4-BE49-F238E27FC236}">
                <a16:creationId xmlns:a16="http://schemas.microsoft.com/office/drawing/2014/main" id="{1B531C8A-21EA-42B0-D7E2-67BCE308840C}"/>
              </a:ext>
            </a:extLst>
          </p:cNvPr>
          <p:cNvPicPr>
            <a:picLocks noChangeAspect="1"/>
          </p:cNvPicPr>
          <p:nvPr/>
        </p:nvPicPr>
        <p:blipFill>
          <a:blip r:embed="rId6"/>
          <a:srcRect l="504" t="4168" r="9325"/>
          <a:stretch>
            <a:fillRect/>
          </a:stretch>
        </p:blipFill>
        <p:spPr>
          <a:xfrm>
            <a:off x="6983114" y="4091949"/>
            <a:ext cx="3368274" cy="2738477"/>
          </a:xfrm>
          <a:prstGeom prst="rect">
            <a:avLst/>
          </a:prstGeom>
        </p:spPr>
      </p:pic>
    </p:spTree>
    <p:extLst>
      <p:ext uri="{BB962C8B-B14F-4D97-AF65-F5344CB8AC3E}">
        <p14:creationId xmlns:p14="http://schemas.microsoft.com/office/powerpoint/2010/main" val="949579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EA8032-6FD9-3036-1064-4A9336F0F3CC}"/>
              </a:ext>
            </a:extLst>
          </p:cNvPr>
          <p:cNvSpPr>
            <a:spLocks noGrp="1"/>
          </p:cNvSpPr>
          <p:nvPr>
            <p:ph idx="1"/>
          </p:nvPr>
        </p:nvSpPr>
        <p:spPr/>
        <p:txBody>
          <a:bodyPr/>
          <a:lstStyle/>
          <a:p>
            <a:r>
              <a:rPr lang="en-US" dirty="0"/>
              <a:t>Q3. Describe the echo findings </a:t>
            </a:r>
          </a:p>
          <a:p>
            <a:endParaRPr lang="en-US" dirty="0"/>
          </a:p>
          <a:p>
            <a:r>
              <a:rPr lang="en-US" dirty="0"/>
              <a:t>Thickened LV wall and septum (</a:t>
            </a:r>
            <a:r>
              <a:rPr lang="en-US" dirty="0" err="1"/>
              <a:t>IVSd</a:t>
            </a:r>
            <a:r>
              <a:rPr lang="en-US" dirty="0"/>
              <a:t> = 2.57cm)</a:t>
            </a:r>
          </a:p>
          <a:p>
            <a:r>
              <a:rPr lang="en-US" dirty="0"/>
              <a:t>No D-shaped LV/RV dilatation</a:t>
            </a:r>
          </a:p>
          <a:p>
            <a:r>
              <a:rPr lang="en-US" dirty="0"/>
              <a:t>No pericardial effusion</a:t>
            </a:r>
          </a:p>
        </p:txBody>
      </p:sp>
    </p:spTree>
    <p:extLst>
      <p:ext uri="{BB962C8B-B14F-4D97-AF65-F5344CB8AC3E}">
        <p14:creationId xmlns:p14="http://schemas.microsoft.com/office/powerpoint/2010/main" val="17908727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Integral</Template>
  <TotalTime>4217</TotalTime>
  <Words>2831</Words>
  <Application>Microsoft Macintosh PowerPoint</Application>
  <PresentationFormat>Widescreen</PresentationFormat>
  <Paragraphs>439</Paragraphs>
  <Slides>66</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Aptos</vt:lpstr>
      <vt:lpstr>Arial</vt:lpstr>
      <vt:lpstr>Georgia</vt:lpstr>
      <vt:lpstr>Tw Cen MT</vt:lpstr>
      <vt:lpstr>Tw Cen MT Condensed</vt:lpstr>
      <vt:lpstr>Wingdings</vt:lpstr>
      <vt:lpstr>Wingdings 3</vt:lpstr>
      <vt:lpstr>Integral</vt:lpstr>
      <vt:lpstr>2026 February JCM OSCE QEH</vt:lpstr>
      <vt:lpstr>Case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Surgical repair</vt:lpstr>
      <vt:lpstr>PowerPoint Presentation</vt:lpstr>
      <vt:lpstr>PowerPoint Presentation</vt:lpstr>
      <vt:lpstr>Case 5</vt:lpstr>
      <vt:lpstr>PowerPoint Presentation</vt:lpstr>
      <vt:lpstr>PowerPoint Presentation</vt:lpstr>
      <vt:lpstr>PowerPoint Presentation</vt:lpstr>
      <vt:lpstr>PowerPoint Presentation</vt:lpstr>
      <vt:lpstr>PowerPoint Presentation</vt:lpstr>
      <vt:lpstr>ATLS 11th Edition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Jimmy Leung</dc:creator>
  <cp:lastModifiedBy>Jimmy Leung</cp:lastModifiedBy>
  <cp:revision>231</cp:revision>
  <dcterms:created xsi:type="dcterms:W3CDTF">2026-01-19T02:11:01Z</dcterms:created>
  <dcterms:modified xsi:type="dcterms:W3CDTF">2026-02-03T02:27:25Z</dcterms:modified>
</cp:coreProperties>
</file>