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b="def" i="def"/>
      <a:tcStyle>
        <a:tcBdr/>
        <a:fill>
          <a:solidFill>
            <a:srgbClr val="E8EDF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lvl1pPr>
              <a:lnSpc>
                <a:spcPct val="115000"/>
              </a:lnSpc>
              <a:spcBef>
                <a:spcPts val="1200"/>
              </a:spcBef>
              <a:defRPr sz="1200">
                <a:solidFill>
                  <a:srgbClr val="0F1115"/>
                </a:solidFill>
              </a:defRPr>
            </a:lvl1pPr>
          </a:lstStyle>
          <a:p>
            <a:pPr/>
            <a:r>
              <a:t>Historically, artemisinins were avoided in the first trimester due to animal embryotoxicity data; however, extensive human data in the second and third trimesters have confirmed they are safe, well-tolerated, and highly effective.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lvl1pPr>
              <a:defRPr sz="1100"/>
            </a:lvl1pPr>
          </a:lstStyle>
          <a:p>
            <a:pPr/>
            <a:r>
              <a:t>Kawasaki, SLE, erysipelas/cellulitis, drug eruption</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311708" y="744574"/>
            <a:ext cx="8520601" cy="2052601"/>
          </a:xfrm>
          <a:prstGeom prst="rect">
            <a:avLst/>
          </a:prstGeom>
        </p:spPr>
        <p:txBody>
          <a:bodyPr anchor="b"/>
          <a:lstStyle>
            <a:lvl1pPr algn="ctr">
              <a:defRPr sz="5200"/>
            </a:lvl1pPr>
          </a:lstStyle>
          <a:p>
            <a:pPr/>
            <a:r>
              <a:t>Title Text</a:t>
            </a:r>
          </a:p>
        </p:txBody>
      </p:sp>
      <p:sp>
        <p:nvSpPr>
          <p:cNvPr id="12" name="Body Level One…"/>
          <p:cNvSpPr txBox="1"/>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1" name="xx%"/>
          <p:cNvSpPr txBox="1"/>
          <p:nvPr>
            <p:ph type="title" hasCustomPrompt="1"/>
          </p:nvPr>
        </p:nvSpPr>
        <p:spPr>
          <a:xfrm>
            <a:off x="311699" y="1106125"/>
            <a:ext cx="8520602" cy="1963500"/>
          </a:xfrm>
          <a:prstGeom prst="rect">
            <a:avLst/>
          </a:prstGeom>
        </p:spPr>
        <p:txBody>
          <a:bodyPr anchor="b"/>
          <a:lstStyle>
            <a:lvl1pPr algn="ctr">
              <a:defRPr sz="12000"/>
            </a:lvl1pPr>
          </a:lstStyle>
          <a:p>
            <a:pPr/>
            <a:r>
              <a:t>xx%</a:t>
            </a:r>
          </a:p>
        </p:txBody>
      </p:sp>
      <p:sp>
        <p:nvSpPr>
          <p:cNvPr id="92" name="Body Level One…"/>
          <p:cNvSpPr txBox="1"/>
          <p:nvPr>
            <p:ph type="body" sz="half" idx="1"/>
          </p:nvPr>
        </p:nvSpPr>
        <p:spPr>
          <a:xfrm>
            <a:off x="311699" y="3152225"/>
            <a:ext cx="8520602" cy="1300800"/>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0" name="Title Text"/>
          <p:cNvSpPr txBox="1"/>
          <p:nvPr>
            <p:ph type="title"/>
          </p:nvPr>
        </p:nvSpPr>
        <p:spPr>
          <a:xfrm>
            <a:off x="311699" y="2150849"/>
            <a:ext cx="8520602" cy="841801"/>
          </a:xfrm>
          <a:prstGeom prst="rect">
            <a:avLst/>
          </a:prstGeom>
        </p:spPr>
        <p:txBody>
          <a:bodyPr anchor="ctr"/>
          <a:lstStyle>
            <a:lvl1pPr algn="ctr">
              <a:defRPr sz="3600"/>
            </a:lvl1pPr>
          </a:lstStyle>
          <a:p>
            <a:pPr/>
            <a:r>
              <a:t>Title Text</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28" name="Title Text"/>
          <p:cNvSpPr txBox="1"/>
          <p:nvPr>
            <p:ph type="title"/>
          </p:nvPr>
        </p:nvSpPr>
        <p:spPr>
          <a:prstGeom prst="rect">
            <a:avLst/>
          </a:prstGeom>
        </p:spPr>
        <p:txBody>
          <a:bodyPr/>
          <a:lstStyle/>
          <a:p>
            <a:pPr/>
            <a:r>
              <a:t>Title Text</a:t>
            </a:r>
          </a:p>
        </p:txBody>
      </p:sp>
      <p:sp>
        <p:nvSpPr>
          <p:cNvPr id="2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37" name="Title Text"/>
          <p:cNvSpPr txBox="1"/>
          <p:nvPr>
            <p:ph type="title"/>
          </p:nvPr>
        </p:nvSpPr>
        <p:spPr>
          <a:prstGeom prst="rect">
            <a:avLst/>
          </a:prstGeom>
        </p:spPr>
        <p:txBody>
          <a:bodyPr/>
          <a:lstStyle/>
          <a:p>
            <a:pPr/>
            <a:r>
              <a:t>Title Text</a:t>
            </a:r>
          </a:p>
        </p:txBody>
      </p:sp>
      <p:sp>
        <p:nvSpPr>
          <p:cNvPr id="38" name="Body Level One…"/>
          <p:cNvSpPr txBox="1"/>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39" name="Google Shape;23;p5"/>
          <p:cNvSpPr txBox="1"/>
          <p:nvPr>
            <p:ph type="body" sz="half" idx="21"/>
          </p:nvPr>
        </p:nvSpPr>
        <p:spPr>
          <a:xfrm>
            <a:off x="4832399" y="1152475"/>
            <a:ext cx="3999902" cy="3416400"/>
          </a:xfrm>
          <a:prstGeom prst="rect">
            <a:avLst/>
          </a:prstGeom>
        </p:spPr>
        <p:txBody>
          <a:bodyPr/>
          <a:lstStyle/>
          <a:p>
            <a:pPr indent="-317500">
              <a:buSzPts val="1400"/>
              <a:defRPr sz="1400"/>
            </a:pP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55" name="Title Text"/>
          <p:cNvSpPr txBox="1"/>
          <p:nvPr>
            <p:ph type="title"/>
          </p:nvPr>
        </p:nvSpPr>
        <p:spPr>
          <a:xfrm>
            <a:off x="311699" y="555600"/>
            <a:ext cx="2808001" cy="755700"/>
          </a:xfrm>
          <a:prstGeom prst="rect">
            <a:avLst/>
          </a:prstGeom>
        </p:spPr>
        <p:txBody>
          <a:bodyPr anchor="b"/>
          <a:lstStyle>
            <a:lvl1pPr>
              <a:defRPr sz="2400"/>
            </a:lvl1pPr>
          </a:lstStyle>
          <a:p>
            <a:pPr/>
            <a:r>
              <a:t>Title Text</a:t>
            </a:r>
          </a:p>
        </p:txBody>
      </p:sp>
      <p:sp>
        <p:nvSpPr>
          <p:cNvPr id="56" name="Body Level One…"/>
          <p:cNvSpPr txBox="1"/>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64" name="Title Text"/>
          <p:cNvSpPr txBox="1"/>
          <p:nvPr>
            <p:ph type="title"/>
          </p:nvPr>
        </p:nvSpPr>
        <p:spPr>
          <a:xfrm>
            <a:off x="490250" y="450149"/>
            <a:ext cx="6367801" cy="4090801"/>
          </a:xfrm>
          <a:prstGeom prst="rect">
            <a:avLst/>
          </a:prstGeom>
        </p:spPr>
        <p:txBody>
          <a:bodyPr anchor="ctr"/>
          <a:lstStyle>
            <a:lvl1pPr>
              <a:defRPr sz="4800"/>
            </a:lvl1pPr>
          </a:lstStyle>
          <a:p>
            <a:pPr/>
            <a:r>
              <a:t>Title Text</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72" name="Google Shape;36;p9"/>
          <p:cNvSpPr/>
          <p:nvPr/>
        </p:nvSpPr>
        <p:spPr>
          <a:xfrm>
            <a:off x="4572000" y="-125"/>
            <a:ext cx="4572000" cy="5143501"/>
          </a:xfrm>
          <a:prstGeom prst="rect">
            <a:avLst/>
          </a:prstGeom>
          <a:solidFill>
            <a:srgbClr val="EEEEEE"/>
          </a:solidFill>
          <a:ln w="12700">
            <a:miter lim="400000"/>
          </a:ln>
        </p:spPr>
        <p:txBody>
          <a:bodyPr lIns="0" tIns="0" rIns="0" bIns="0" anchor="ctr"/>
          <a:lstStyle/>
          <a:p>
            <a:pPr/>
          </a:p>
        </p:txBody>
      </p:sp>
      <p:sp>
        <p:nvSpPr>
          <p:cNvPr id="73" name="Title Text"/>
          <p:cNvSpPr txBox="1"/>
          <p:nvPr>
            <p:ph type="title"/>
          </p:nvPr>
        </p:nvSpPr>
        <p:spPr>
          <a:xfrm>
            <a:off x="265500" y="1233175"/>
            <a:ext cx="4045200" cy="1482301"/>
          </a:xfrm>
          <a:prstGeom prst="rect">
            <a:avLst/>
          </a:prstGeom>
        </p:spPr>
        <p:txBody>
          <a:bodyPr anchor="b"/>
          <a:lstStyle>
            <a:lvl1pPr algn="ctr">
              <a:defRPr sz="4200"/>
            </a:lvl1pPr>
          </a:lstStyle>
          <a:p>
            <a:pPr/>
            <a:r>
              <a:t>Title Text</a:t>
            </a:r>
          </a:p>
        </p:txBody>
      </p:sp>
      <p:sp>
        <p:nvSpPr>
          <p:cNvPr id="74" name="Body Level One…"/>
          <p:cNvSpPr txBox="1"/>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pPr/>
            <a:r>
              <a:t>Body Level One</a:t>
            </a:r>
          </a:p>
          <a:p>
            <a:pPr lvl="1"/>
            <a:r>
              <a:t>Body Level Two</a:t>
            </a:r>
          </a:p>
          <a:p>
            <a:pPr lvl="2"/>
            <a:r>
              <a:t>Body Level Three</a:t>
            </a:r>
          </a:p>
          <a:p>
            <a:pPr lvl="3"/>
            <a:r>
              <a:t>Body Level Four</a:t>
            </a:r>
          </a:p>
          <a:p>
            <a:pPr lvl="4"/>
            <a:r>
              <a:t>Body Level Five</a:t>
            </a:r>
          </a:p>
        </p:txBody>
      </p:sp>
      <p:sp>
        <p:nvSpPr>
          <p:cNvPr id="75" name="Google Shape;39;p9"/>
          <p:cNvSpPr txBox="1"/>
          <p:nvPr>
            <p:ph type="body" sz="half" idx="21"/>
          </p:nvPr>
        </p:nvSpPr>
        <p:spPr>
          <a:xfrm>
            <a:off x="4939500" y="724074"/>
            <a:ext cx="3837000" cy="3695102"/>
          </a:xfrm>
          <a:prstGeom prst="rect">
            <a:avLst/>
          </a:prstGeom>
        </p:spPr>
        <p:txBody>
          <a:bodyPr anchor="ctr"/>
          <a:lstStyle/>
          <a:p>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83" name="Body Level One…"/>
          <p:cNvSpPr txBox="1"/>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11699" y="445025"/>
            <a:ext cx="8520602" cy="5727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Title Text</a:t>
            </a:r>
          </a:p>
        </p:txBody>
      </p:sp>
      <p:sp>
        <p:nvSpPr>
          <p:cNvPr id="3" name="Body Level One…"/>
          <p:cNvSpPr txBox="1"/>
          <p:nvPr>
            <p:ph type="body" idx="1"/>
          </p:nvPr>
        </p:nvSpPr>
        <p:spPr>
          <a:xfrm>
            <a:off x="311699" y="1152475"/>
            <a:ext cx="8520602" cy="34164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684345" y="4700819"/>
            <a:ext cx="336813" cy="318396"/>
          </a:xfrm>
          <a:prstGeom prst="rect">
            <a:avLst/>
          </a:prstGeom>
          <a:ln w="12700">
            <a:miter lim="400000"/>
          </a:ln>
        </p:spPr>
        <p:txBody>
          <a:bodyPr wrap="none" lIns="91424" tIns="91424" rIns="91424" bIns="91424" anchor="ctr">
            <a:normAutofit fontScale="100000" lnSpcReduction="0"/>
          </a:bodyPr>
          <a:lstStyle>
            <a:lvl1pPr algn="r">
              <a:defRPr sz="1000">
                <a:solidFill>
                  <a:schemeClr val="accent2">
                    <a:lumOff val="21764"/>
                  </a:scheme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9pPr>
    </p:titleStyle>
    <p:bodyStyle>
      <a:lvl1pPr marL="457200" marR="0" indent="-342900"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1pPr>
      <a:lvl2pPr marL="1005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2pPr>
      <a:lvl3pPr marL="1462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3pPr>
      <a:lvl4pPr marL="1919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4pPr>
      <a:lvl5pPr marL="23767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5pPr>
      <a:lvl6pPr marL="28339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6pPr>
      <a:lvl7pPr marL="3291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7pPr>
      <a:lvl8pPr marL="3748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8pPr>
      <a:lvl9pPr marL="4205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6.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gif"/></Relationships>

</file>

<file path=ppt/slides/_rels/slide7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8.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Google Shape;54;p13"/>
          <p:cNvSpPr txBox="1"/>
          <p:nvPr>
            <p:ph type="ctrTitle"/>
          </p:nvPr>
        </p:nvSpPr>
        <p:spPr>
          <a:xfrm>
            <a:off x="311707" y="744575"/>
            <a:ext cx="8520602" cy="2052599"/>
          </a:xfrm>
          <a:prstGeom prst="rect">
            <a:avLst/>
          </a:prstGeom>
        </p:spPr>
        <p:txBody>
          <a:bodyPr/>
          <a:lstStyle>
            <a:lvl1pPr algn="l">
              <a:defRPr b="1">
                <a:solidFill>
                  <a:srgbClr val="274E13"/>
                </a:solidFill>
              </a:defRPr>
            </a:lvl1pPr>
          </a:lstStyle>
          <a:p>
            <a:pPr/>
            <a:r>
              <a:t>OSCE 04/2026</a:t>
            </a:r>
          </a:p>
        </p:txBody>
      </p:sp>
      <p:sp>
        <p:nvSpPr>
          <p:cNvPr id="110" name="Google Shape;55;p13"/>
          <p:cNvSpPr txBox="1"/>
          <p:nvPr>
            <p:ph type="subTitle" sz="quarter" idx="1"/>
          </p:nvPr>
        </p:nvSpPr>
        <p:spPr>
          <a:xfrm>
            <a:off x="311699" y="2834125"/>
            <a:ext cx="8520602" cy="792601"/>
          </a:xfrm>
          <a:prstGeom prst="rect">
            <a:avLst/>
          </a:prstGeom>
        </p:spPr>
        <p:txBody>
          <a:bodyPr/>
          <a:lstStyle>
            <a:lvl1pPr marL="0" indent="0" algn="l">
              <a:lnSpc>
                <a:spcPct val="80000"/>
              </a:lnSpc>
              <a:defRPr sz="1800"/>
            </a:lvl1pPr>
          </a:lstStyle>
          <a:p>
            <a:pPr/>
            <a:r>
              <a:t>PMH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Google Shape;109;p22"/>
          <p:cNvSpPr txBox="1"/>
          <p:nvPr>
            <p:ph type="title"/>
          </p:nvPr>
        </p:nvSpPr>
        <p:spPr>
          <a:xfrm>
            <a:off x="311699" y="445025"/>
            <a:ext cx="8520602" cy="572701"/>
          </a:xfrm>
          <a:prstGeom prst="rect">
            <a:avLst/>
          </a:prstGeom>
        </p:spPr>
        <p:txBody>
          <a:bodyPr/>
          <a:lstStyle/>
          <a:p>
            <a:pPr defTabSz="877823">
              <a:lnSpc>
                <a:spcPct val="115000"/>
              </a:lnSpc>
              <a:spcBef>
                <a:spcPts val="2400"/>
              </a:spcBef>
              <a:defRPr sz="2688"/>
            </a:pPr>
          </a:p>
        </p:txBody>
      </p:sp>
      <p:sp>
        <p:nvSpPr>
          <p:cNvPr id="137" name="Google Shape;110;p22"/>
          <p:cNvSpPr txBox="1"/>
          <p:nvPr>
            <p:ph type="body" idx="1"/>
          </p:nvPr>
        </p:nvSpPr>
        <p:spPr>
          <a:xfrm>
            <a:off x="311699" y="1152475"/>
            <a:ext cx="8520602" cy="3416400"/>
          </a:xfrm>
          <a:prstGeom prst="rect">
            <a:avLst/>
          </a:prstGeom>
        </p:spPr>
        <p:txBody>
          <a:bodyPr/>
          <a:lstStyle/>
          <a:p>
            <a:pPr marL="0" indent="457200">
              <a:lnSpc>
                <a:spcPct val="100000"/>
              </a:lnSpc>
              <a:spcBef>
                <a:spcPts val="3900"/>
              </a:spcBef>
              <a:buSzTx/>
              <a:buNone/>
            </a:pPr>
          </a:p>
        </p:txBody>
      </p:sp>
      <p:pic>
        <p:nvPicPr>
          <p:cNvPr id="138" name="Google Shape;111;p22" descr="Google Shape;111;p22"/>
          <p:cNvPicPr>
            <a:picLocks noChangeAspect="1"/>
          </p:cNvPicPr>
          <p:nvPr/>
        </p:nvPicPr>
        <p:blipFill>
          <a:blip r:embed="rId2">
            <a:extLst/>
          </a:blip>
          <a:stretch>
            <a:fillRect/>
          </a:stretch>
        </p:blipFill>
        <p:spPr>
          <a:xfrm>
            <a:off x="1155699" y="0"/>
            <a:ext cx="6832590" cy="5143502"/>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Google Shape;116;p23"/>
          <p:cNvSpPr txBox="1"/>
          <p:nvPr>
            <p:ph type="title"/>
          </p:nvPr>
        </p:nvSpPr>
        <p:spPr>
          <a:xfrm>
            <a:off x="311699" y="445025"/>
            <a:ext cx="8520602" cy="1174665"/>
          </a:xfrm>
          <a:prstGeom prst="rect">
            <a:avLst/>
          </a:prstGeom>
        </p:spPr>
        <p:txBody>
          <a:bodyPr/>
          <a:lstStyle/>
          <a:p>
            <a:pPr defTabSz="868680">
              <a:lnSpc>
                <a:spcPct val="115000"/>
              </a:lnSpc>
              <a:spcBef>
                <a:spcPts val="1900"/>
              </a:spcBef>
              <a:defRPr sz="1710">
                <a:solidFill>
                  <a:srgbClr val="0F1115"/>
                </a:solidFill>
              </a:defRPr>
            </a:pPr>
            <a:r>
              <a:t>What is the </a:t>
            </a:r>
            <a:r>
              <a:rPr b="1">
                <a:solidFill>
                  <a:srgbClr val="274E13"/>
                </a:solidFill>
              </a:rPr>
              <a:t>first-line</a:t>
            </a:r>
            <a:r>
              <a:t> drug of choice for severe </a:t>
            </a:r>
            <a:r>
              <a:rPr i="1"/>
              <a:t>P. falciparum</a:t>
            </a:r>
            <a:r>
              <a:t> malaria in ED?</a:t>
            </a:r>
          </a:p>
          <a:p>
            <a:pPr defTabSz="868680">
              <a:lnSpc>
                <a:spcPct val="115000"/>
              </a:lnSpc>
              <a:defRPr sz="2660"/>
            </a:pPr>
            <a:endParaRPr sz="1710">
              <a:solidFill>
                <a:schemeClr val="accent2">
                  <a:lumOff val="21764"/>
                </a:schemeClr>
              </a:solidFill>
            </a:endParaRPr>
          </a:p>
        </p:txBody>
      </p:sp>
      <p:sp>
        <p:nvSpPr>
          <p:cNvPr id="141" name="Google Shape;117;p23"/>
          <p:cNvSpPr txBox="1"/>
          <p:nvPr>
            <p:ph type="body" idx="1"/>
          </p:nvPr>
        </p:nvSpPr>
        <p:spPr>
          <a:xfrm>
            <a:off x="311699" y="1152475"/>
            <a:ext cx="8520602" cy="3416400"/>
          </a:xfrm>
          <a:prstGeom prst="rect">
            <a:avLst/>
          </a:prstGeom>
        </p:spPr>
        <p:txBody>
          <a:bodyPr/>
          <a:lstStyle/>
          <a:p>
            <a:pPr marL="0" indent="0">
              <a:spcBef>
                <a:spcPts val="1200"/>
              </a:spcBef>
              <a:buSzTx/>
              <a:buNone/>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Google Shape;122;p24"/>
          <p:cNvSpPr txBox="1"/>
          <p:nvPr>
            <p:ph type="title"/>
          </p:nvPr>
        </p:nvSpPr>
        <p:spPr>
          <a:xfrm>
            <a:off x="311699" y="445025"/>
            <a:ext cx="8520602" cy="1010116"/>
          </a:xfrm>
          <a:prstGeom prst="rect">
            <a:avLst/>
          </a:prstGeom>
        </p:spPr>
        <p:txBody>
          <a:bodyPr/>
          <a:lstStyle/>
          <a:p>
            <a:pPr>
              <a:lnSpc>
                <a:spcPct val="115000"/>
              </a:lnSpc>
              <a:spcBef>
                <a:spcPts val="2000"/>
              </a:spcBef>
              <a:defRPr sz="1800">
                <a:solidFill>
                  <a:srgbClr val="0F1115"/>
                </a:solidFill>
              </a:defRPr>
            </a:pPr>
            <a:r>
              <a:t>What is the first-line drug of choice for severe </a:t>
            </a:r>
            <a:r>
              <a:rPr i="1"/>
              <a:t>P. falciparum</a:t>
            </a:r>
            <a:r>
              <a:t> malaria in ED?</a:t>
            </a:r>
          </a:p>
        </p:txBody>
      </p:sp>
      <p:sp>
        <p:nvSpPr>
          <p:cNvPr id="144" name="Google Shape;123;p24"/>
          <p:cNvSpPr txBox="1"/>
          <p:nvPr>
            <p:ph type="body" idx="1"/>
          </p:nvPr>
        </p:nvSpPr>
        <p:spPr>
          <a:xfrm>
            <a:off x="311699" y="1152475"/>
            <a:ext cx="8520602" cy="3416400"/>
          </a:xfrm>
          <a:prstGeom prst="rect">
            <a:avLst/>
          </a:prstGeom>
        </p:spPr>
        <p:txBody>
          <a:bodyPr/>
          <a:lstStyle/>
          <a:p>
            <a:pPr marL="0" indent="0">
              <a:spcBef>
                <a:spcPts val="3100"/>
              </a:spcBef>
              <a:buSzTx/>
              <a:buNone/>
              <a:defRPr b="1" sz="1900">
                <a:solidFill>
                  <a:srgbClr val="274E13"/>
                </a:solidFill>
              </a:defRPr>
            </a:pPr>
            <a:r>
              <a:t>IV or IM Artesunate 2.4mg/kg</a:t>
            </a:r>
            <a:r>
              <a:rPr b="0"/>
              <a:t> </a:t>
            </a:r>
            <a:br>
              <a:rPr b="0"/>
            </a:br>
            <a:r>
              <a:rPr b="0">
                <a:solidFill>
                  <a:srgbClr val="0F1115"/>
                </a:solidFill>
              </a:rPr>
              <a:t>given on arrival (time = 0), then at 12h and 24h, </a:t>
            </a:r>
            <a:br>
              <a:rPr b="0">
                <a:solidFill>
                  <a:srgbClr val="0F1115"/>
                </a:solidFill>
              </a:rPr>
            </a:br>
            <a:r>
              <a:rPr b="0">
                <a:solidFill>
                  <a:srgbClr val="0F1115"/>
                </a:solidFill>
              </a:rPr>
              <a:t>and then once daily until oral medication could be taken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Google Shape;128;p25"/>
          <p:cNvSpPr txBox="1"/>
          <p:nvPr>
            <p:ph type="title"/>
          </p:nvPr>
        </p:nvSpPr>
        <p:spPr>
          <a:xfrm>
            <a:off x="311699" y="445025"/>
            <a:ext cx="8520602" cy="1914705"/>
          </a:xfrm>
          <a:prstGeom prst="rect">
            <a:avLst/>
          </a:prstGeom>
        </p:spPr>
        <p:txBody>
          <a:bodyPr/>
          <a:lstStyle/>
          <a:p>
            <a:pPr>
              <a:lnSpc>
                <a:spcPct val="115000"/>
              </a:lnSpc>
              <a:spcBef>
                <a:spcPts val="2000"/>
              </a:spcBef>
              <a:defRPr sz="1800">
                <a:solidFill>
                  <a:srgbClr val="0F1115"/>
                </a:solidFill>
              </a:defRPr>
            </a:pPr>
            <a:r>
              <a:t>The patient's level of consciousness deteriorates, and he has a </a:t>
            </a:r>
            <a:r>
              <a:rPr b="1">
                <a:solidFill>
                  <a:srgbClr val="274E13"/>
                </a:solidFill>
              </a:rPr>
              <a:t>seizure</a:t>
            </a:r>
            <a:r>
              <a:t>. </a:t>
            </a:r>
          </a:p>
          <a:p>
            <a:pPr>
              <a:lnSpc>
                <a:spcPct val="115000"/>
              </a:lnSpc>
              <a:spcBef>
                <a:spcPts val="2000"/>
              </a:spcBef>
              <a:defRPr sz="1800">
                <a:solidFill>
                  <a:srgbClr val="0F1115"/>
                </a:solidFill>
              </a:defRPr>
            </a:pPr>
            <a:r>
              <a:t>What is this complication called, and what is the immediate management step?</a:t>
            </a:r>
            <a:endParaRPr>
              <a:solidFill>
                <a:schemeClr val="accent2">
                  <a:lumOff val="21764"/>
                </a:schemeClr>
              </a:solidFill>
            </a:endParaR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Google Shape;133;p26"/>
          <p:cNvSpPr txBox="1"/>
          <p:nvPr>
            <p:ph type="title"/>
          </p:nvPr>
        </p:nvSpPr>
        <p:spPr>
          <a:xfrm>
            <a:off x="311699" y="445025"/>
            <a:ext cx="8520602" cy="1171886"/>
          </a:xfrm>
          <a:prstGeom prst="rect">
            <a:avLst/>
          </a:prstGeom>
        </p:spPr>
        <p:txBody>
          <a:bodyPr/>
          <a:lstStyle/>
          <a:p>
            <a:pPr>
              <a:lnSpc>
                <a:spcPct val="95000"/>
              </a:lnSpc>
              <a:spcBef>
                <a:spcPts val="2000"/>
              </a:spcBef>
              <a:defRPr sz="1800">
                <a:solidFill>
                  <a:srgbClr val="0F1115"/>
                </a:solidFill>
              </a:defRPr>
            </a:pPr>
            <a:r>
              <a:t>The patient's level of consciousness deteriorates, and he has a seizure. </a:t>
            </a:r>
          </a:p>
          <a:p>
            <a:pPr>
              <a:lnSpc>
                <a:spcPct val="95000"/>
              </a:lnSpc>
              <a:spcBef>
                <a:spcPts val="2000"/>
              </a:spcBef>
              <a:defRPr sz="1800">
                <a:solidFill>
                  <a:srgbClr val="0F1115"/>
                </a:solidFill>
              </a:defRPr>
            </a:pPr>
            <a:r>
              <a:t>What is this complication called, and what is the immediate management step?</a:t>
            </a:r>
          </a:p>
        </p:txBody>
      </p:sp>
      <p:sp>
        <p:nvSpPr>
          <p:cNvPr id="149" name="Google Shape;134;p26"/>
          <p:cNvSpPr txBox="1"/>
          <p:nvPr>
            <p:ph type="body" idx="1"/>
          </p:nvPr>
        </p:nvSpPr>
        <p:spPr>
          <a:xfrm>
            <a:off x="311699" y="1152475"/>
            <a:ext cx="8520602" cy="3416400"/>
          </a:xfrm>
          <a:prstGeom prst="rect">
            <a:avLst/>
          </a:prstGeom>
        </p:spPr>
        <p:txBody>
          <a:bodyPr/>
          <a:lstStyle/>
          <a:p>
            <a:pPr marL="0" indent="0">
              <a:lnSpc>
                <a:spcPct val="95000"/>
              </a:lnSpc>
              <a:spcBef>
                <a:spcPts val="2000"/>
              </a:spcBef>
              <a:buSzTx/>
              <a:buNone/>
            </a:pPr>
            <a:endParaRPr sz="1700">
              <a:solidFill>
                <a:srgbClr val="0F1115"/>
              </a:solidFill>
            </a:endParaRPr>
          </a:p>
          <a:p>
            <a:pPr marL="0" indent="0">
              <a:lnSpc>
                <a:spcPct val="95000"/>
              </a:lnSpc>
              <a:spcBef>
                <a:spcPts val="2000"/>
              </a:spcBef>
              <a:buSzTx/>
              <a:buNone/>
              <a:defRPr sz="1600">
                <a:solidFill>
                  <a:srgbClr val="0F1115"/>
                </a:solidFill>
              </a:defRPr>
            </a:pPr>
            <a:r>
              <a:t>Complication: </a:t>
            </a:r>
            <a:r>
              <a:rPr b="1">
                <a:solidFill>
                  <a:srgbClr val="274E13"/>
                </a:solidFill>
              </a:rPr>
              <a:t>Cerebral Malaria</a:t>
            </a:r>
            <a:endParaRPr b="1">
              <a:solidFill>
                <a:srgbClr val="274E13"/>
              </a:solidFill>
            </a:endParaRPr>
          </a:p>
          <a:p>
            <a:pPr marL="0" indent="0">
              <a:lnSpc>
                <a:spcPct val="95000"/>
              </a:lnSpc>
              <a:spcBef>
                <a:spcPts val="3100"/>
              </a:spcBef>
              <a:buSzTx/>
              <a:buNone/>
              <a:defRPr sz="1700">
                <a:solidFill>
                  <a:srgbClr val="0F1115"/>
                </a:solidFill>
              </a:defRPr>
            </a:pPr>
            <a:r>
              <a:t>Immediate Management</a:t>
            </a:r>
          </a:p>
          <a:p>
            <a:pPr indent="-329484">
              <a:lnSpc>
                <a:spcPct val="95000"/>
              </a:lnSpc>
              <a:spcBef>
                <a:spcPts val="3100"/>
              </a:spcBef>
              <a:buClr>
                <a:srgbClr val="0F1115"/>
              </a:buClr>
              <a:buSzPts val="1500"/>
              <a:defRPr sz="1500">
                <a:solidFill>
                  <a:srgbClr val="0F1115"/>
                </a:solidFill>
              </a:defRPr>
            </a:pPr>
            <a:r>
              <a:t>Secure airway (intubation if GCS &lt; 8).</a:t>
            </a:r>
          </a:p>
          <a:p>
            <a:pPr indent="-329484">
              <a:lnSpc>
                <a:spcPct val="95000"/>
              </a:lnSpc>
              <a:buClr>
                <a:srgbClr val="0F1115"/>
              </a:buClr>
              <a:buSzPts val="1500"/>
              <a:defRPr sz="1500">
                <a:solidFill>
                  <a:srgbClr val="0F1115"/>
                </a:solidFill>
              </a:defRPr>
            </a:pPr>
            <a:r>
              <a:t>Administer anticonvulsants i.e. benzodiazepines</a:t>
            </a:r>
          </a:p>
          <a:p>
            <a:pPr indent="-329484">
              <a:lnSpc>
                <a:spcPct val="95000"/>
              </a:lnSpc>
              <a:buClr>
                <a:srgbClr val="000000"/>
              </a:buClr>
              <a:buSzPts val="1500"/>
              <a:defRPr sz="1500">
                <a:solidFill>
                  <a:srgbClr val="000000"/>
                </a:solidFill>
              </a:defRPr>
            </a:pPr>
            <a:r>
              <a:t>Correct hypoglycemia </a:t>
            </a:r>
          </a:p>
          <a:p>
            <a:pPr indent="-329484">
              <a:lnSpc>
                <a:spcPct val="95000"/>
              </a:lnSpc>
              <a:buClr>
                <a:srgbClr val="0F1115"/>
              </a:buClr>
              <a:buSzPts val="1500"/>
              <a:defRPr b="1" sz="1500">
                <a:solidFill>
                  <a:srgbClr val="274E13"/>
                </a:solidFill>
              </a:defRPr>
            </a:pPr>
            <a:r>
              <a:t>Do NOT</a:t>
            </a:r>
            <a:r>
              <a:rPr b="0">
                <a:solidFill>
                  <a:srgbClr val="0F1115"/>
                </a:solidFill>
              </a:rPr>
              <a:t> give steroids (they are harmful in cerebral malaria)</a:t>
            </a:r>
            <a:endParaRPr>
              <a:solidFill>
                <a:srgbClr val="0F1115"/>
              </a:solidFill>
            </a:endParaRPr>
          </a:p>
          <a:p>
            <a:pPr indent="-329484">
              <a:lnSpc>
                <a:spcPct val="95000"/>
              </a:lnSpc>
              <a:buClr>
                <a:srgbClr val="0F1115"/>
              </a:buClr>
              <a:buSzPts val="1500"/>
              <a:defRPr sz="1500">
                <a:solidFill>
                  <a:srgbClr val="0F1115"/>
                </a:solidFill>
              </a:defRPr>
            </a:pPr>
            <a:r>
              <a:t>Maintain strict fluid balance</a:t>
            </a:r>
          </a:p>
          <a:p>
            <a:pPr indent="-329484">
              <a:lnSpc>
                <a:spcPct val="95000"/>
              </a:lnSpc>
              <a:buClr>
                <a:srgbClr val="0F1115"/>
              </a:buClr>
              <a:buSzPts val="1500"/>
              <a:defRPr sz="1500">
                <a:solidFill>
                  <a:srgbClr val="0F1115"/>
                </a:solidFill>
              </a:defRPr>
            </a:pPr>
            <a:r>
              <a:t>ICU disposal</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Google Shape;139;p27"/>
          <p:cNvSpPr txBox="1"/>
          <p:nvPr>
            <p:ph type="title"/>
          </p:nvPr>
        </p:nvSpPr>
        <p:spPr>
          <a:xfrm>
            <a:off x="311699" y="445024"/>
            <a:ext cx="8520602" cy="2423950"/>
          </a:xfrm>
          <a:prstGeom prst="rect">
            <a:avLst/>
          </a:prstGeom>
        </p:spPr>
        <p:txBody>
          <a:bodyPr/>
          <a:lstStyle/>
          <a:p>
            <a:pPr>
              <a:lnSpc>
                <a:spcPct val="115000"/>
              </a:lnSpc>
              <a:spcBef>
                <a:spcPts val="2000"/>
              </a:spcBef>
              <a:defRPr sz="1800">
                <a:solidFill>
                  <a:srgbClr val="0F1115"/>
                </a:solidFill>
              </a:defRPr>
            </a:pPr>
            <a:r>
              <a:t>If this patient were a </a:t>
            </a:r>
            <a:r>
              <a:rPr b="1">
                <a:solidFill>
                  <a:srgbClr val="274E13"/>
                </a:solidFill>
              </a:rPr>
              <a:t>pregnant lady</a:t>
            </a:r>
            <a:r>
              <a:t> i.e. </a:t>
            </a:r>
            <a:r>
              <a:rPr b="1">
                <a:solidFill>
                  <a:srgbClr val="274E13"/>
                </a:solidFill>
              </a:rPr>
              <a:t>20 weeks gestation</a:t>
            </a:r>
            <a:r>
              <a:t> with </a:t>
            </a:r>
            <a:r>
              <a:rPr b="1">
                <a:solidFill>
                  <a:srgbClr val="274E13"/>
                </a:solidFill>
              </a:rPr>
              <a:t>uncomplicated</a:t>
            </a:r>
            <a:r>
              <a:t> </a:t>
            </a:r>
            <a:r>
              <a:rPr i="1"/>
              <a:t>P. falciparum</a:t>
            </a:r>
            <a:r>
              <a:t> malaria</a:t>
            </a:r>
            <a:br/>
            <a:br/>
            <a:r>
              <a:t>What are the specific </a:t>
            </a:r>
            <a:r>
              <a:rPr b="1">
                <a:solidFill>
                  <a:srgbClr val="274E13"/>
                </a:solidFill>
              </a:rPr>
              <a:t>fetal / obstetric</a:t>
            </a:r>
            <a:r>
              <a:t> risks, and what is the </a:t>
            </a:r>
            <a:r>
              <a:rPr b="1">
                <a:solidFill>
                  <a:srgbClr val="274E13"/>
                </a:solidFill>
              </a:rPr>
              <a:t>recommended treatment</a:t>
            </a:r>
            <a:r>
              <a:t>?</a:t>
            </a:r>
          </a:p>
          <a:p>
            <a:pPr>
              <a:lnSpc>
                <a:spcPct val="115000"/>
              </a:lnSpc>
            </a:pPr>
            <a:endParaRPr sz="1800">
              <a:solidFill>
                <a:schemeClr val="accent2">
                  <a:lumOff val="21764"/>
                </a:schemeClr>
              </a:solidFill>
            </a:endParaR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Google Shape;144;p28"/>
          <p:cNvSpPr txBox="1"/>
          <p:nvPr>
            <p:ph type="title"/>
          </p:nvPr>
        </p:nvSpPr>
        <p:spPr>
          <a:xfrm>
            <a:off x="311699" y="445025"/>
            <a:ext cx="8520602" cy="2706732"/>
          </a:xfrm>
          <a:prstGeom prst="rect">
            <a:avLst/>
          </a:prstGeom>
        </p:spPr>
        <p:txBody>
          <a:bodyPr/>
          <a:lstStyle/>
          <a:p>
            <a:pPr>
              <a:lnSpc>
                <a:spcPct val="115000"/>
              </a:lnSpc>
              <a:spcBef>
                <a:spcPts val="2000"/>
              </a:spcBef>
              <a:defRPr sz="1800">
                <a:solidFill>
                  <a:srgbClr val="0F1115"/>
                </a:solidFill>
              </a:defRPr>
            </a:pPr>
            <a:r>
              <a:t>If this patient were a pregnant lady i.e. 20 weeks gestation with uncomplicated </a:t>
            </a:r>
            <a:r>
              <a:rPr i="1"/>
              <a:t>P. falciparum</a:t>
            </a:r>
            <a:r>
              <a:t> malaria</a:t>
            </a:r>
          </a:p>
          <a:p>
            <a:pPr>
              <a:lnSpc>
                <a:spcPct val="115000"/>
              </a:lnSpc>
              <a:spcBef>
                <a:spcPts val="2000"/>
              </a:spcBef>
              <a:defRPr sz="1800">
                <a:solidFill>
                  <a:srgbClr val="0F1115"/>
                </a:solidFill>
              </a:defRPr>
            </a:pPr>
            <a:r>
              <a:t>what are the specific fetal / obstetric risks, and what is the recommended treatment?</a:t>
            </a:r>
          </a:p>
          <a:p>
            <a:pPr>
              <a:lnSpc>
                <a:spcPct val="115000"/>
              </a:lnSpc>
              <a:spcBef>
                <a:spcPts val="2000"/>
              </a:spcBef>
            </a:pPr>
            <a:endParaRPr sz="1800">
              <a:solidFill>
                <a:srgbClr val="0F1115"/>
              </a:solidFill>
            </a:endParaRPr>
          </a:p>
        </p:txBody>
      </p:sp>
      <p:sp>
        <p:nvSpPr>
          <p:cNvPr id="154" name="Google Shape;145;p28"/>
          <p:cNvSpPr txBox="1"/>
          <p:nvPr>
            <p:ph type="body" idx="1"/>
          </p:nvPr>
        </p:nvSpPr>
        <p:spPr>
          <a:xfrm>
            <a:off x="311699" y="2215275"/>
            <a:ext cx="8520602" cy="2353801"/>
          </a:xfrm>
          <a:prstGeom prst="rect">
            <a:avLst/>
          </a:prstGeom>
        </p:spPr>
        <p:txBody>
          <a:bodyPr/>
          <a:lstStyle/>
          <a:p>
            <a:pPr marL="0" indent="0">
              <a:spcBef>
                <a:spcPts val="1700"/>
              </a:spcBef>
              <a:buSzTx/>
              <a:buNone/>
              <a:defRPr b="1" sz="1600">
                <a:solidFill>
                  <a:srgbClr val="274E13"/>
                </a:solidFill>
              </a:defRPr>
            </a:pPr>
            <a:r>
              <a:t>Fetal/Obstetric risks: </a:t>
            </a:r>
            <a:br/>
            <a:r>
              <a:rPr b="0">
                <a:solidFill>
                  <a:srgbClr val="0F1115"/>
                </a:solidFill>
              </a:rPr>
              <a:t>Spontaneous miscarriage, stillbirth, preterm delivery, intrauterine growth restriction (IUGR), and low birth weight (LBW). </a:t>
            </a:r>
            <a:br>
              <a:rPr b="0">
                <a:solidFill>
                  <a:srgbClr val="0F1115"/>
                </a:solidFill>
              </a:rPr>
            </a:br>
            <a:br>
              <a:rPr b="0">
                <a:solidFill>
                  <a:srgbClr val="0F1115"/>
                </a:solidFill>
              </a:rPr>
            </a:br>
            <a:r>
              <a:rPr b="0" i="1">
                <a:solidFill>
                  <a:srgbClr val="0F1115"/>
                </a:solidFill>
              </a:rPr>
              <a:t>Placental malaria</a:t>
            </a:r>
            <a:r>
              <a:rPr b="0">
                <a:solidFill>
                  <a:srgbClr val="0F1115"/>
                </a:solidFill>
              </a:rPr>
              <a:t> is a defining feature of </a:t>
            </a:r>
            <a:r>
              <a:rPr b="0" i="1">
                <a:solidFill>
                  <a:srgbClr val="0F1115"/>
                </a:solidFill>
              </a:rPr>
              <a:t>P. falciparum</a:t>
            </a:r>
            <a:r>
              <a:rPr b="0">
                <a:solidFill>
                  <a:srgbClr val="0F1115"/>
                </a:solidFill>
              </a:rPr>
              <a:t> in pregnancy, leading to chronic fetal hypoxia.</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Google Shape;150;p29"/>
          <p:cNvSpPr txBox="1"/>
          <p:nvPr>
            <p:ph type="title"/>
          </p:nvPr>
        </p:nvSpPr>
        <p:spPr>
          <a:xfrm>
            <a:off x="311699" y="445025"/>
            <a:ext cx="8520602" cy="572701"/>
          </a:xfrm>
          <a:prstGeom prst="rect">
            <a:avLst/>
          </a:prstGeom>
        </p:spPr>
        <p:txBody>
          <a:bodyPr/>
          <a:lstStyle/>
          <a:p>
            <a:pPr>
              <a:defRPr sz="2500"/>
            </a:pPr>
          </a:p>
        </p:txBody>
      </p:sp>
      <p:sp>
        <p:nvSpPr>
          <p:cNvPr id="157" name="Google Shape;151;p29"/>
          <p:cNvSpPr txBox="1"/>
          <p:nvPr>
            <p:ph type="body" sz="half" idx="1"/>
          </p:nvPr>
        </p:nvSpPr>
        <p:spPr>
          <a:xfrm>
            <a:off x="311699" y="3119199"/>
            <a:ext cx="8520602" cy="1678801"/>
          </a:xfrm>
          <a:prstGeom prst="rect">
            <a:avLst/>
          </a:prstGeom>
        </p:spPr>
        <p:txBody>
          <a:bodyPr/>
          <a:lstStyle/>
          <a:p>
            <a:pPr indent="-323850">
              <a:spcBef>
                <a:spcPts val="1200"/>
              </a:spcBef>
              <a:buClr>
                <a:srgbClr val="0F1115"/>
              </a:buClr>
              <a:buSzPts val="1500"/>
              <a:defRPr sz="1500">
                <a:solidFill>
                  <a:srgbClr val="0F1115"/>
                </a:solidFill>
              </a:defRPr>
            </a:pPr>
            <a:r>
              <a:t>Avoid </a:t>
            </a:r>
            <a:r>
              <a:rPr b="1"/>
              <a:t>Doxycycline</a:t>
            </a:r>
            <a:r>
              <a:t> and </a:t>
            </a:r>
            <a:r>
              <a:rPr b="1"/>
              <a:t>Tetracycline</a:t>
            </a:r>
            <a:r>
              <a:t>: These are contraindicated in the second and third trimesters due to the risk of permanent tooth discoloration and inhibition of bone growth in the fetus.</a:t>
            </a:r>
          </a:p>
          <a:p>
            <a:pPr indent="-323850">
              <a:buClr>
                <a:srgbClr val="0F1115"/>
              </a:buClr>
              <a:buSzPts val="1500"/>
              <a:defRPr sz="1500">
                <a:solidFill>
                  <a:srgbClr val="0F1115"/>
                </a:solidFill>
              </a:defRPr>
            </a:pPr>
            <a:r>
              <a:t>Avoid </a:t>
            </a:r>
            <a:r>
              <a:rPr b="1"/>
              <a:t>Primaquine</a:t>
            </a:r>
            <a:r>
              <a:t>: Contraindicated in pregnancy due to the risk of hemolytic anemia in the fetus (G6PD status unknown) and the inability to rule out G6PD deficiency in the neonate.</a:t>
            </a:r>
          </a:p>
        </p:txBody>
      </p:sp>
      <p:pic>
        <p:nvPicPr>
          <p:cNvPr id="158" name="Screenshot 2026-03-24 at 9.09.43 PM.pngGoogle Shape;152;p29" descr="Screenshot 2026-03-24 at 9.09.43 PM.pngGoogle Shape;152;p29"/>
          <p:cNvPicPr>
            <a:picLocks noChangeAspect="1"/>
          </p:cNvPicPr>
          <p:nvPr/>
        </p:nvPicPr>
        <p:blipFill>
          <a:blip r:embed="rId3">
            <a:extLst/>
          </a:blip>
          <a:stretch>
            <a:fillRect/>
          </a:stretch>
        </p:blipFill>
        <p:spPr>
          <a:xfrm>
            <a:off x="0" y="178256"/>
            <a:ext cx="9144001" cy="2676588"/>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Screenshot 2026-03-24 at 9.01.24 PM.pngGoogle Shape;157;p30" descr="Screenshot 2026-03-24 at 9.01.24 PM.pngGoogle Shape;157;p30"/>
          <p:cNvPicPr>
            <a:picLocks noChangeAspect="1"/>
          </p:cNvPicPr>
          <p:nvPr/>
        </p:nvPicPr>
        <p:blipFill>
          <a:blip r:embed="rId2">
            <a:extLst/>
          </a:blip>
          <a:stretch>
            <a:fillRect/>
          </a:stretch>
        </p:blipFill>
        <p:spPr>
          <a:xfrm>
            <a:off x="152400" y="152400"/>
            <a:ext cx="8839200" cy="4624155"/>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Google Shape;162;p31"/>
          <p:cNvSpPr txBox="1"/>
          <p:nvPr>
            <p:ph type="title"/>
          </p:nvPr>
        </p:nvSpPr>
        <p:spPr>
          <a:xfrm>
            <a:off x="311699" y="445025"/>
            <a:ext cx="8520602" cy="572701"/>
          </a:xfrm>
          <a:prstGeom prst="rect">
            <a:avLst/>
          </a:prstGeom>
        </p:spPr>
        <p:txBody>
          <a:bodyPr/>
          <a:lstStyle>
            <a:lvl1pPr>
              <a:defRPr sz="2000"/>
            </a:lvl1pPr>
          </a:lstStyle>
          <a:p>
            <a:pPr/>
            <a:r>
              <a:t>2. Pregnant lady </a:t>
            </a:r>
          </a:p>
        </p:txBody>
      </p:sp>
      <p:sp>
        <p:nvSpPr>
          <p:cNvPr id="165" name="Google Shape;163;p31"/>
          <p:cNvSpPr txBox="1"/>
          <p:nvPr>
            <p:ph type="body" idx="1"/>
          </p:nvPr>
        </p:nvSpPr>
        <p:spPr>
          <a:xfrm>
            <a:off x="311699" y="1152475"/>
            <a:ext cx="8520602" cy="3416400"/>
          </a:xfrm>
          <a:prstGeom prst="rect">
            <a:avLst/>
          </a:prstGeom>
        </p:spPr>
        <p:txBody>
          <a:bodyPr/>
          <a:lstStyle/>
          <a:p>
            <a:pPr marL="0" indent="0">
              <a:spcBef>
                <a:spcPts val="1200"/>
              </a:spcBef>
              <a:buSzTx/>
              <a:buNone/>
              <a:defRPr sz="1400">
                <a:solidFill>
                  <a:srgbClr val="0F1115"/>
                </a:solidFill>
              </a:defRPr>
            </a:pPr>
            <a:r>
              <a:t>A 28-year-old</a:t>
            </a:r>
            <a:r>
              <a:rPr b="1">
                <a:solidFill>
                  <a:srgbClr val="274E13"/>
                </a:solidFill>
              </a:rPr>
              <a:t> pregnant woman, G1P0 at 18 weeks gestation</a:t>
            </a:r>
            <a:r>
              <a:t>, presents to the ED for counseling. She reports that her </a:t>
            </a:r>
            <a:r>
              <a:rPr b="1">
                <a:solidFill>
                  <a:srgbClr val="E06666"/>
                </a:solidFill>
              </a:rPr>
              <a:t>3-year-old son</a:t>
            </a:r>
            <a:r>
              <a:t> was sent home from daycare yesterday with a </a:t>
            </a:r>
            <a:r>
              <a:rPr b="1">
                <a:solidFill>
                  <a:srgbClr val="E06666"/>
                </a:solidFill>
              </a:rPr>
              <a:t>fever</a:t>
            </a:r>
            <a:r>
              <a:t> of 38.5°C (101.3°F) and is now developing a </a:t>
            </a:r>
            <a:r>
              <a:rPr b="1">
                <a:solidFill>
                  <a:srgbClr val="E06666"/>
                </a:solidFill>
              </a:rPr>
              <a:t>rash</a:t>
            </a:r>
            <a:r>
              <a:t>. The daycare provider mentioned that several children in the same classroom have recently been ill with a rash. The </a:t>
            </a:r>
            <a:r>
              <a:rPr b="1">
                <a:solidFill>
                  <a:srgbClr val="274E13"/>
                </a:solidFill>
              </a:rPr>
              <a:t>patient is asymptomatic</a:t>
            </a:r>
            <a:r>
              <a:t>—she has no fever, no rash, no arthralgias, and feels well overall. Her prenatal course has been uncomplicated to date.</a:t>
            </a:r>
          </a:p>
          <a:p>
            <a:pPr marL="0" indent="0">
              <a:spcBef>
                <a:spcPts val="1200"/>
              </a:spcBef>
              <a:buSzTx/>
              <a:buNone/>
              <a:defRPr sz="1400">
                <a:solidFill>
                  <a:srgbClr val="0F1115"/>
                </a:solidFill>
              </a:defRPr>
            </a:pPr>
            <a:r>
              <a:t>Vital Signs:</a:t>
            </a:r>
            <a:br/>
            <a:r>
              <a:t>HR 82 bpm, BP 110/70 mmHg, RR 16 bpm, Temp 36.8°C (98.2°F), SpO2 100% on RA.</a:t>
            </a:r>
          </a:p>
          <a:p>
            <a:pPr marL="0" indent="0">
              <a:spcBef>
                <a:spcPts val="1200"/>
              </a:spcBef>
              <a:buSzTx/>
              <a:buNone/>
              <a:defRPr sz="1400">
                <a:solidFill>
                  <a:srgbClr val="0F1115"/>
                </a:solidFill>
              </a:defRPr>
            </a:pPr>
            <a:r>
              <a:t>Physical Exam unremarkable </a:t>
            </a:r>
            <a:br/>
            <a:r>
              <a:t>Well-appearing, no rash, no lymphadenopathy, oropharyngeal mucosa clear, joints without swelling or tenderness.</a:t>
            </a:r>
            <a:br/>
            <a:r>
              <a:t>Fundal height consistent with 18 weeks gestation. Fetal heart tones via Doppler are 155 bpm and regular.</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Google Shape;60;p14"/>
          <p:cNvSpPr txBox="1"/>
          <p:nvPr>
            <p:ph type="title"/>
          </p:nvPr>
        </p:nvSpPr>
        <p:spPr>
          <a:xfrm>
            <a:off x="311699" y="445025"/>
            <a:ext cx="8520602" cy="572701"/>
          </a:xfrm>
          <a:prstGeom prst="rect">
            <a:avLst/>
          </a:prstGeom>
        </p:spPr>
        <p:txBody>
          <a:bodyPr/>
          <a:lstStyle>
            <a:lvl1pPr marL="457200" indent="-388620">
              <a:buClr>
                <a:srgbClr val="000000"/>
              </a:buClr>
              <a:buSzPct val="100000"/>
              <a:buAutoNum type="arabicPeriod" startAt="1"/>
              <a:defRPr sz="2500"/>
            </a:lvl1pPr>
          </a:lstStyle>
          <a:p>
            <a:pPr/>
            <a:r>
              <a:t>The febrile traveller</a:t>
            </a:r>
          </a:p>
        </p:txBody>
      </p:sp>
      <p:sp>
        <p:nvSpPr>
          <p:cNvPr id="113" name="Google Shape;61;p14"/>
          <p:cNvSpPr txBox="1"/>
          <p:nvPr>
            <p:ph type="body" idx="1"/>
          </p:nvPr>
        </p:nvSpPr>
        <p:spPr>
          <a:xfrm>
            <a:off x="311699" y="1152475"/>
            <a:ext cx="8520602" cy="3416400"/>
          </a:xfrm>
          <a:prstGeom prst="rect">
            <a:avLst/>
          </a:prstGeom>
        </p:spPr>
        <p:txBody>
          <a:bodyPr/>
          <a:lstStyle/>
          <a:p>
            <a:pPr marL="0" indent="0">
              <a:lnSpc>
                <a:spcPct val="104999"/>
              </a:lnSpc>
              <a:spcBef>
                <a:spcPts val="1200"/>
              </a:spcBef>
              <a:buSzTx/>
              <a:buNone/>
              <a:defRPr sz="1600">
                <a:solidFill>
                  <a:srgbClr val="0F1115"/>
                </a:solidFill>
              </a:defRPr>
            </a:pPr>
            <a:r>
              <a:t>A 28-year-old male presents to the ED with a 3-day history of </a:t>
            </a:r>
            <a:r>
              <a:rPr b="1">
                <a:solidFill>
                  <a:srgbClr val="274E13"/>
                </a:solidFill>
              </a:rPr>
              <a:t>high fever, chills, severe headache, and myalgias</a:t>
            </a:r>
            <a:r>
              <a:rPr>
                <a:solidFill>
                  <a:srgbClr val="274E13"/>
                </a:solidFill>
              </a:rPr>
              <a:t>.</a:t>
            </a:r>
            <a:r>
              <a:t> He returned from a 2-week backpacking trip in</a:t>
            </a:r>
            <a:r>
              <a:rPr>
                <a:solidFill>
                  <a:srgbClr val="274E13"/>
                </a:solidFill>
              </a:rPr>
              <a:t> </a:t>
            </a:r>
            <a:r>
              <a:rPr b="1">
                <a:solidFill>
                  <a:srgbClr val="274E13"/>
                </a:solidFill>
              </a:rPr>
              <a:t>rural Ghana</a:t>
            </a:r>
            <a:r>
              <a:t> 5 days ago. He took doxycycline for malaria prophylaxis but stopped the day he returned home.</a:t>
            </a:r>
          </a:p>
          <a:p>
            <a:pPr marL="0" indent="0">
              <a:lnSpc>
                <a:spcPct val="104999"/>
              </a:lnSpc>
              <a:spcBef>
                <a:spcPts val="1200"/>
              </a:spcBef>
              <a:buSzTx/>
              <a:buNone/>
              <a:defRPr sz="1600">
                <a:solidFill>
                  <a:srgbClr val="0F1115"/>
                </a:solidFill>
              </a:defRPr>
            </a:pPr>
            <a:r>
              <a:t>Vital Signs: </a:t>
            </a:r>
            <a:br/>
            <a:r>
              <a:t>HR 128 bpm, BP 105/60 mmHg, RR 22 bpm, Temp 39.8°C (103.6°F), SpO2 95% on RA.</a:t>
            </a:r>
          </a:p>
          <a:p>
            <a:pPr marL="0" indent="0">
              <a:lnSpc>
                <a:spcPct val="104999"/>
              </a:lnSpc>
              <a:spcBef>
                <a:spcPts val="1200"/>
              </a:spcBef>
              <a:buSzTx/>
              <a:buNone/>
              <a:defRPr sz="1600">
                <a:solidFill>
                  <a:srgbClr val="0F1115"/>
                </a:solidFill>
              </a:defRPr>
            </a:pPr>
            <a:r>
              <a:t>Physical Exam: </a:t>
            </a:r>
            <a:br/>
            <a:r>
              <a:t>Ill-appearing, diaphoretic. No meningismus. </a:t>
            </a:r>
            <a:br/>
            <a:r>
              <a:t>Chest clear. Abdomen soft, non-tender. No skin rash.</a:t>
            </a:r>
            <a:br/>
            <a:r>
              <a:t>Bedside glucose =  3.3mmol/L</a:t>
            </a:r>
            <a:b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Google Shape;168;p32"/>
          <p:cNvSpPr txBox="1"/>
          <p:nvPr>
            <p:ph type="title"/>
          </p:nvPr>
        </p:nvSpPr>
        <p:spPr>
          <a:xfrm>
            <a:off x="311699" y="445025"/>
            <a:ext cx="8520602" cy="572701"/>
          </a:xfrm>
          <a:prstGeom prst="rect">
            <a:avLst/>
          </a:prstGeom>
        </p:spPr>
        <p:txBody>
          <a:bodyPr/>
          <a:lstStyle/>
          <a:p>
            <a:pPr>
              <a:defRPr sz="2500"/>
            </a:pPr>
          </a:p>
        </p:txBody>
      </p:sp>
      <p:sp>
        <p:nvSpPr>
          <p:cNvPr id="168" name="Google Shape;169;p32"/>
          <p:cNvSpPr txBox="1"/>
          <p:nvPr>
            <p:ph type="body" sz="half" idx="1"/>
          </p:nvPr>
        </p:nvSpPr>
        <p:spPr>
          <a:xfrm>
            <a:off x="311699" y="3246525"/>
            <a:ext cx="8520602" cy="1322401"/>
          </a:xfrm>
          <a:prstGeom prst="rect">
            <a:avLst/>
          </a:prstGeom>
        </p:spPr>
        <p:txBody>
          <a:bodyPr/>
          <a:lstStyle>
            <a:lvl1pPr marL="0" indent="0">
              <a:spcBef>
                <a:spcPts val="1800"/>
              </a:spcBef>
              <a:buSzTx/>
              <a:buNone/>
              <a:defRPr b="1">
                <a:solidFill>
                  <a:srgbClr val="E06666"/>
                </a:solidFill>
              </a:defRPr>
            </a:lvl1pPr>
          </a:lstStyle>
          <a:p>
            <a:pPr/>
            <a:r>
              <a:t>As for her son…</a:t>
            </a:r>
          </a:p>
        </p:txBody>
      </p:sp>
      <p:pic>
        <p:nvPicPr>
          <p:cNvPr id="169" name="Google Shape;170;p32" descr="Google Shape;170;p32"/>
          <p:cNvPicPr>
            <a:picLocks noChangeAspect="1"/>
          </p:cNvPicPr>
          <p:nvPr/>
        </p:nvPicPr>
        <p:blipFill>
          <a:blip r:embed="rId2">
            <a:extLst/>
          </a:blip>
          <a:stretch>
            <a:fillRect/>
          </a:stretch>
        </p:blipFill>
        <p:spPr>
          <a:xfrm>
            <a:off x="0" y="127376"/>
            <a:ext cx="9144004" cy="2826249"/>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Google Shape;175;p33"/>
          <p:cNvSpPr txBox="1"/>
          <p:nvPr>
            <p:ph type="title"/>
          </p:nvPr>
        </p:nvSpPr>
        <p:spPr>
          <a:xfrm>
            <a:off x="311699" y="445025"/>
            <a:ext cx="8520602" cy="2529098"/>
          </a:xfrm>
          <a:prstGeom prst="rect">
            <a:avLst/>
          </a:prstGeom>
        </p:spPr>
        <p:txBody>
          <a:bodyPr/>
          <a:lstStyle/>
          <a:p>
            <a:pPr>
              <a:lnSpc>
                <a:spcPct val="115000"/>
              </a:lnSpc>
              <a:spcBef>
                <a:spcPts val="1500"/>
              </a:spcBef>
              <a:defRPr sz="1800"/>
            </a:pPr>
            <a:r>
              <a:t>What is the most likely infectious diagnosis for her son?</a:t>
            </a:r>
          </a:p>
          <a:p>
            <a:pPr>
              <a:lnSpc>
                <a:spcPct val="115000"/>
              </a:lnSpc>
            </a:pPr>
            <a:endParaRPr sz="1800">
              <a:solidFill>
                <a:schemeClr val="accent2">
                  <a:lumOff val="21764"/>
                </a:schemeClr>
              </a:solidFill>
            </a:endParaR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Google Shape;181;p34"/>
          <p:cNvSpPr txBox="1"/>
          <p:nvPr>
            <p:ph type="title"/>
          </p:nvPr>
        </p:nvSpPr>
        <p:spPr>
          <a:xfrm>
            <a:off x="311699" y="445025"/>
            <a:ext cx="8520602" cy="572701"/>
          </a:xfrm>
          <a:prstGeom prst="rect">
            <a:avLst/>
          </a:prstGeom>
        </p:spPr>
        <p:txBody>
          <a:bodyPr/>
          <a:lstStyle>
            <a:lvl1pPr>
              <a:lnSpc>
                <a:spcPct val="115000"/>
              </a:lnSpc>
              <a:spcBef>
                <a:spcPts val="1500"/>
              </a:spcBef>
              <a:defRPr sz="1800"/>
            </a:lvl1pPr>
          </a:lstStyle>
          <a:p>
            <a:pPr/>
            <a:r>
              <a:t>What is the most likely infectious diagnosis for her son?</a:t>
            </a:r>
          </a:p>
        </p:txBody>
      </p:sp>
      <p:sp>
        <p:nvSpPr>
          <p:cNvPr id="174" name="Google Shape;182;p34"/>
          <p:cNvSpPr txBox="1"/>
          <p:nvPr>
            <p:ph type="body" idx="1"/>
          </p:nvPr>
        </p:nvSpPr>
        <p:spPr>
          <a:xfrm>
            <a:off x="311699" y="1152475"/>
            <a:ext cx="8520602" cy="3416400"/>
          </a:xfrm>
          <a:prstGeom prst="rect">
            <a:avLst/>
          </a:prstGeom>
        </p:spPr>
        <p:txBody>
          <a:bodyPr/>
          <a:lstStyle/>
          <a:p>
            <a:pPr marL="0" indent="0">
              <a:spcBef>
                <a:spcPts val="2100"/>
              </a:spcBef>
              <a:buSzTx/>
              <a:buNone/>
              <a:defRPr b="1" sz="1600">
                <a:solidFill>
                  <a:srgbClr val="E06666"/>
                </a:solidFill>
              </a:defRPr>
            </a:pPr>
            <a:r>
              <a:t>Fifth Disease (Erythema Infectiosum) caused by Parvovirus B19.</a:t>
            </a:r>
            <a:br/>
            <a:endParaRPr>
              <a:solidFill>
                <a:srgbClr val="274E13"/>
              </a:solidFill>
            </a:endParaRPr>
          </a:p>
          <a:p>
            <a:pPr indent="-330200">
              <a:spcBef>
                <a:spcPts val="500"/>
              </a:spcBef>
              <a:buClr>
                <a:srgbClr val="000000"/>
              </a:buClr>
              <a:buSzPts val="1600"/>
              <a:defRPr b="1" sz="1600">
                <a:solidFill>
                  <a:srgbClr val="E06666"/>
                </a:solidFill>
              </a:defRPr>
            </a:pPr>
            <a:r>
              <a:t>Facial erythema</a:t>
            </a:r>
            <a:r>
              <a:rPr b="0">
                <a:solidFill>
                  <a:srgbClr val="000000"/>
                </a:solidFill>
              </a:rPr>
              <a:t>: Symmetrical, bright red rash sparing perioral area (“slapped cheek”)</a:t>
            </a:r>
            <a:endParaRPr>
              <a:solidFill>
                <a:srgbClr val="000000"/>
              </a:solidFill>
            </a:endParaRPr>
          </a:p>
          <a:p>
            <a:pPr indent="-330200">
              <a:buClr>
                <a:srgbClr val="000000"/>
              </a:buClr>
              <a:buSzPts val="1600"/>
              <a:defRPr b="1" sz="1600">
                <a:solidFill>
                  <a:srgbClr val="E06666"/>
                </a:solidFill>
              </a:defRPr>
            </a:pPr>
            <a:r>
              <a:t>Lacy body rash</a:t>
            </a:r>
            <a:r>
              <a:rPr b="0">
                <a:solidFill>
                  <a:srgbClr val="000000"/>
                </a:solidFill>
              </a:rPr>
              <a:t>: Reticulated maculopapular rash starting on limbs, spreading to trunk</a:t>
            </a:r>
            <a:endParaRPr>
              <a:solidFill>
                <a:srgbClr val="000000"/>
              </a:solidFill>
            </a:endParaRPr>
          </a:p>
          <a:p>
            <a:pPr indent="-330200">
              <a:buClr>
                <a:srgbClr val="000000"/>
              </a:buClr>
              <a:buSzPts val="1600"/>
              <a:defRPr sz="1600">
                <a:solidFill>
                  <a:srgbClr val="000000"/>
                </a:solidFill>
              </a:defRPr>
            </a:pPr>
            <a:r>
              <a:t>incubation period is typically 7–10 days</a:t>
            </a:r>
          </a:p>
          <a:p>
            <a:pPr indent="-330200">
              <a:buClr>
                <a:srgbClr val="000000"/>
              </a:buClr>
              <a:buSzPts val="1600"/>
              <a:defRPr sz="1600">
                <a:solidFill>
                  <a:srgbClr val="000000"/>
                </a:solidFill>
              </a:defRPr>
            </a:pPr>
            <a:r>
              <a:t>spreads through respiratory droplets</a:t>
            </a:r>
          </a:p>
          <a:p>
            <a:pPr indent="-330200">
              <a:buClr>
                <a:srgbClr val="000000"/>
              </a:buClr>
              <a:buSzPts val="1600"/>
              <a:defRPr sz="1600">
                <a:solidFill>
                  <a:srgbClr val="000000"/>
                </a:solidFill>
              </a:defRPr>
            </a:pPr>
            <a:r>
              <a:t>arthralgia or arthritis (more common in adult women)</a:t>
            </a:r>
          </a:p>
          <a:p>
            <a:pPr indent="-330200">
              <a:buClr>
                <a:srgbClr val="000000"/>
              </a:buClr>
              <a:buSzPts val="1600"/>
              <a:defRPr sz="1600">
                <a:solidFill>
                  <a:srgbClr val="000000"/>
                </a:solidFill>
              </a:defRPr>
            </a:pPr>
            <a:r>
              <a:t>mild constitutional symptoms (sore throat, cough, low fever)</a:t>
            </a:r>
          </a:p>
          <a:p>
            <a:pPr indent="-330200">
              <a:buClr>
                <a:srgbClr val="000000"/>
              </a:buClr>
              <a:buSzPts val="1600"/>
              <a:defRPr sz="1600">
                <a:solidFill>
                  <a:srgbClr val="000000"/>
                </a:solidFill>
              </a:defRPr>
            </a:pPr>
            <a:r>
              <a:t>rash usually fades without desquamation or pigmentation</a:t>
            </a:r>
          </a:p>
          <a:p>
            <a:pPr indent="-330200">
              <a:buClr>
                <a:srgbClr val="000000"/>
              </a:buClr>
              <a:buSzPts val="1600"/>
              <a:defRPr sz="1600">
                <a:solidFill>
                  <a:srgbClr val="000000"/>
                </a:solidFill>
              </a:defRPr>
            </a:pPr>
            <a:r>
              <a:t>recurrent rash: May recur for weeks/months triggered by sunlight, exercise, heat, or stress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Google Shape;187;p35"/>
          <p:cNvSpPr txBox="1"/>
          <p:nvPr>
            <p:ph type="title"/>
          </p:nvPr>
        </p:nvSpPr>
        <p:spPr>
          <a:xfrm>
            <a:off x="311699" y="445025"/>
            <a:ext cx="8520602" cy="572701"/>
          </a:xfrm>
          <a:prstGeom prst="rect">
            <a:avLst/>
          </a:prstGeom>
        </p:spPr>
        <p:txBody>
          <a:bodyPr/>
          <a:lstStyle>
            <a:lvl1pPr>
              <a:defRPr sz="1800"/>
            </a:lvl1pPr>
          </a:lstStyle>
          <a:p>
            <a:pPr/>
            <a:r>
              <a:t>List 4 ddx for “slapped cheek” rash </a:t>
            </a:r>
          </a:p>
        </p:txBody>
      </p:sp>
      <p:sp>
        <p:nvSpPr>
          <p:cNvPr id="177" name="Google Shape;188;p35"/>
          <p:cNvSpPr txBox="1"/>
          <p:nvPr>
            <p:ph type="body" idx="1"/>
          </p:nvPr>
        </p:nvSpPr>
        <p:spPr>
          <a:xfrm>
            <a:off x="311699" y="1152475"/>
            <a:ext cx="8520602" cy="3416400"/>
          </a:xfrm>
          <a:prstGeom prst="rect">
            <a:avLst/>
          </a:prstGeom>
        </p:spPr>
        <p:txBody>
          <a:bodyPr/>
          <a:lstStyle/>
          <a:p>
            <a:pPr indent="-317500">
              <a:spcBef>
                <a:spcPts val="1700"/>
              </a:spcBef>
              <a:buClr>
                <a:srgbClr val="0F1115"/>
              </a:buCl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Google Shape;193;p36"/>
          <p:cNvSpPr txBox="1"/>
          <p:nvPr>
            <p:ph type="title"/>
          </p:nvPr>
        </p:nvSpPr>
        <p:spPr>
          <a:xfrm>
            <a:off x="311699" y="445025"/>
            <a:ext cx="8520602" cy="1156780"/>
          </a:xfrm>
          <a:prstGeom prst="rect">
            <a:avLst/>
          </a:prstGeom>
        </p:spPr>
        <p:txBody>
          <a:bodyPr/>
          <a:lstStyle>
            <a:lvl1pPr>
              <a:defRPr sz="1800"/>
            </a:lvl1pPr>
          </a:lstStyle>
          <a:p>
            <a:pPr/>
            <a:r>
              <a:t>List 4 ddx for “slapped cheek” rash </a:t>
            </a:r>
          </a:p>
        </p:txBody>
      </p:sp>
      <p:sp>
        <p:nvSpPr>
          <p:cNvPr id="180" name="Google Shape;194;p36"/>
          <p:cNvSpPr txBox="1"/>
          <p:nvPr>
            <p:ph type="body" idx="1"/>
          </p:nvPr>
        </p:nvSpPr>
        <p:spPr>
          <a:xfrm>
            <a:off x="311699" y="1152474"/>
            <a:ext cx="8627101" cy="3597302"/>
          </a:xfrm>
          <a:prstGeom prst="rect">
            <a:avLst/>
          </a:prstGeom>
        </p:spPr>
        <p:txBody>
          <a:bodyPr/>
          <a:lstStyle/>
          <a:p>
            <a:pPr indent="-304800">
              <a:spcBef>
                <a:spcPts val="1200"/>
              </a:spcBef>
              <a:buClr>
                <a:srgbClr val="0F1115"/>
              </a:buClr>
              <a:buSzPts val="1200"/>
              <a:defRPr b="1" sz="1200">
                <a:solidFill>
                  <a:srgbClr val="274E13"/>
                </a:solidFill>
              </a:defRPr>
            </a:pPr>
            <a:r>
              <a:t>Systemic Lupus Erythematosus (SLE)</a:t>
            </a:r>
            <a:r>
              <a:rPr b="0">
                <a:solidFill>
                  <a:srgbClr val="0F1115"/>
                </a:solidFill>
              </a:rPr>
              <a:t>: malar ("butterfly") rash. typically spares the nasolabial folds. </a:t>
            </a:r>
            <a:br>
              <a:rPr b="0">
                <a:solidFill>
                  <a:srgbClr val="0F1115"/>
                </a:solidFill>
              </a:rPr>
            </a:br>
            <a:r>
              <a:rPr b="0">
                <a:solidFill>
                  <a:srgbClr val="0F1115"/>
                </a:solidFill>
              </a:rPr>
              <a:t>In a pregnant patient, distinguishing new-onset SLE from Parvovirus is critical, as SLE flare can mimic infection but requires immunosuppression rather than supportive care.</a:t>
            </a:r>
            <a:br>
              <a:rPr b="0">
                <a:solidFill>
                  <a:srgbClr val="0F1115"/>
                </a:solidFill>
              </a:rPr>
            </a:br>
            <a:endParaRPr>
              <a:solidFill>
                <a:srgbClr val="0F1115"/>
              </a:solidFill>
            </a:endParaRPr>
          </a:p>
          <a:p>
            <a:pPr indent="-304800">
              <a:buClr>
                <a:srgbClr val="0F1115"/>
              </a:buClr>
              <a:buSzPts val="1200"/>
              <a:defRPr b="1" sz="1200">
                <a:solidFill>
                  <a:srgbClr val="274E13"/>
                </a:solidFill>
              </a:defRPr>
            </a:pPr>
            <a:r>
              <a:t>Erysipelas / Cellulitis</a:t>
            </a:r>
            <a:r>
              <a:rPr b="0">
                <a:solidFill>
                  <a:srgbClr val="0F1115"/>
                </a:solidFill>
              </a:rPr>
              <a:t>: Unilateral, warm, tender, raised border. Unlike Fifth disease, this is bacterial and requires antibiotics</a:t>
            </a:r>
            <a:br>
              <a:rPr b="0">
                <a:solidFill>
                  <a:srgbClr val="0F1115"/>
                </a:solidFill>
              </a:rPr>
            </a:br>
            <a:endParaRPr>
              <a:solidFill>
                <a:srgbClr val="0F1115"/>
              </a:solidFill>
            </a:endParaRPr>
          </a:p>
          <a:p>
            <a:pPr indent="-304800">
              <a:buClr>
                <a:srgbClr val="0F1115"/>
              </a:buClr>
              <a:buSzPts val="1200"/>
              <a:defRPr b="1" sz="1200">
                <a:solidFill>
                  <a:srgbClr val="274E13"/>
                </a:solidFill>
              </a:defRPr>
            </a:pPr>
            <a:r>
              <a:t>Kawasaki Disease</a:t>
            </a:r>
            <a:r>
              <a:rPr b="0">
                <a:solidFill>
                  <a:srgbClr val="0F1115"/>
                </a:solidFill>
              </a:rPr>
              <a:t>: In pediatric cases, the rash is polymorphic, but the facial rash is less prominent; the key distinguishing features are conjunctival injection, cervical lymphadenopathy, and mucosal changes.</a:t>
            </a:r>
            <a:br>
              <a:rPr b="0">
                <a:solidFill>
                  <a:srgbClr val="0F1115"/>
                </a:solidFill>
              </a:rPr>
            </a:br>
            <a:endParaRPr>
              <a:solidFill>
                <a:srgbClr val="0F1115"/>
              </a:solidFill>
            </a:endParaRPr>
          </a:p>
          <a:p>
            <a:pPr indent="-304800">
              <a:buClr>
                <a:srgbClr val="274E13"/>
              </a:buClr>
              <a:buSzPts val="1200"/>
              <a:defRPr b="1" sz="1200">
                <a:solidFill>
                  <a:srgbClr val="274E13"/>
                </a:solidFill>
              </a:defRPr>
            </a:pPr>
            <a:r>
              <a:t>Viral exanthems</a:t>
            </a:r>
          </a:p>
          <a:p>
            <a:pPr lvl="1" marL="914400" indent="-304800">
              <a:buClr>
                <a:srgbClr val="0F1115"/>
              </a:buClr>
              <a:buSzPts val="1200"/>
              <a:buFontTx/>
              <a:buAutoNum type="alphaLcPeriod" startAt="1"/>
              <a:defRPr sz="1200">
                <a:solidFill>
                  <a:srgbClr val="0F1115"/>
                </a:solidFill>
              </a:defRPr>
            </a:pPr>
            <a:r>
              <a:t>Measles 				"3 Cs" (Cough, Coryza, Conjunctivitis), Koplik spots</a:t>
            </a:r>
          </a:p>
          <a:p>
            <a:pPr lvl="1" marL="914400" indent="-304800">
              <a:buClr>
                <a:srgbClr val="0F1115"/>
              </a:buClr>
              <a:buSzPts val="1200"/>
              <a:buFontTx/>
              <a:buAutoNum type="alphaLcPeriod" startAt="1"/>
              <a:defRPr sz="1200">
                <a:solidFill>
                  <a:srgbClr val="0F1115"/>
                </a:solidFill>
              </a:defRPr>
            </a:pPr>
            <a:r>
              <a:t>Rubella				Post-auricular and suboccipital lymphadenopathy</a:t>
            </a:r>
          </a:p>
          <a:p>
            <a:pPr lvl="1" marL="914400" indent="-304800">
              <a:buClr>
                <a:srgbClr val="0F1115"/>
              </a:buClr>
              <a:buSzPts val="1200"/>
              <a:buFontTx/>
              <a:buAutoNum type="alphaLcPeriod" startAt="1"/>
              <a:defRPr sz="1200">
                <a:solidFill>
                  <a:srgbClr val="0F1115"/>
                </a:solidFill>
              </a:defRPr>
            </a:pPr>
            <a:r>
              <a:t>Roseola				high fever for 3–5 days, </a:t>
            </a:r>
            <a:r>
              <a:rPr i="1"/>
              <a:t>followed by</a:t>
            </a:r>
            <a:r>
              <a:t> rash as fever breaks </a:t>
            </a:r>
          </a:p>
          <a:p>
            <a:pPr lvl="1" marL="914400" indent="-304800">
              <a:buClr>
                <a:srgbClr val="0F1115"/>
              </a:buClr>
              <a:buSzPts val="1200"/>
              <a:buFontTx/>
              <a:buAutoNum type="alphaLcPeriod" startAt="1"/>
              <a:defRPr sz="1200">
                <a:solidFill>
                  <a:srgbClr val="0F1115"/>
                </a:solidFill>
              </a:defRPr>
            </a:pPr>
            <a:r>
              <a:t>Enteroviruses (e.g. Echovirus, Coxsackievirus)	Vesicular (hand-foot-mouth) or polymorphic</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Google Shape;199;p37"/>
          <p:cNvSpPr txBox="1"/>
          <p:nvPr>
            <p:ph type="title"/>
          </p:nvPr>
        </p:nvSpPr>
        <p:spPr>
          <a:xfrm>
            <a:off x="311699" y="445025"/>
            <a:ext cx="8520602" cy="1565904"/>
          </a:xfrm>
          <a:prstGeom prst="rect">
            <a:avLst/>
          </a:prstGeom>
        </p:spPr>
        <p:txBody>
          <a:bodyPr/>
          <a:lstStyle/>
          <a:p>
            <a:pPr>
              <a:lnSpc>
                <a:spcPct val="115000"/>
              </a:lnSpc>
              <a:spcBef>
                <a:spcPts val="2000"/>
              </a:spcBef>
              <a:defRPr sz="1800"/>
            </a:pPr>
            <a:r>
              <a:t>What is the primary </a:t>
            </a:r>
            <a:r>
              <a:rPr b="1">
                <a:solidFill>
                  <a:srgbClr val="274E13"/>
                </a:solidFill>
              </a:rPr>
              <a:t>maternal</a:t>
            </a:r>
            <a:r>
              <a:t> concern with Parvovirus B19 infection?</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Google Shape;205;p38"/>
          <p:cNvSpPr txBox="1"/>
          <p:nvPr>
            <p:ph type="title"/>
          </p:nvPr>
        </p:nvSpPr>
        <p:spPr>
          <a:xfrm>
            <a:off x="311699" y="445025"/>
            <a:ext cx="8520602" cy="572701"/>
          </a:xfrm>
          <a:prstGeom prst="rect">
            <a:avLst/>
          </a:prstGeom>
        </p:spPr>
        <p:txBody>
          <a:bodyPr/>
          <a:lstStyle>
            <a:lvl1pPr>
              <a:lnSpc>
                <a:spcPct val="115000"/>
              </a:lnSpc>
              <a:spcBef>
                <a:spcPts val="2000"/>
              </a:spcBef>
              <a:defRPr sz="1800"/>
            </a:lvl1pPr>
          </a:lstStyle>
          <a:p>
            <a:pPr/>
            <a:r>
              <a:t>What is the primary maternal concern with Parvovirus B19 infection?</a:t>
            </a:r>
          </a:p>
        </p:txBody>
      </p:sp>
      <p:sp>
        <p:nvSpPr>
          <p:cNvPr id="187" name="Google Shape;206;p38"/>
          <p:cNvSpPr txBox="1"/>
          <p:nvPr>
            <p:ph type="body" idx="1"/>
          </p:nvPr>
        </p:nvSpPr>
        <p:spPr>
          <a:xfrm>
            <a:off x="311699" y="1152475"/>
            <a:ext cx="8520602" cy="3416400"/>
          </a:xfrm>
          <a:prstGeom prst="rect">
            <a:avLst/>
          </a:prstGeom>
        </p:spPr>
        <p:txBody>
          <a:bodyPr/>
          <a:lstStyle/>
          <a:p>
            <a:pPr marL="0" indent="0">
              <a:spcBef>
                <a:spcPts val="2600"/>
              </a:spcBef>
              <a:buSzTx/>
              <a:buNone/>
              <a:defRPr sz="1900">
                <a:solidFill>
                  <a:srgbClr val="000000"/>
                </a:solidFill>
              </a:defRPr>
            </a:pPr>
            <a:r>
              <a:t>Maternal concern is generally </a:t>
            </a:r>
            <a:r>
              <a:rPr b="1">
                <a:solidFill>
                  <a:srgbClr val="274E13"/>
                </a:solidFill>
              </a:rPr>
              <a:t>mild</a:t>
            </a:r>
            <a:r>
              <a:t> (arthralgia/arthritis, fever, rash).</a:t>
            </a:r>
          </a:p>
          <a:p>
            <a:pPr marL="0" indent="0">
              <a:spcBef>
                <a:spcPts val="3100"/>
              </a:spcBef>
              <a:buSzTx/>
              <a:buNone/>
              <a:defRPr sz="1900">
                <a:solidFill>
                  <a:srgbClr val="000000"/>
                </a:solidFill>
              </a:defRPr>
            </a:pPr>
            <a:r>
              <a:t>However, in pregnant women with </a:t>
            </a:r>
            <a:r>
              <a:rPr b="1">
                <a:solidFill>
                  <a:srgbClr val="274E13"/>
                </a:solidFill>
              </a:rPr>
              <a:t>underlying hematologic conditions</a:t>
            </a:r>
            <a:r>
              <a:rPr>
                <a:solidFill>
                  <a:srgbClr val="274E13"/>
                </a:solidFill>
              </a:rPr>
              <a:t> </a:t>
            </a:r>
            <a:r>
              <a:t>(e.g., sickle cell disease, hereditary spherocytosis), Parvovirus B19 can cause </a:t>
            </a:r>
            <a:r>
              <a:rPr b="1">
                <a:solidFill>
                  <a:srgbClr val="E06666"/>
                </a:solidFill>
              </a:rPr>
              <a:t>transient aplastic crisis</a:t>
            </a:r>
            <a:r>
              <a:rPr>
                <a:solidFill>
                  <a:srgbClr val="E06666"/>
                </a:solidFill>
              </a:rPr>
              <a:t> </a:t>
            </a:r>
            <a:r>
              <a:t>(severe anemia due to </a:t>
            </a:r>
            <a:r>
              <a:rPr b="1">
                <a:solidFill>
                  <a:srgbClr val="E06666"/>
                </a:solidFill>
              </a:rPr>
              <a:t>suppressed erythropoiesis</a:t>
            </a:r>
            <a:r>
              <a:t>).</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Google Shape;211;p39"/>
          <p:cNvSpPr txBox="1"/>
          <p:nvPr>
            <p:ph type="title"/>
          </p:nvPr>
        </p:nvSpPr>
        <p:spPr>
          <a:xfrm>
            <a:off x="311699" y="445025"/>
            <a:ext cx="8520602" cy="2432450"/>
          </a:xfrm>
          <a:prstGeom prst="rect">
            <a:avLst/>
          </a:prstGeom>
        </p:spPr>
        <p:txBody>
          <a:bodyPr/>
          <a:lstStyle/>
          <a:p>
            <a:pPr>
              <a:lnSpc>
                <a:spcPct val="115000"/>
              </a:lnSpc>
              <a:spcBef>
                <a:spcPts val="2000"/>
              </a:spcBef>
              <a:defRPr sz="1800"/>
            </a:pPr>
            <a:r>
              <a:t>What specific </a:t>
            </a:r>
            <a:r>
              <a:rPr b="1">
                <a:solidFill>
                  <a:srgbClr val="274E13"/>
                </a:solidFill>
              </a:rPr>
              <a:t>fetal</a:t>
            </a:r>
            <a:r>
              <a:t> complication is this infection associated with, particularly in the first half of pregnancy?</a:t>
            </a:r>
          </a:p>
          <a:p>
            <a:pPr>
              <a:lnSpc>
                <a:spcPct val="115000"/>
              </a:lnSpc>
              <a:spcBef>
                <a:spcPts val="2300"/>
              </a:spcBef>
            </a:pPr>
            <a:endParaRPr sz="1800"/>
          </a:p>
          <a:p>
            <a:pPr>
              <a:lnSpc>
                <a:spcPct val="115000"/>
              </a:lnSpc>
            </a:pPr>
            <a:endParaRPr sz="1800">
              <a:solidFill>
                <a:schemeClr val="accent2">
                  <a:lumOff val="21764"/>
                </a:schemeClr>
              </a:solidFill>
            </a:endParaRP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Google Shape;217;p40"/>
          <p:cNvSpPr txBox="1"/>
          <p:nvPr>
            <p:ph type="title"/>
          </p:nvPr>
        </p:nvSpPr>
        <p:spPr>
          <a:xfrm>
            <a:off x="311699" y="445025"/>
            <a:ext cx="8520602" cy="2524652"/>
          </a:xfrm>
          <a:prstGeom prst="rect">
            <a:avLst/>
          </a:prstGeom>
        </p:spPr>
        <p:txBody>
          <a:bodyPr/>
          <a:lstStyle/>
          <a:p>
            <a:pPr>
              <a:lnSpc>
                <a:spcPct val="115000"/>
              </a:lnSpc>
              <a:spcBef>
                <a:spcPts val="2000"/>
              </a:spcBef>
              <a:defRPr sz="1800"/>
            </a:pPr>
            <a:r>
              <a:t>What specific fetal complication is this infection associated with, particularly in the first half of pregnancy?</a:t>
            </a:r>
          </a:p>
          <a:p>
            <a:pPr>
              <a:lnSpc>
                <a:spcPct val="115000"/>
              </a:lnSpc>
              <a:spcBef>
                <a:spcPts val="2300"/>
              </a:spcBef>
            </a:pPr>
            <a:endParaRPr sz="1800"/>
          </a:p>
          <a:p>
            <a:pPr>
              <a:lnSpc>
                <a:spcPct val="115000"/>
              </a:lnSpc>
            </a:pPr>
            <a:endParaRPr sz="1800">
              <a:solidFill>
                <a:schemeClr val="accent2">
                  <a:lumOff val="21764"/>
                </a:schemeClr>
              </a:solidFill>
            </a:endParaRPr>
          </a:p>
          <a:p>
            <a:pPr>
              <a:spcBef>
                <a:spcPts val="1200"/>
              </a:spcBef>
            </a:pPr>
            <a:endParaRPr sz="1800"/>
          </a:p>
        </p:txBody>
      </p:sp>
      <p:sp>
        <p:nvSpPr>
          <p:cNvPr id="192" name="Google Shape;218;p40"/>
          <p:cNvSpPr txBox="1"/>
          <p:nvPr>
            <p:ph type="body" idx="1"/>
          </p:nvPr>
        </p:nvSpPr>
        <p:spPr>
          <a:xfrm>
            <a:off x="311699" y="1152475"/>
            <a:ext cx="8520602" cy="3416400"/>
          </a:xfrm>
          <a:prstGeom prst="rect">
            <a:avLst/>
          </a:prstGeom>
        </p:spPr>
        <p:txBody>
          <a:bodyPr/>
          <a:lstStyle/>
          <a:p>
            <a:pPr marL="0" indent="0">
              <a:spcBef>
                <a:spcPts val="2600"/>
              </a:spcBef>
              <a:buSzTx/>
              <a:buNone/>
              <a:defRPr sz="1900">
                <a:solidFill>
                  <a:srgbClr val="000000"/>
                </a:solidFill>
              </a:defRPr>
            </a:pPr>
            <a:br/>
            <a:r>
              <a:rPr b="1" sz="1600">
                <a:solidFill>
                  <a:srgbClr val="274E13"/>
                </a:solidFill>
              </a:rPr>
              <a:t>Hydrops Fetalis</a:t>
            </a:r>
            <a:endParaRPr b="1" sz="1600">
              <a:solidFill>
                <a:srgbClr val="274E13"/>
              </a:solidFill>
            </a:endParaRPr>
          </a:p>
          <a:p>
            <a:pPr marL="0" indent="0">
              <a:spcBef>
                <a:spcPts val="3100"/>
              </a:spcBef>
              <a:buSzTx/>
              <a:buNone/>
              <a:defRPr sz="1600">
                <a:solidFill>
                  <a:srgbClr val="000000"/>
                </a:solidFill>
              </a:defRPr>
            </a:pPr>
            <a:r>
              <a:t>Mechanism: The virus </a:t>
            </a:r>
            <a:r>
              <a:rPr b="1">
                <a:solidFill>
                  <a:srgbClr val="E06666"/>
                </a:solidFill>
              </a:rPr>
              <a:t>infects fetal red blood cell precursors, causing severe anemia</a:t>
            </a:r>
            <a:r>
              <a:t>, high-output cardiac failure, and generalized edema.</a:t>
            </a:r>
          </a:p>
          <a:p>
            <a:pPr marL="0" indent="0">
              <a:spcBef>
                <a:spcPts val="3100"/>
              </a:spcBef>
              <a:buSzTx/>
              <a:buNone/>
              <a:defRPr sz="1600">
                <a:solidFill>
                  <a:srgbClr val="000000"/>
                </a:solidFill>
              </a:defRPr>
            </a:pPr>
            <a:r>
              <a:t>Timing: </a:t>
            </a:r>
            <a:r>
              <a:rPr b="1">
                <a:solidFill>
                  <a:srgbClr val="274E13"/>
                </a:solidFill>
              </a:rPr>
              <a:t>Risk is highest</a:t>
            </a:r>
            <a:r>
              <a:t> when infection occurs </a:t>
            </a:r>
            <a:r>
              <a:rPr b="1">
                <a:solidFill>
                  <a:srgbClr val="274E13"/>
                </a:solidFill>
              </a:rPr>
              <a:t>before 20 weeks gestation</a:t>
            </a:r>
            <a:r>
              <a:t> (during active fetal erythropoiesis).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Google Shape;223;p41"/>
          <p:cNvSpPr txBox="1"/>
          <p:nvPr>
            <p:ph type="title"/>
          </p:nvPr>
        </p:nvSpPr>
        <p:spPr>
          <a:xfrm>
            <a:off x="311699" y="445025"/>
            <a:ext cx="8520602" cy="777301"/>
          </a:xfrm>
          <a:prstGeom prst="rect">
            <a:avLst/>
          </a:prstGeom>
        </p:spPr>
        <p:txBody>
          <a:bodyPr/>
          <a:lstStyle>
            <a:lvl1pPr>
              <a:lnSpc>
                <a:spcPct val="115000"/>
              </a:lnSpc>
              <a:spcBef>
                <a:spcPts val="2000"/>
              </a:spcBef>
              <a:defRPr sz="1800"/>
            </a:lvl1pPr>
          </a:lstStyle>
          <a:p>
            <a:pPr/>
            <a:r>
              <a:t>What is your management plan in the ED? List 4 specific steps.</a:t>
            </a:r>
          </a:p>
        </p:txBody>
      </p:sp>
      <p:sp>
        <p:nvSpPr>
          <p:cNvPr id="195" name="Google Shape;224;p41"/>
          <p:cNvSpPr txBox="1"/>
          <p:nvPr>
            <p:ph type="body" idx="1"/>
          </p:nvPr>
        </p:nvSpPr>
        <p:spPr>
          <a:xfrm>
            <a:off x="311699" y="1438649"/>
            <a:ext cx="8520602" cy="3130201"/>
          </a:xfrm>
          <a:prstGeom prst="rect">
            <a:avLst/>
          </a:prstGeom>
        </p:spPr>
        <p:txBody>
          <a:bodyPr/>
          <a:lstStyle/>
          <a:p>
            <a:pPr marL="0" indent="0">
              <a:spcBef>
                <a:spcPts val="1200"/>
              </a:spcBef>
              <a:buSzTx/>
              <a:buNone/>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Google Shape;66;p15"/>
          <p:cNvSpPr txBox="1"/>
          <p:nvPr>
            <p:ph type="title"/>
          </p:nvPr>
        </p:nvSpPr>
        <p:spPr>
          <a:xfrm>
            <a:off x="311699" y="445025"/>
            <a:ext cx="8520602" cy="1688571"/>
          </a:xfrm>
          <a:prstGeom prst="rect">
            <a:avLst/>
          </a:prstGeom>
        </p:spPr>
        <p:txBody>
          <a:bodyPr/>
          <a:lstStyle/>
          <a:p>
            <a:pPr>
              <a:lnSpc>
                <a:spcPct val="115000"/>
              </a:lnSpc>
              <a:spcBef>
                <a:spcPts val="1500"/>
              </a:spcBef>
              <a:defRPr sz="1800">
                <a:solidFill>
                  <a:srgbClr val="0F1115"/>
                </a:solidFill>
              </a:defRPr>
            </a:pPr>
            <a:r>
              <a:t>Besides malaria, list </a:t>
            </a:r>
            <a:r>
              <a:rPr b="1">
                <a:solidFill>
                  <a:srgbClr val="274E13"/>
                </a:solidFill>
              </a:rPr>
              <a:t>three </a:t>
            </a:r>
            <a:r>
              <a:t>critical infectious differentials for a febrile patient returning from West Africa.</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Google Shape;229;p42"/>
          <p:cNvSpPr txBox="1"/>
          <p:nvPr>
            <p:ph type="title"/>
          </p:nvPr>
        </p:nvSpPr>
        <p:spPr>
          <a:xfrm>
            <a:off x="311699" y="445025"/>
            <a:ext cx="8520602" cy="1234786"/>
          </a:xfrm>
          <a:prstGeom prst="rect">
            <a:avLst/>
          </a:prstGeom>
        </p:spPr>
        <p:txBody>
          <a:bodyPr/>
          <a:lstStyle>
            <a:lvl1pPr>
              <a:lnSpc>
                <a:spcPct val="115000"/>
              </a:lnSpc>
              <a:spcBef>
                <a:spcPts val="2000"/>
              </a:spcBef>
              <a:defRPr sz="1800"/>
            </a:lvl1pPr>
          </a:lstStyle>
          <a:p>
            <a:pPr/>
            <a:r>
              <a:t>What is your management plan in the ED? List 4 specific steps.</a:t>
            </a:r>
          </a:p>
        </p:txBody>
      </p:sp>
      <p:sp>
        <p:nvSpPr>
          <p:cNvPr id="198" name="Google Shape;230;p42"/>
          <p:cNvSpPr txBox="1"/>
          <p:nvPr>
            <p:ph type="body" idx="1"/>
          </p:nvPr>
        </p:nvSpPr>
        <p:spPr>
          <a:xfrm>
            <a:off x="311699" y="1152475"/>
            <a:ext cx="8520602" cy="3416400"/>
          </a:xfrm>
          <a:prstGeom prst="rect">
            <a:avLst/>
          </a:prstGeom>
        </p:spPr>
        <p:txBody>
          <a:bodyPr/>
          <a:lstStyle/>
          <a:p>
            <a:pPr indent="-316787">
              <a:lnSpc>
                <a:spcPct val="92000"/>
              </a:lnSpc>
              <a:spcBef>
                <a:spcPts val="2300"/>
              </a:spcBef>
              <a:buClr>
                <a:srgbClr val="000000"/>
              </a:buClr>
              <a:buSzPct val="100000"/>
              <a:buFontTx/>
              <a:buAutoNum type="arabicPeriod" startAt="1"/>
              <a:defRPr b="1" sz="1300">
                <a:solidFill>
                  <a:srgbClr val="274E13"/>
                </a:solidFill>
              </a:defRPr>
            </a:pPr>
            <a:r>
              <a:t>Confirm the diagnosis</a:t>
            </a:r>
            <a:r>
              <a:rPr b="0">
                <a:solidFill>
                  <a:srgbClr val="000000"/>
                </a:solidFill>
              </a:rPr>
              <a:t> in the child: clinically diagnosed / lab confirmed </a:t>
            </a:r>
            <a:br>
              <a:rPr b="0">
                <a:solidFill>
                  <a:srgbClr val="000000"/>
                </a:solidFill>
              </a:rPr>
            </a:br>
            <a:endParaRPr sz="1600">
              <a:solidFill>
                <a:srgbClr val="000000"/>
              </a:solidFill>
            </a:endParaRPr>
          </a:p>
          <a:p>
            <a:pPr indent="-316787">
              <a:lnSpc>
                <a:spcPct val="92000"/>
              </a:lnSpc>
              <a:buClr>
                <a:srgbClr val="000000"/>
              </a:buClr>
              <a:buSzPct val="100000"/>
              <a:buFontTx/>
              <a:buAutoNum type="arabicPeriod" startAt="1"/>
              <a:defRPr b="1" sz="1300">
                <a:solidFill>
                  <a:srgbClr val="274E13"/>
                </a:solidFill>
              </a:defRPr>
            </a:pPr>
            <a:r>
              <a:t>Determine infectious period exposure</a:t>
            </a:r>
            <a:r>
              <a:rPr b="0">
                <a:solidFill>
                  <a:srgbClr val="000000"/>
                </a:solidFill>
              </a:rPr>
              <a:t>: Ask when the child had the rash. The child was infectious 10 days before the rash appeared until the day the rash started (once rash appears, they are no longer contagious). </a:t>
            </a:r>
            <a:br>
              <a:rPr b="0">
                <a:solidFill>
                  <a:srgbClr val="000000"/>
                </a:solidFill>
              </a:rPr>
            </a:br>
            <a:endParaRPr sz="1600">
              <a:solidFill>
                <a:srgbClr val="000000"/>
              </a:solidFill>
            </a:endParaRPr>
          </a:p>
          <a:p>
            <a:pPr indent="-316787">
              <a:lnSpc>
                <a:spcPct val="92000"/>
              </a:lnSpc>
              <a:buClr>
                <a:srgbClr val="000000"/>
              </a:buClr>
              <a:buSzPct val="100000"/>
              <a:buFontTx/>
              <a:buAutoNum type="arabicPeriod" startAt="1"/>
              <a:defRPr b="1" sz="1300">
                <a:solidFill>
                  <a:srgbClr val="274E13"/>
                </a:solidFill>
              </a:defRPr>
            </a:pPr>
            <a:r>
              <a:t>Order maternal serology</a:t>
            </a:r>
            <a:r>
              <a:rPr b="0">
                <a:solidFill>
                  <a:srgbClr val="000000"/>
                </a:solidFill>
              </a:rPr>
              <a:t>: Send Parvovirus B19 IgM and IgG.</a:t>
            </a:r>
            <a:br>
              <a:rPr b="0">
                <a:solidFill>
                  <a:srgbClr val="000000"/>
                </a:solidFill>
              </a:rPr>
            </a:br>
            <a:r>
              <a:rPr b="0">
                <a:solidFill>
                  <a:srgbClr val="000000"/>
                </a:solidFill>
              </a:rPr>
              <a:t>IgM+, IgG- : Acute infection (highest risk).</a:t>
            </a:r>
            <a:br>
              <a:rPr b="0">
                <a:solidFill>
                  <a:srgbClr val="000000"/>
                </a:solidFill>
              </a:rPr>
            </a:br>
            <a:r>
              <a:rPr b="0">
                <a:solidFill>
                  <a:srgbClr val="000000"/>
                </a:solidFill>
              </a:rPr>
              <a:t>IgM+, IgG+ : Recent infection (weeks ago).</a:t>
            </a:r>
            <a:br>
              <a:rPr b="0">
                <a:solidFill>
                  <a:srgbClr val="000000"/>
                </a:solidFill>
              </a:rPr>
            </a:br>
            <a:r>
              <a:rPr b="0">
                <a:solidFill>
                  <a:srgbClr val="000000"/>
                </a:solidFill>
              </a:rPr>
              <a:t>IgM-, IgG+ : Past infection/immune (no risk).</a:t>
            </a:r>
            <a:br>
              <a:rPr b="0">
                <a:solidFill>
                  <a:srgbClr val="000000"/>
                </a:solidFill>
              </a:rPr>
            </a:br>
            <a:r>
              <a:rPr b="0">
                <a:solidFill>
                  <a:srgbClr val="000000"/>
                </a:solidFill>
              </a:rPr>
              <a:t>IgM-, IgG- : Susceptible (repeat serology in 2-4 weeks to check for seroconversion).</a:t>
            </a:r>
            <a:br>
              <a:rPr b="0">
                <a:solidFill>
                  <a:srgbClr val="000000"/>
                </a:solidFill>
              </a:rPr>
            </a:br>
            <a:endParaRPr sz="1600">
              <a:solidFill>
                <a:srgbClr val="000000"/>
              </a:solidFill>
            </a:endParaRPr>
          </a:p>
          <a:p>
            <a:pPr indent="-316787">
              <a:lnSpc>
                <a:spcPct val="92000"/>
              </a:lnSpc>
              <a:buClr>
                <a:srgbClr val="000000"/>
              </a:buClr>
              <a:buSzPct val="100000"/>
              <a:buFontTx/>
              <a:buAutoNum type="arabicPeriod" startAt="1"/>
              <a:defRPr b="1" sz="1300">
                <a:solidFill>
                  <a:srgbClr val="274E13"/>
                </a:solidFill>
              </a:defRPr>
            </a:pPr>
            <a:r>
              <a:t>Referral and Counseling</a:t>
            </a:r>
            <a:r>
              <a:rPr b="0">
                <a:solidFill>
                  <a:srgbClr val="000000"/>
                </a:solidFill>
              </a:rPr>
              <a:t>: If acute infection is confirmed, counsel the patient regarding the 10% risk of fetal hydrops and consider admission / arrange urgent follow-up with early antenatal clinic for serial ultrasounds.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Google Shape;235;p43"/>
          <p:cNvSpPr txBox="1"/>
          <p:nvPr>
            <p:ph type="title"/>
          </p:nvPr>
        </p:nvSpPr>
        <p:spPr>
          <a:xfrm>
            <a:off x="311699" y="445025"/>
            <a:ext cx="8520602" cy="1235400"/>
          </a:xfrm>
          <a:prstGeom prst="rect">
            <a:avLst/>
          </a:prstGeom>
        </p:spPr>
        <p:txBody>
          <a:bodyPr/>
          <a:lstStyle/>
          <a:p>
            <a:pPr>
              <a:lnSpc>
                <a:spcPct val="115000"/>
              </a:lnSpc>
              <a:spcBef>
                <a:spcPts val="2000"/>
              </a:spcBef>
              <a:defRPr sz="1800"/>
            </a:pPr>
            <a:r>
              <a:t>A few days later, the patient returns to the ED with </a:t>
            </a:r>
            <a:r>
              <a:rPr b="1">
                <a:solidFill>
                  <a:srgbClr val="274E13"/>
                </a:solidFill>
              </a:rPr>
              <a:t>severe headache and neck stiffness</a:t>
            </a:r>
            <a:r>
              <a:t>. What complication of her infection must now be considered?</a:t>
            </a:r>
          </a:p>
        </p:txBody>
      </p:sp>
      <p:sp>
        <p:nvSpPr>
          <p:cNvPr id="201" name="Google Shape;236;p43"/>
          <p:cNvSpPr txBox="1"/>
          <p:nvPr>
            <p:ph type="body" idx="1"/>
          </p:nvPr>
        </p:nvSpPr>
        <p:spPr>
          <a:xfrm>
            <a:off x="311699" y="1152475"/>
            <a:ext cx="8520602" cy="3416400"/>
          </a:xfrm>
          <a:prstGeom prst="rect">
            <a:avLst/>
          </a:prstGeom>
        </p:spPr>
        <p:txBody>
          <a:bodyPr/>
          <a:lstStyle/>
          <a:p>
            <a:pP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Google Shape;241;p44"/>
          <p:cNvSpPr txBox="1"/>
          <p:nvPr>
            <p:ph type="title"/>
          </p:nvPr>
        </p:nvSpPr>
        <p:spPr>
          <a:xfrm>
            <a:off x="311699" y="445025"/>
            <a:ext cx="8520602" cy="1054038"/>
          </a:xfrm>
          <a:prstGeom prst="rect">
            <a:avLst/>
          </a:prstGeom>
        </p:spPr>
        <p:txBody>
          <a:bodyPr/>
          <a:lstStyle>
            <a:lvl1pPr>
              <a:lnSpc>
                <a:spcPct val="115000"/>
              </a:lnSpc>
              <a:spcBef>
                <a:spcPts val="2000"/>
              </a:spcBef>
              <a:defRPr sz="1800"/>
            </a:lvl1pPr>
          </a:lstStyle>
          <a:p>
            <a:pPr/>
            <a:r>
              <a:t>A few days later, the patient returns to the ED with severe headache and neck stiffness. What complication of her infection must now be considered?</a:t>
            </a:r>
          </a:p>
        </p:txBody>
      </p:sp>
      <p:sp>
        <p:nvSpPr>
          <p:cNvPr id="204" name="Google Shape;242;p44"/>
          <p:cNvSpPr txBox="1"/>
          <p:nvPr>
            <p:ph type="body" idx="1"/>
          </p:nvPr>
        </p:nvSpPr>
        <p:spPr>
          <a:xfrm>
            <a:off x="311699" y="1616900"/>
            <a:ext cx="8520602" cy="2952001"/>
          </a:xfrm>
          <a:prstGeom prst="rect">
            <a:avLst/>
          </a:prstGeom>
        </p:spPr>
        <p:txBody>
          <a:bodyPr/>
          <a:lstStyle/>
          <a:p>
            <a:pPr marL="0" indent="0">
              <a:spcBef>
                <a:spcPts val="2600"/>
              </a:spcBef>
              <a:buSzTx/>
              <a:buNone/>
              <a:defRPr b="1">
                <a:solidFill>
                  <a:srgbClr val="274E13"/>
                </a:solidFill>
              </a:defRPr>
            </a:pPr>
            <a:r>
              <a:t>Aseptic Meningitis or Encephalitis</a:t>
            </a:r>
          </a:p>
          <a:p>
            <a:pPr marL="0" indent="0">
              <a:spcBef>
                <a:spcPts val="3100"/>
              </a:spcBef>
              <a:buSzTx/>
              <a:buNone/>
              <a:defRPr>
                <a:solidFill>
                  <a:srgbClr val="000000"/>
                </a:solidFill>
              </a:defRPr>
            </a:pPr>
            <a:r>
              <a:t>Rationale: Although rare, Parvovirus B19 is neurotropic and can cause central nervous system complications including meningitis, encephalitis, and seizures.</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Google Shape;247;p45"/>
          <p:cNvSpPr txBox="1"/>
          <p:nvPr>
            <p:ph type="title"/>
          </p:nvPr>
        </p:nvSpPr>
        <p:spPr>
          <a:xfrm>
            <a:off x="311699" y="445025"/>
            <a:ext cx="8520602" cy="663892"/>
          </a:xfrm>
          <a:prstGeom prst="rect">
            <a:avLst/>
          </a:prstGeom>
        </p:spPr>
        <p:txBody>
          <a:bodyPr/>
          <a:lstStyle/>
          <a:p>
            <a:pPr>
              <a:lnSpc>
                <a:spcPct val="115000"/>
              </a:lnSpc>
              <a:spcBef>
                <a:spcPts val="2000"/>
              </a:spcBef>
              <a:defRPr sz="1800"/>
            </a:pPr>
            <a:r>
              <a:t>Is there any specific </a:t>
            </a:r>
            <a:r>
              <a:rPr b="1">
                <a:solidFill>
                  <a:srgbClr val="274E13"/>
                </a:solidFill>
              </a:rPr>
              <a:t>antiviral therapy or vaccine </a:t>
            </a:r>
            <a:r>
              <a:t>available for this condition?</a:t>
            </a:r>
          </a:p>
        </p:txBody>
      </p:sp>
      <p:sp>
        <p:nvSpPr>
          <p:cNvPr id="207" name="Google Shape;248;p45"/>
          <p:cNvSpPr txBox="1"/>
          <p:nvPr>
            <p:ph type="body" idx="1"/>
          </p:nvPr>
        </p:nvSpPr>
        <p:spPr>
          <a:xfrm>
            <a:off x="311699" y="1400449"/>
            <a:ext cx="8520602" cy="3168302"/>
          </a:xfrm>
          <a:prstGeom prst="rect">
            <a:avLst/>
          </a:prstGeom>
        </p:spPr>
        <p:txBody>
          <a:bodyPr/>
          <a:lstStyle/>
          <a:p>
            <a:pPr marL="0" indent="0">
              <a:spcBef>
                <a:spcPts val="1200"/>
              </a:spcBef>
              <a:buSzTx/>
              <a:buNone/>
            </a:pP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Google Shape;253;p46"/>
          <p:cNvSpPr txBox="1"/>
          <p:nvPr>
            <p:ph type="title"/>
          </p:nvPr>
        </p:nvSpPr>
        <p:spPr>
          <a:xfrm>
            <a:off x="311699" y="445025"/>
            <a:ext cx="8520602" cy="572701"/>
          </a:xfrm>
          <a:prstGeom prst="rect">
            <a:avLst/>
          </a:prstGeom>
        </p:spPr>
        <p:txBody>
          <a:bodyPr/>
          <a:lstStyle>
            <a:lvl1pPr>
              <a:lnSpc>
                <a:spcPct val="115000"/>
              </a:lnSpc>
              <a:spcBef>
                <a:spcPts val="2000"/>
              </a:spcBef>
              <a:defRPr sz="1800"/>
            </a:lvl1pPr>
          </a:lstStyle>
          <a:p>
            <a:pPr/>
            <a:r>
              <a:t>Is there any specific antiviral therapy or vaccine available for this condition?</a:t>
            </a:r>
          </a:p>
        </p:txBody>
      </p:sp>
      <p:sp>
        <p:nvSpPr>
          <p:cNvPr id="210" name="Google Shape;254;p46"/>
          <p:cNvSpPr txBox="1"/>
          <p:nvPr>
            <p:ph type="body" idx="1"/>
          </p:nvPr>
        </p:nvSpPr>
        <p:spPr>
          <a:xfrm>
            <a:off x="311699" y="1400449"/>
            <a:ext cx="8520602" cy="3168302"/>
          </a:xfrm>
          <a:prstGeom prst="rect">
            <a:avLst/>
          </a:prstGeom>
        </p:spPr>
        <p:txBody>
          <a:bodyPr/>
          <a:lstStyle/>
          <a:p>
            <a:pPr marL="0" indent="0">
              <a:spcBef>
                <a:spcPts val="2600"/>
              </a:spcBef>
              <a:buSzTx/>
              <a:buNone/>
              <a:defRPr sz="1700">
                <a:solidFill>
                  <a:srgbClr val="000000"/>
                </a:solidFill>
              </a:defRPr>
            </a:pPr>
            <a:r>
              <a:t>Specific antiviral therapy? 	No</a:t>
            </a:r>
            <a:br/>
            <a:r>
              <a:t>Vaccine? 					No</a:t>
            </a:r>
          </a:p>
          <a:p>
            <a:pPr marL="0" indent="0">
              <a:spcBef>
                <a:spcPts val="3100"/>
              </a:spcBef>
              <a:buSzTx/>
              <a:buNone/>
              <a:defRPr sz="1700">
                <a:solidFill>
                  <a:srgbClr val="000000"/>
                </a:solidFill>
              </a:defRPr>
            </a:pPr>
            <a:r>
              <a:t>Treatment: </a:t>
            </a:r>
            <a:br/>
            <a:r>
              <a:t>Supportive care (antipyretics, analgesics). </a:t>
            </a:r>
            <a:br/>
            <a:r>
              <a:t>In severe cases (aplastic crisis), IVIG (Intravenous Immunoglobulin) can be used in non-pregnant immunocompromised patients but is not standard in pregnancy.</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Google Shape;259;p47"/>
          <p:cNvSpPr txBox="1"/>
          <p:nvPr>
            <p:ph type="title"/>
          </p:nvPr>
        </p:nvSpPr>
        <p:spPr>
          <a:xfrm>
            <a:off x="311699" y="445025"/>
            <a:ext cx="8520602" cy="572701"/>
          </a:xfrm>
          <a:prstGeom prst="rect">
            <a:avLst/>
          </a:prstGeom>
        </p:spPr>
        <p:txBody>
          <a:bodyPr/>
          <a:lstStyle>
            <a:lvl1pPr>
              <a:defRPr sz="2500"/>
            </a:lvl1pPr>
          </a:lstStyle>
          <a:p>
            <a:pPr/>
            <a:r>
              <a:t>3. The pustular rash</a:t>
            </a:r>
          </a:p>
        </p:txBody>
      </p:sp>
      <p:sp>
        <p:nvSpPr>
          <p:cNvPr id="213" name="Google Shape;260;p47"/>
          <p:cNvSpPr txBox="1"/>
          <p:nvPr>
            <p:ph type="body" idx="1"/>
          </p:nvPr>
        </p:nvSpPr>
        <p:spPr>
          <a:xfrm>
            <a:off x="311699" y="1152475"/>
            <a:ext cx="8520602" cy="3416400"/>
          </a:xfrm>
          <a:prstGeom prst="rect">
            <a:avLst/>
          </a:prstGeom>
        </p:spPr>
        <p:txBody>
          <a:bodyPr/>
          <a:lstStyle/>
          <a:p>
            <a:pPr marL="0" indent="0">
              <a:spcBef>
                <a:spcPts val="1200"/>
              </a:spcBef>
              <a:buSzTx/>
              <a:buNone/>
              <a:defRPr sz="1400">
                <a:solidFill>
                  <a:srgbClr val="0F1115"/>
                </a:solidFill>
              </a:defRPr>
            </a:pPr>
            <a:r>
              <a:t>A 30-year-old male presents to the ED with a </a:t>
            </a:r>
            <a:r>
              <a:rPr b="1">
                <a:solidFill>
                  <a:srgbClr val="274E13"/>
                </a:solidFill>
              </a:rPr>
              <a:t>5-day history of fever, chills, profound fatigue, and a rash </a:t>
            </a:r>
            <a:r>
              <a:t>that started on his </a:t>
            </a:r>
            <a:r>
              <a:rPr b="1">
                <a:solidFill>
                  <a:srgbClr val="E06666"/>
                </a:solidFill>
              </a:rPr>
              <a:t>face and has spread to his arms, legs, and trunk</a:t>
            </a:r>
            <a:r>
              <a:t>. He reports the lesions started as red </a:t>
            </a:r>
            <a:r>
              <a:rPr b="1">
                <a:solidFill>
                  <a:srgbClr val="E06666"/>
                </a:solidFill>
              </a:rPr>
              <a:t>macules</a:t>
            </a:r>
            <a:r>
              <a:t>, then became </a:t>
            </a:r>
            <a:r>
              <a:rPr b="1">
                <a:solidFill>
                  <a:srgbClr val="E06666"/>
                </a:solidFill>
              </a:rPr>
              <a:t>raised and firm</a:t>
            </a:r>
            <a:r>
              <a:t>, and are now </a:t>
            </a:r>
            <a:r>
              <a:rPr b="1">
                <a:solidFill>
                  <a:srgbClr val="E06666"/>
                </a:solidFill>
              </a:rPr>
              <a:t>pus-filled</a:t>
            </a:r>
            <a:r>
              <a:t>. He mentions new lesions are still appearing. He has no significant past medical history.</a:t>
            </a:r>
          </a:p>
          <a:p>
            <a:pPr marL="0" indent="0">
              <a:spcBef>
                <a:spcPts val="1200"/>
              </a:spcBef>
              <a:buSzTx/>
              <a:buNone/>
              <a:defRPr sz="1400">
                <a:solidFill>
                  <a:srgbClr val="0F1115"/>
                </a:solidFill>
              </a:defRPr>
            </a:pPr>
            <a:r>
              <a:t>Vital Signs: </a:t>
            </a:r>
            <a:br/>
            <a:r>
              <a:t>HR 110 bpm, BP 115/70 mmHg, RR 20 bpm, Temp 38.9°C (102.0°F), SpO2 96% on RA.</a:t>
            </a:r>
          </a:p>
          <a:p>
            <a:pPr marL="0" indent="0">
              <a:spcBef>
                <a:spcPts val="1200"/>
              </a:spcBef>
              <a:buSzTx/>
              <a:buNone/>
              <a:defRPr sz="1400">
                <a:solidFill>
                  <a:srgbClr val="0F1115"/>
                </a:solidFill>
              </a:defRPr>
            </a:pPr>
            <a:r>
              <a:t>Physical Exam: </a:t>
            </a:r>
            <a:br/>
            <a:r>
              <a:t>Alert and oriented. </a:t>
            </a:r>
            <a:br/>
            <a:r>
              <a:t>Multiple firm, deep-seated, umbilicated pustules on an erythematous base on the face, trunk, and extremities. </a:t>
            </a:r>
            <a:br/>
            <a:r>
              <a:t>Some lesions are crusted over. </a:t>
            </a:r>
            <a:br/>
            <a:r>
              <a:t>He has significant, tender lymphadenopathy in the cervical and inguinal regions. Oropharynx is clear.</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Google Shape;265;p48"/>
          <p:cNvSpPr txBox="1"/>
          <p:nvPr>
            <p:ph type="title"/>
          </p:nvPr>
        </p:nvSpPr>
        <p:spPr>
          <a:xfrm>
            <a:off x="311699" y="445025"/>
            <a:ext cx="8520602" cy="572701"/>
          </a:xfrm>
          <a:prstGeom prst="rect">
            <a:avLst/>
          </a:prstGeom>
        </p:spPr>
        <p:txBody>
          <a:bodyPr/>
          <a:lstStyle/>
          <a:p>
            <a:pPr>
              <a:defRPr sz="2500"/>
            </a:pPr>
          </a:p>
        </p:txBody>
      </p:sp>
      <p:sp>
        <p:nvSpPr>
          <p:cNvPr id="216" name="Google Shape;266;p48"/>
          <p:cNvSpPr txBox="1"/>
          <p:nvPr>
            <p:ph type="body" idx="1"/>
          </p:nvPr>
        </p:nvSpPr>
        <p:spPr>
          <a:xfrm>
            <a:off x="311699" y="1152475"/>
            <a:ext cx="8520602" cy="3416400"/>
          </a:xfrm>
          <a:prstGeom prst="rect">
            <a:avLst/>
          </a:prstGeom>
        </p:spPr>
        <p:txBody>
          <a:bodyPr/>
          <a:lstStyle/>
          <a:p>
            <a:pPr marL="0" indent="0">
              <a:spcBef>
                <a:spcPts val="1200"/>
              </a:spcBef>
              <a:buSzTx/>
              <a:buNone/>
            </a:pPr>
          </a:p>
        </p:txBody>
      </p:sp>
      <p:pic>
        <p:nvPicPr>
          <p:cNvPr id="217" name="Google Shape;267;p48" descr="Google Shape;267;p48"/>
          <p:cNvPicPr>
            <a:picLocks noChangeAspect="1"/>
          </p:cNvPicPr>
          <p:nvPr/>
        </p:nvPicPr>
        <p:blipFill>
          <a:blip r:embed="rId2">
            <a:extLst/>
          </a:blip>
          <a:stretch>
            <a:fillRect/>
          </a:stretch>
        </p:blipFill>
        <p:spPr>
          <a:xfrm>
            <a:off x="235325" y="526950"/>
            <a:ext cx="4089575" cy="4089575"/>
          </a:xfrm>
          <a:prstGeom prst="rect">
            <a:avLst/>
          </a:prstGeom>
          <a:ln w="12700">
            <a:miter lim="400000"/>
          </a:ln>
        </p:spPr>
      </p:pic>
      <p:pic>
        <p:nvPicPr>
          <p:cNvPr id="218" name="Google Shape;268;p48" descr="Google Shape;268;p48"/>
          <p:cNvPicPr>
            <a:picLocks noChangeAspect="1"/>
          </p:cNvPicPr>
          <p:nvPr/>
        </p:nvPicPr>
        <p:blipFill>
          <a:blip r:embed="rId3">
            <a:extLst/>
          </a:blip>
          <a:srcRect l="0" t="1488" r="26578" b="0"/>
          <a:stretch>
            <a:fillRect/>
          </a:stretch>
        </p:blipFill>
        <p:spPr>
          <a:xfrm>
            <a:off x="4401275" y="526958"/>
            <a:ext cx="4571999" cy="4089579"/>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Google Shape;273;p49"/>
          <p:cNvSpPr txBox="1"/>
          <p:nvPr>
            <p:ph type="title"/>
          </p:nvPr>
        </p:nvSpPr>
        <p:spPr>
          <a:xfrm>
            <a:off x="311699" y="445024"/>
            <a:ext cx="8520602" cy="1311902"/>
          </a:xfrm>
          <a:prstGeom prst="rect">
            <a:avLst/>
          </a:prstGeom>
        </p:spPr>
        <p:txBody>
          <a:bodyPr/>
          <a:lstStyle>
            <a:lvl1pPr>
              <a:lnSpc>
                <a:spcPct val="115000"/>
              </a:lnSpc>
              <a:spcBef>
                <a:spcPts val="1500"/>
              </a:spcBef>
              <a:defRPr sz="1800">
                <a:solidFill>
                  <a:srgbClr val="0F1115"/>
                </a:solidFill>
              </a:defRPr>
            </a:lvl1pPr>
          </a:lstStyle>
          <a:p>
            <a:pPr/>
            <a:r>
              <a:t>What is the most likely diagnosis? </a:t>
            </a:r>
          </a:p>
        </p:txBody>
      </p:sp>
      <p:sp>
        <p:nvSpPr>
          <p:cNvPr id="221" name="Google Shape;274;p49"/>
          <p:cNvSpPr txBox="1"/>
          <p:nvPr>
            <p:ph type="body" idx="1"/>
          </p:nvPr>
        </p:nvSpPr>
        <p:spPr>
          <a:xfrm>
            <a:off x="311699" y="1973375"/>
            <a:ext cx="8520602" cy="2595601"/>
          </a:xfrm>
          <a:prstGeom prst="rect">
            <a:avLst/>
          </a:prstGeom>
        </p:spPr>
        <p:txBody>
          <a:bodyPr/>
          <a:lstStyle/>
          <a:p>
            <a:pPr marL="0" indent="0">
              <a:spcBef>
                <a:spcPts val="1500"/>
              </a:spcBef>
              <a:buSzTx/>
              <a:buNone/>
            </a:pP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Google Shape;279;p50"/>
          <p:cNvSpPr txBox="1"/>
          <p:nvPr>
            <p:ph type="title"/>
          </p:nvPr>
        </p:nvSpPr>
        <p:spPr>
          <a:xfrm>
            <a:off x="311699" y="445024"/>
            <a:ext cx="8520602" cy="1311902"/>
          </a:xfrm>
          <a:prstGeom prst="rect">
            <a:avLst/>
          </a:prstGeom>
        </p:spPr>
        <p:txBody>
          <a:bodyPr/>
          <a:lstStyle>
            <a:lvl1pPr>
              <a:lnSpc>
                <a:spcPct val="115000"/>
              </a:lnSpc>
              <a:spcBef>
                <a:spcPts val="1500"/>
              </a:spcBef>
              <a:defRPr sz="1800">
                <a:solidFill>
                  <a:srgbClr val="0F1115"/>
                </a:solidFill>
              </a:defRPr>
            </a:lvl1pPr>
          </a:lstStyle>
          <a:p>
            <a:pPr/>
            <a:r>
              <a:t>What is the most likely diagnosis? </a:t>
            </a:r>
          </a:p>
        </p:txBody>
      </p:sp>
      <p:sp>
        <p:nvSpPr>
          <p:cNvPr id="224" name="Google Shape;280;p50"/>
          <p:cNvSpPr txBox="1"/>
          <p:nvPr>
            <p:ph type="body" idx="1"/>
          </p:nvPr>
        </p:nvSpPr>
        <p:spPr>
          <a:xfrm>
            <a:off x="311699" y="1387724"/>
            <a:ext cx="8520602" cy="3181201"/>
          </a:xfrm>
          <a:prstGeom prst="rect">
            <a:avLst/>
          </a:prstGeom>
        </p:spPr>
        <p:txBody>
          <a:bodyPr/>
          <a:lstStyle>
            <a:lvl1pPr marL="0" indent="0">
              <a:spcBef>
                <a:spcPts val="2100"/>
              </a:spcBef>
              <a:buSzTx/>
              <a:buNone/>
              <a:defRPr>
                <a:solidFill>
                  <a:srgbClr val="0F1115"/>
                </a:solidFill>
              </a:defRPr>
            </a:lvl1pPr>
          </a:lstStyle>
          <a:p>
            <a:pPr/>
            <a:r>
              <a:t>Diagnosis: Mpox (monkeypox)</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Google Shape;285;p51"/>
          <p:cNvSpPr txBox="1"/>
          <p:nvPr>
            <p:ph type="title"/>
          </p:nvPr>
        </p:nvSpPr>
        <p:spPr>
          <a:xfrm>
            <a:off x="311699" y="445025"/>
            <a:ext cx="8520602" cy="1095601"/>
          </a:xfrm>
          <a:prstGeom prst="rect">
            <a:avLst/>
          </a:prstGeom>
        </p:spPr>
        <p:txBody>
          <a:bodyPr/>
          <a:lstStyle/>
          <a:p>
            <a:pPr>
              <a:lnSpc>
                <a:spcPct val="115000"/>
              </a:lnSpc>
              <a:spcBef>
                <a:spcPts val="2000"/>
              </a:spcBef>
              <a:defRPr sz="1800">
                <a:solidFill>
                  <a:srgbClr val="0F1115"/>
                </a:solidFill>
              </a:defRPr>
            </a:pPr>
            <a:r>
              <a:t>What specific questions would you ask this patient to identify the likely </a:t>
            </a:r>
            <a:r>
              <a:rPr b="1">
                <a:solidFill>
                  <a:srgbClr val="274E13"/>
                </a:solidFill>
              </a:rPr>
              <a:t>mode of transmission and his risk profile</a:t>
            </a:r>
            <a:r>
              <a:t>?</a:t>
            </a:r>
          </a:p>
        </p:txBody>
      </p:sp>
      <p:sp>
        <p:nvSpPr>
          <p:cNvPr id="227" name="Google Shape;286;p51"/>
          <p:cNvSpPr txBox="1"/>
          <p:nvPr>
            <p:ph type="body" idx="1"/>
          </p:nvPr>
        </p:nvSpPr>
        <p:spPr>
          <a:xfrm>
            <a:off x="311699" y="1795124"/>
            <a:ext cx="8520602" cy="2773801"/>
          </a:xfrm>
          <a:prstGeom prst="rect">
            <a:avLst/>
          </a:prstGeom>
        </p:spPr>
        <p:txBody>
          <a:bodyPr/>
          <a:lstStyle/>
          <a:p>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Google Shape;72;p16"/>
          <p:cNvSpPr txBox="1"/>
          <p:nvPr>
            <p:ph type="title"/>
          </p:nvPr>
        </p:nvSpPr>
        <p:spPr>
          <a:xfrm>
            <a:off x="311699" y="445025"/>
            <a:ext cx="8520602" cy="1254338"/>
          </a:xfrm>
          <a:prstGeom prst="rect">
            <a:avLst/>
          </a:prstGeom>
        </p:spPr>
        <p:txBody>
          <a:bodyPr/>
          <a:lstStyle>
            <a:lvl1pPr>
              <a:lnSpc>
                <a:spcPct val="115000"/>
              </a:lnSpc>
              <a:spcBef>
                <a:spcPts val="1500"/>
              </a:spcBef>
              <a:defRPr sz="1800">
                <a:solidFill>
                  <a:srgbClr val="0F1115"/>
                </a:solidFill>
              </a:defRPr>
            </a:lvl1pPr>
          </a:lstStyle>
          <a:p>
            <a:pPr/>
            <a:r>
              <a:t>Besides malaria, list three critical infectious differentials for a febrile patient returning from West Africa.</a:t>
            </a:r>
          </a:p>
        </p:txBody>
      </p:sp>
      <p:sp>
        <p:nvSpPr>
          <p:cNvPr id="118" name="Google Shape;73;p16"/>
          <p:cNvSpPr txBox="1"/>
          <p:nvPr>
            <p:ph type="body" idx="1"/>
          </p:nvPr>
        </p:nvSpPr>
        <p:spPr>
          <a:xfrm>
            <a:off x="311699" y="1397000"/>
            <a:ext cx="8520602" cy="3171900"/>
          </a:xfrm>
          <a:prstGeom prst="rect">
            <a:avLst/>
          </a:prstGeom>
        </p:spPr>
        <p:txBody>
          <a:bodyPr/>
          <a:lstStyle/>
          <a:p>
            <a:pPr marL="0" indent="0">
              <a:spcBef>
                <a:spcPts val="2100"/>
              </a:spcBef>
              <a:buSzTx/>
              <a:buNone/>
              <a:defRPr b="1" sz="1500">
                <a:solidFill>
                  <a:srgbClr val="274E13"/>
                </a:solidFill>
              </a:defRPr>
            </a:pPr>
            <a:r>
              <a:t>Typhoid (Enteric) Fever</a:t>
            </a:r>
            <a:br/>
            <a:r>
              <a:rPr b="0">
                <a:solidFill>
                  <a:srgbClr val="0F1115"/>
                </a:solidFill>
              </a:rPr>
              <a:t>Caused by </a:t>
            </a:r>
            <a:r>
              <a:rPr b="0" i="1">
                <a:solidFill>
                  <a:srgbClr val="0F1115"/>
                </a:solidFill>
              </a:rPr>
              <a:t>Salmonella typhi</a:t>
            </a:r>
            <a:br>
              <a:rPr b="0" i="1">
                <a:solidFill>
                  <a:srgbClr val="0F1115"/>
                </a:solidFill>
              </a:rPr>
            </a:br>
            <a:r>
              <a:rPr b="0">
                <a:solidFill>
                  <a:srgbClr val="0F1115"/>
                </a:solidFill>
              </a:rPr>
              <a:t>presents with step-ladder fever, relative bradycardia, and abdominal pain.</a:t>
            </a:r>
            <a:endParaRPr>
              <a:solidFill>
                <a:srgbClr val="0F1115"/>
              </a:solidFill>
            </a:endParaRPr>
          </a:p>
          <a:p>
            <a:pPr marL="0" indent="0">
              <a:spcBef>
                <a:spcPts val="2100"/>
              </a:spcBef>
              <a:buSzTx/>
              <a:buNone/>
              <a:defRPr b="1" sz="1500">
                <a:solidFill>
                  <a:srgbClr val="274E13"/>
                </a:solidFill>
              </a:defRPr>
            </a:pPr>
            <a:r>
              <a:t>Viral Hemorrhagic Fever</a:t>
            </a:r>
            <a:r>
              <a:rPr b="0">
                <a:solidFill>
                  <a:srgbClr val="0F1115"/>
                </a:solidFill>
              </a:rPr>
              <a:t> (e.g., Ebola, Lassa, Yellow Fever): </a:t>
            </a:r>
            <a:br>
              <a:rPr b="0">
                <a:solidFill>
                  <a:srgbClr val="0F1115"/>
                </a:solidFill>
              </a:rPr>
            </a:br>
            <a:r>
              <a:rPr b="0">
                <a:solidFill>
                  <a:srgbClr val="0F1115"/>
                </a:solidFill>
              </a:rPr>
              <a:t>Region-specific (West Africa: Lassa, Yellow Fever)</a:t>
            </a:r>
            <a:br>
              <a:rPr b="0">
                <a:solidFill>
                  <a:srgbClr val="0F1115"/>
                </a:solidFill>
              </a:rPr>
            </a:br>
            <a:r>
              <a:rPr b="0">
                <a:solidFill>
                  <a:srgbClr val="0F1115"/>
                </a:solidFill>
              </a:rPr>
              <a:t>presents with similar prodrome; requires strict infection control.</a:t>
            </a:r>
            <a:endParaRPr>
              <a:solidFill>
                <a:srgbClr val="0F1115"/>
              </a:solidFill>
            </a:endParaRPr>
          </a:p>
          <a:p>
            <a:pPr marL="0" indent="0">
              <a:spcBef>
                <a:spcPts val="2600"/>
              </a:spcBef>
              <a:buSzTx/>
              <a:buNone/>
              <a:defRPr b="1" sz="1500">
                <a:solidFill>
                  <a:srgbClr val="274E13"/>
                </a:solidFill>
              </a:defRPr>
            </a:pPr>
            <a:r>
              <a:t>Meningococcal Septicemia</a:t>
            </a:r>
            <a:r>
              <a:rPr>
                <a:solidFill>
                  <a:srgbClr val="0F1115"/>
                </a:solidFill>
              </a:rPr>
              <a:t> </a:t>
            </a:r>
            <a:br>
              <a:rPr>
                <a:solidFill>
                  <a:srgbClr val="0F1115"/>
                </a:solidFill>
              </a:rPr>
            </a:br>
            <a:r>
              <a:rPr b="0">
                <a:solidFill>
                  <a:srgbClr val="0F1115"/>
                </a:solidFill>
              </a:rPr>
              <a:t>Can present with fever, shock, and rash (though rash is absent here, it remains a possibility in any febrile traveller).</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Google Shape;291;p52"/>
          <p:cNvSpPr txBox="1"/>
          <p:nvPr>
            <p:ph type="title"/>
          </p:nvPr>
        </p:nvSpPr>
        <p:spPr>
          <a:xfrm>
            <a:off x="311699" y="445025"/>
            <a:ext cx="8520602" cy="1095601"/>
          </a:xfrm>
          <a:prstGeom prst="rect">
            <a:avLst/>
          </a:prstGeom>
        </p:spPr>
        <p:txBody>
          <a:bodyPr/>
          <a:lstStyle>
            <a:lvl1pPr>
              <a:lnSpc>
                <a:spcPct val="115000"/>
              </a:lnSpc>
              <a:spcBef>
                <a:spcPts val="2000"/>
              </a:spcBef>
              <a:defRPr sz="1800">
                <a:solidFill>
                  <a:srgbClr val="0F1115"/>
                </a:solidFill>
              </a:defRPr>
            </a:lvl1pPr>
          </a:lstStyle>
          <a:p>
            <a:pPr/>
            <a:r>
              <a:t>What specific questions would you ask this patient to identify the likely mode of transmission and his risk profile?</a:t>
            </a:r>
          </a:p>
        </p:txBody>
      </p:sp>
      <p:sp>
        <p:nvSpPr>
          <p:cNvPr id="230" name="Google Shape;292;p52"/>
          <p:cNvSpPr txBox="1"/>
          <p:nvPr>
            <p:ph type="body" idx="1"/>
          </p:nvPr>
        </p:nvSpPr>
        <p:spPr>
          <a:xfrm>
            <a:off x="311699" y="1540624"/>
            <a:ext cx="8520602" cy="3028201"/>
          </a:xfrm>
          <a:prstGeom prst="rect">
            <a:avLst/>
          </a:prstGeom>
        </p:spPr>
        <p:txBody>
          <a:bodyPr/>
          <a:lstStyle/>
          <a:p>
            <a:pPr indent="-323850">
              <a:spcBef>
                <a:spcPts val="3100"/>
              </a:spcBef>
              <a:buClr>
                <a:srgbClr val="0F1115"/>
              </a:buClr>
              <a:buSzPts val="1500"/>
              <a:defRPr b="1" sz="1500">
                <a:solidFill>
                  <a:srgbClr val="0F1115"/>
                </a:solidFill>
              </a:defRPr>
            </a:pPr>
            <a:r>
              <a:t>Skin-to-skin</a:t>
            </a:r>
            <a:r>
              <a:rPr b="0"/>
              <a:t>, </a:t>
            </a:r>
            <a:r>
              <a:t>mouth-to-skin</a:t>
            </a:r>
            <a:r>
              <a:rPr b="0"/>
              <a:t>, or </a:t>
            </a:r>
            <a:r>
              <a:t>sexual</a:t>
            </a:r>
            <a:r>
              <a:rPr b="0"/>
              <a:t> contact (saliva/body fluids) with new / multiple partners in past 3/52 </a:t>
            </a:r>
          </a:p>
          <a:p>
            <a:pPr indent="-323850">
              <a:buClr>
                <a:srgbClr val="0F1115"/>
              </a:buClr>
              <a:buSzPts val="1500"/>
              <a:defRPr b="1" sz="1500">
                <a:solidFill>
                  <a:srgbClr val="0F1115"/>
                </a:solidFill>
              </a:defRPr>
            </a:pPr>
            <a:r>
              <a:t>Contaminated</a:t>
            </a:r>
            <a:r>
              <a:rPr b="0"/>
              <a:t> objects (linen/clothing)? </a:t>
            </a:r>
          </a:p>
          <a:p>
            <a:pPr indent="-323850">
              <a:buClr>
                <a:srgbClr val="0F1115"/>
              </a:buClr>
              <a:buSzPts val="1500"/>
              <a:defRPr b="1" sz="1500">
                <a:solidFill>
                  <a:srgbClr val="0F1115"/>
                </a:solidFill>
              </a:defRPr>
            </a:pPr>
            <a:r>
              <a:t>Sharps</a:t>
            </a:r>
            <a:r>
              <a:rPr b="0"/>
              <a:t> injury / Tattoo parlors?</a:t>
            </a:r>
          </a:p>
          <a:p>
            <a:pPr indent="-323850">
              <a:buClr>
                <a:srgbClr val="0F1115"/>
              </a:buClr>
              <a:buSzPts val="1500"/>
              <a:defRPr sz="1500">
                <a:solidFill>
                  <a:srgbClr val="0F1115"/>
                </a:solidFill>
              </a:defRPr>
            </a:pPr>
            <a:r>
              <a:t>Recent </a:t>
            </a:r>
            <a:r>
              <a:rPr b="1"/>
              <a:t>travel</a:t>
            </a:r>
            <a:r>
              <a:t>? </a:t>
            </a:r>
          </a:p>
          <a:p>
            <a:pPr indent="-323850">
              <a:buClr>
                <a:srgbClr val="0F1115"/>
              </a:buClr>
              <a:buSzPts val="1500"/>
              <a:defRPr sz="1500">
                <a:solidFill>
                  <a:srgbClr val="0F1115"/>
                </a:solidFill>
              </a:defRPr>
            </a:pPr>
            <a:r>
              <a:t>Risks </a:t>
            </a:r>
            <a:r>
              <a:rPr b="1"/>
              <a:t>groups</a:t>
            </a:r>
            <a:r>
              <a:t>: MSM / multiple sexual partner, history of STI in past 12 months </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Google Shape;297;p53"/>
          <p:cNvSpPr txBox="1"/>
          <p:nvPr>
            <p:ph type="title"/>
          </p:nvPr>
        </p:nvSpPr>
        <p:spPr>
          <a:xfrm>
            <a:off x="311699" y="445025"/>
            <a:ext cx="8520602" cy="1236454"/>
          </a:xfrm>
          <a:prstGeom prst="rect">
            <a:avLst/>
          </a:prstGeom>
        </p:spPr>
        <p:txBody>
          <a:bodyPr/>
          <a:lstStyle/>
          <a:p>
            <a:pPr>
              <a:lnSpc>
                <a:spcPct val="115000"/>
              </a:lnSpc>
              <a:spcBef>
                <a:spcPts val="2000"/>
              </a:spcBef>
              <a:defRPr sz="1800">
                <a:solidFill>
                  <a:srgbClr val="0F1115"/>
                </a:solidFill>
              </a:defRPr>
            </a:pPr>
            <a:r>
              <a:t>What </a:t>
            </a:r>
            <a:r>
              <a:rPr b="1">
                <a:solidFill>
                  <a:srgbClr val="274E13"/>
                </a:solidFill>
              </a:rPr>
              <a:t>infection control precautions</a:t>
            </a:r>
            <a:r>
              <a:t> should be implemented immediately for this patient?</a:t>
            </a:r>
            <a:endParaRPr>
              <a:solidFill>
                <a:schemeClr val="accent2">
                  <a:lumOff val="21764"/>
                </a:schemeClr>
              </a:solidFill>
            </a:endParaRPr>
          </a:p>
        </p:txBody>
      </p:sp>
      <p:sp>
        <p:nvSpPr>
          <p:cNvPr id="233" name="Google Shape;298;p53"/>
          <p:cNvSpPr txBox="1"/>
          <p:nvPr>
            <p:ph type="body" idx="1"/>
          </p:nvPr>
        </p:nvSpPr>
        <p:spPr>
          <a:xfrm>
            <a:off x="311699" y="1591424"/>
            <a:ext cx="8520602" cy="2977501"/>
          </a:xfrm>
          <a:prstGeom prst="rect">
            <a:avLst/>
          </a:prstGeom>
        </p:spPr>
        <p:txBody>
          <a:bodyPr/>
          <a:lstStyle/>
          <a:p>
            <a:pPr marL="0" indent="0">
              <a:spcBef>
                <a:spcPts val="2000"/>
              </a:spcBef>
              <a:buSzTx/>
              <a:buNone/>
            </a:pP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Google Shape;303;p54"/>
          <p:cNvSpPr txBox="1"/>
          <p:nvPr>
            <p:ph type="title"/>
          </p:nvPr>
        </p:nvSpPr>
        <p:spPr>
          <a:xfrm>
            <a:off x="311699" y="445025"/>
            <a:ext cx="8520602" cy="1241607"/>
          </a:xfrm>
          <a:prstGeom prst="rect">
            <a:avLst/>
          </a:prstGeom>
        </p:spPr>
        <p:txBody>
          <a:bodyPr/>
          <a:lstStyle>
            <a:lvl1pPr>
              <a:lnSpc>
                <a:spcPct val="115000"/>
              </a:lnSpc>
              <a:spcBef>
                <a:spcPts val="2000"/>
              </a:spcBef>
              <a:defRPr sz="1800">
                <a:solidFill>
                  <a:srgbClr val="0F1115"/>
                </a:solidFill>
              </a:defRPr>
            </a:lvl1pPr>
          </a:lstStyle>
          <a:p>
            <a:pPr/>
            <a:r>
              <a:t>What infection control precautions should be implemented immediately for this patient?</a:t>
            </a:r>
            <a:endParaRPr>
              <a:solidFill>
                <a:schemeClr val="accent2">
                  <a:lumOff val="21764"/>
                </a:schemeClr>
              </a:solidFill>
            </a:endParaRPr>
          </a:p>
        </p:txBody>
      </p:sp>
      <p:sp>
        <p:nvSpPr>
          <p:cNvPr id="236" name="Google Shape;304;p54"/>
          <p:cNvSpPr txBox="1"/>
          <p:nvPr>
            <p:ph type="body" idx="1"/>
          </p:nvPr>
        </p:nvSpPr>
        <p:spPr>
          <a:xfrm>
            <a:off x="311699" y="1591424"/>
            <a:ext cx="8520602" cy="2977501"/>
          </a:xfrm>
          <a:prstGeom prst="rect">
            <a:avLst/>
          </a:prstGeom>
        </p:spPr>
        <p:txBody>
          <a:bodyPr/>
          <a:lstStyle/>
          <a:p>
            <a:pPr marL="0" indent="0">
              <a:spcBef>
                <a:spcPts val="2600"/>
              </a:spcBef>
              <a:buSzTx/>
              <a:buNone/>
              <a:defRPr b="1" sz="1700">
                <a:solidFill>
                  <a:srgbClr val="0F1115"/>
                </a:solidFill>
              </a:defRPr>
            </a:pPr>
            <a:r>
              <a:t>Isolation</a:t>
            </a:r>
            <a:r>
              <a:rPr b="0"/>
              <a:t>: Single room, negative pressure if available.</a:t>
            </a:r>
          </a:p>
          <a:p>
            <a:pPr marL="0" indent="0">
              <a:spcBef>
                <a:spcPts val="2600"/>
              </a:spcBef>
              <a:buSzTx/>
              <a:buNone/>
              <a:defRPr b="1" sz="1700">
                <a:solidFill>
                  <a:srgbClr val="0F1115"/>
                </a:solidFill>
              </a:defRPr>
            </a:pPr>
            <a:r>
              <a:t>Precautions</a:t>
            </a:r>
            <a:r>
              <a:rPr b="0"/>
              <a:t>: Contact + Droplet + Airborne</a:t>
            </a:r>
          </a:p>
          <a:p>
            <a:pPr marL="0" indent="0">
              <a:spcBef>
                <a:spcPts val="3100"/>
              </a:spcBef>
              <a:buSzTx/>
              <a:buNone/>
              <a:defRPr b="1" sz="1700">
                <a:solidFill>
                  <a:srgbClr val="0F1115"/>
                </a:solidFill>
              </a:defRPr>
            </a:pPr>
            <a:r>
              <a:t>Staff</a:t>
            </a:r>
            <a:r>
              <a:rPr b="0"/>
              <a:t> should wear full personal protective equipment (PPE) which include a surgical respirator, a gown, eye protection (goggles or faceshield) and disposable gloves when collecting samples</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Google Shape;309;p55"/>
          <p:cNvSpPr txBox="1"/>
          <p:nvPr>
            <p:ph type="title"/>
          </p:nvPr>
        </p:nvSpPr>
        <p:spPr>
          <a:xfrm>
            <a:off x="311699" y="445025"/>
            <a:ext cx="8520602" cy="572701"/>
          </a:xfrm>
          <a:prstGeom prst="rect">
            <a:avLst/>
          </a:prstGeom>
        </p:spPr>
        <p:txBody>
          <a:bodyPr/>
          <a:lstStyle/>
          <a:p>
            <a:pPr>
              <a:defRPr sz="2500"/>
            </a:pPr>
          </a:p>
        </p:txBody>
      </p:sp>
      <p:sp>
        <p:nvSpPr>
          <p:cNvPr id="239" name="Google Shape;310;p55"/>
          <p:cNvSpPr txBox="1"/>
          <p:nvPr>
            <p:ph type="body" idx="1"/>
          </p:nvPr>
        </p:nvSpPr>
        <p:spPr>
          <a:xfrm>
            <a:off x="311699" y="1152475"/>
            <a:ext cx="8520602" cy="3416400"/>
          </a:xfrm>
          <a:prstGeom prst="rect">
            <a:avLst/>
          </a:prstGeom>
        </p:spPr>
        <p:txBody>
          <a:bodyPr/>
          <a:lstStyle/>
          <a:p>
            <a:pPr marL="0" indent="0">
              <a:buSzTx/>
              <a:buNone/>
              <a:defRPr>
                <a:solidFill>
                  <a:srgbClr val="000000"/>
                </a:solidFill>
              </a:defRPr>
            </a:pPr>
            <a:r>
              <a:t>Swab specimens just sent to Public Health Laboratory Services Branch (PHLSB) of CHP for testing by polymerase chain reaction (PCR) and electron microscopy (EM). </a:t>
            </a:r>
          </a:p>
          <a:p>
            <a:pPr marL="0" indent="0">
              <a:spcBef>
                <a:spcPts val="1200"/>
              </a:spcBef>
              <a:buSzTx/>
              <a:buNone/>
              <a:defRPr>
                <a:solidFill>
                  <a:srgbClr val="000000"/>
                </a:solidFill>
              </a:defRPr>
            </a:pPr>
            <a:r>
              <a:t>(For swabs, use sterile polyester or Dacron swab. Do not use wooden swab as it may cause PCR inhibition and false negative result. The swab should be sent dry by putting in a sterile container without viral transport medium.)</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Google Shape;315;p56"/>
          <p:cNvSpPr txBox="1"/>
          <p:nvPr>
            <p:ph type="title"/>
          </p:nvPr>
        </p:nvSpPr>
        <p:spPr>
          <a:xfrm>
            <a:off x="311699" y="445025"/>
            <a:ext cx="8520602" cy="1948694"/>
          </a:xfrm>
          <a:prstGeom prst="rect">
            <a:avLst/>
          </a:prstGeom>
        </p:spPr>
        <p:txBody>
          <a:bodyPr/>
          <a:lstStyle>
            <a:lvl1pPr>
              <a:lnSpc>
                <a:spcPct val="115000"/>
              </a:lnSpc>
              <a:spcBef>
                <a:spcPts val="1500"/>
              </a:spcBef>
              <a:defRPr sz="1800">
                <a:solidFill>
                  <a:srgbClr val="0F1115"/>
                </a:solidFill>
              </a:defRPr>
            </a:lvl1pPr>
          </a:lstStyle>
          <a:p>
            <a:pPr/>
            <a:r>
              <a:t>Mpox is now confirmed. The patient asks if this is the "severe" type. How would you explain the two clades and their typical severity?</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Google Shape;321;p57"/>
          <p:cNvSpPr txBox="1"/>
          <p:nvPr>
            <p:ph type="title"/>
          </p:nvPr>
        </p:nvSpPr>
        <p:spPr>
          <a:xfrm>
            <a:off x="311699" y="445025"/>
            <a:ext cx="8520602" cy="1631671"/>
          </a:xfrm>
          <a:prstGeom prst="rect">
            <a:avLst/>
          </a:prstGeom>
        </p:spPr>
        <p:txBody>
          <a:bodyPr/>
          <a:lstStyle>
            <a:lvl1pPr>
              <a:lnSpc>
                <a:spcPct val="115000"/>
              </a:lnSpc>
              <a:spcBef>
                <a:spcPts val="1500"/>
              </a:spcBef>
              <a:defRPr sz="1800">
                <a:solidFill>
                  <a:srgbClr val="0F1115"/>
                </a:solidFill>
              </a:defRPr>
            </a:lvl1pPr>
          </a:lstStyle>
          <a:p>
            <a:pPr/>
            <a:r>
              <a:t>Mpox is now confirmed. The patient asks if this is the "severe" type. How would you explain the two clades and their typical severity?</a:t>
            </a:r>
          </a:p>
        </p:txBody>
      </p:sp>
      <p:sp>
        <p:nvSpPr>
          <p:cNvPr id="244" name="Google Shape;322;p57"/>
          <p:cNvSpPr txBox="1"/>
          <p:nvPr>
            <p:ph type="body" idx="1"/>
          </p:nvPr>
        </p:nvSpPr>
        <p:spPr>
          <a:xfrm>
            <a:off x="311699" y="1502299"/>
            <a:ext cx="8520602" cy="3066601"/>
          </a:xfrm>
          <a:prstGeom prst="rect">
            <a:avLst/>
          </a:prstGeom>
        </p:spPr>
        <p:txBody>
          <a:bodyPr/>
          <a:lstStyle/>
          <a:p>
            <a:pPr marL="0" indent="0">
              <a:spcBef>
                <a:spcPts val="2100"/>
              </a:spcBef>
              <a:buSzTx/>
              <a:buNone/>
              <a:defRPr b="1">
                <a:solidFill>
                  <a:srgbClr val="274E13"/>
                </a:solidFill>
              </a:defRPr>
            </a:pPr>
            <a:r>
              <a:t>Clade I (Congo Basin)</a:t>
            </a:r>
            <a:r>
              <a:rPr b="0">
                <a:solidFill>
                  <a:srgbClr val="0F1115"/>
                </a:solidFill>
              </a:rPr>
              <a:t>: Traditionally more severe, higher mortality (historically ~10% in Africa, now 1-3%).</a:t>
            </a:r>
            <a:br>
              <a:rPr b="0">
                <a:solidFill>
                  <a:srgbClr val="0F1115"/>
                </a:solidFill>
              </a:rPr>
            </a:br>
            <a:r>
              <a:t>Clade II (West African)</a:t>
            </a:r>
            <a:r>
              <a:rPr b="0">
                <a:solidFill>
                  <a:srgbClr val="0F1115"/>
                </a:solidFill>
              </a:rPr>
              <a:t>: Less severe, caused 2022 global outbreak. Global case fatality rate is 0.2%.</a:t>
            </a:r>
            <a:br>
              <a:rPr b="0">
                <a:solidFill>
                  <a:srgbClr val="0F1115"/>
                </a:solidFill>
              </a:rPr>
            </a:br>
            <a:br>
              <a:rPr b="0">
                <a:solidFill>
                  <a:srgbClr val="0F1115"/>
                </a:solidFill>
              </a:rPr>
            </a:br>
            <a:r>
              <a:rPr b="0">
                <a:solidFill>
                  <a:srgbClr val="0F1115"/>
                </a:solidFill>
              </a:rPr>
              <a:t>Explanation: Current circulating strain is likely Clade IIb with low mortality, but severity depends on immune status and complications.</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Google Shape;327;p58"/>
          <p:cNvSpPr txBox="1"/>
          <p:nvPr>
            <p:ph type="title"/>
          </p:nvPr>
        </p:nvSpPr>
        <p:spPr>
          <a:xfrm>
            <a:off x="311699" y="445025"/>
            <a:ext cx="8520602" cy="1236503"/>
          </a:xfrm>
          <a:prstGeom prst="rect">
            <a:avLst/>
          </a:prstGeom>
        </p:spPr>
        <p:txBody>
          <a:bodyPr/>
          <a:lstStyle/>
          <a:p>
            <a:pPr>
              <a:lnSpc>
                <a:spcPct val="115000"/>
              </a:lnSpc>
              <a:spcBef>
                <a:spcPts val="2000"/>
              </a:spcBef>
              <a:defRPr sz="1800">
                <a:solidFill>
                  <a:srgbClr val="0F1115"/>
                </a:solidFill>
              </a:defRPr>
            </a:pPr>
            <a:r>
              <a:t>The patient asks if there is a cure. </a:t>
            </a:r>
            <a:br/>
            <a:r>
              <a:t>What is the mainstay of treatment for most patients?</a:t>
            </a:r>
          </a:p>
        </p:txBody>
      </p:sp>
      <p:sp>
        <p:nvSpPr>
          <p:cNvPr id="247" name="Google Shape;328;p58"/>
          <p:cNvSpPr txBox="1"/>
          <p:nvPr>
            <p:ph type="body" idx="1"/>
          </p:nvPr>
        </p:nvSpPr>
        <p:spPr>
          <a:xfrm>
            <a:off x="311699" y="1311349"/>
            <a:ext cx="8520602" cy="3257402"/>
          </a:xfrm>
          <a:prstGeom prst="rect">
            <a:avLst/>
          </a:prstGeom>
        </p:spPr>
        <p:txBody>
          <a:bodyPr/>
          <a:lstStyle/>
          <a:p>
            <a:pPr marL="0" indent="0">
              <a:spcBef>
                <a:spcPts val="2000"/>
              </a:spcBef>
              <a:buSzTx/>
              <a:buNone/>
            </a:pP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Google Shape;333;p59"/>
          <p:cNvSpPr txBox="1"/>
          <p:nvPr>
            <p:ph type="title"/>
          </p:nvPr>
        </p:nvSpPr>
        <p:spPr>
          <a:xfrm>
            <a:off x="311699" y="445025"/>
            <a:ext cx="8520602" cy="572701"/>
          </a:xfrm>
          <a:prstGeom prst="rect">
            <a:avLst/>
          </a:prstGeom>
        </p:spPr>
        <p:txBody>
          <a:bodyPr/>
          <a:lstStyle>
            <a:lvl1pPr defTabSz="877823">
              <a:lnSpc>
                <a:spcPct val="115000"/>
              </a:lnSpc>
              <a:spcBef>
                <a:spcPts val="1900"/>
              </a:spcBef>
              <a:defRPr sz="1727">
                <a:solidFill>
                  <a:srgbClr val="0F1115"/>
                </a:solidFill>
              </a:defRPr>
            </a:lvl1pPr>
          </a:lstStyle>
          <a:p>
            <a:pPr/>
            <a:r>
              <a:t>The patient asks if there is a cure. What is the mainstay of treatment for most patients?</a:t>
            </a:r>
          </a:p>
        </p:txBody>
      </p:sp>
      <p:sp>
        <p:nvSpPr>
          <p:cNvPr id="250" name="Google Shape;334;p59"/>
          <p:cNvSpPr txBox="1"/>
          <p:nvPr>
            <p:ph type="body" idx="1"/>
          </p:nvPr>
        </p:nvSpPr>
        <p:spPr>
          <a:xfrm>
            <a:off x="311699" y="1311349"/>
            <a:ext cx="8520602" cy="3257402"/>
          </a:xfrm>
          <a:prstGeom prst="rect">
            <a:avLst/>
          </a:prstGeom>
        </p:spPr>
        <p:txBody>
          <a:bodyPr/>
          <a:lstStyle/>
          <a:p>
            <a:pPr marL="0" indent="0">
              <a:spcBef>
                <a:spcPts val="2600"/>
              </a:spcBef>
              <a:buSzTx/>
              <a:buNone/>
              <a:defRPr>
                <a:solidFill>
                  <a:srgbClr val="0F1115"/>
                </a:solidFill>
              </a:defRPr>
            </a:pPr>
            <a:r>
              <a:t>Mainstay: Supportive care.</a:t>
            </a:r>
          </a:p>
          <a:p>
            <a:pPr marL="0" indent="0">
              <a:spcBef>
                <a:spcPts val="3100"/>
              </a:spcBef>
              <a:buSzTx/>
              <a:buNone/>
              <a:defRPr>
                <a:solidFill>
                  <a:srgbClr val="0F1115"/>
                </a:solidFill>
              </a:defRPr>
            </a:pPr>
            <a:r>
              <a:t>Components: Hydration, nutrition, pain management, treatment of secondary bacterial infections.</a:t>
            </a:r>
          </a:p>
          <a:p>
            <a:pPr marL="0" indent="0">
              <a:spcBef>
                <a:spcPts val="3100"/>
              </a:spcBef>
              <a:buSzTx/>
              <a:buNone/>
              <a:defRPr>
                <a:solidFill>
                  <a:srgbClr val="0F1115"/>
                </a:solidFill>
              </a:defRPr>
            </a:pPr>
            <a:r>
              <a:t>Rationale: Most cases from 2022-2023 outbreak were mild and recovered with supportive care alone.</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Google Shape;339;p60"/>
          <p:cNvSpPr txBox="1"/>
          <p:nvPr>
            <p:ph type="title"/>
          </p:nvPr>
        </p:nvSpPr>
        <p:spPr>
          <a:xfrm>
            <a:off x="311699" y="445024"/>
            <a:ext cx="8520602" cy="3425401"/>
          </a:xfrm>
          <a:prstGeom prst="rect">
            <a:avLst/>
          </a:prstGeom>
        </p:spPr>
        <p:txBody>
          <a:bodyPr/>
          <a:lstStyle/>
          <a:p>
            <a:pPr>
              <a:lnSpc>
                <a:spcPct val="115000"/>
              </a:lnSpc>
              <a:spcBef>
                <a:spcPts val="1200"/>
              </a:spcBef>
              <a:defRPr sz="2000">
                <a:solidFill>
                  <a:srgbClr val="0F1115"/>
                </a:solidFill>
              </a:defRPr>
            </a:pPr>
            <a:r>
              <a:t>4. For each of the following infections, please suggest the most </a:t>
            </a:r>
            <a:r>
              <a:rPr b="1">
                <a:solidFill>
                  <a:srgbClr val="274E13"/>
                </a:solidFill>
              </a:rPr>
              <a:t>appropriate empirical antibiotic regimen</a:t>
            </a:r>
            <a:r>
              <a:t>. For your chosen regimen, provide:</a:t>
            </a:r>
          </a:p>
          <a:p>
            <a:pPr marL="457200" indent="-355600">
              <a:lnSpc>
                <a:spcPct val="115000"/>
              </a:lnSpc>
              <a:spcBef>
                <a:spcPts val="1200"/>
              </a:spcBef>
              <a:buClr>
                <a:srgbClr val="0F1115"/>
              </a:buClr>
              <a:buSzPts val="2000"/>
              <a:buFont typeface="Arial"/>
              <a:defRPr sz="2000">
                <a:solidFill>
                  <a:srgbClr val="0F1115"/>
                </a:solidFill>
              </a:defRPr>
            </a:pPr>
            <a:r>
              <a:t>The </a:t>
            </a:r>
            <a:r>
              <a:rPr b="1"/>
              <a:t>rationale</a:t>
            </a:r>
            <a:r>
              <a:t> for your selection</a:t>
            </a:r>
          </a:p>
          <a:p>
            <a:pPr marL="457200" indent="-355600">
              <a:lnSpc>
                <a:spcPct val="115000"/>
              </a:lnSpc>
              <a:buClr>
                <a:srgbClr val="0F1115"/>
              </a:buClr>
              <a:buSzPts val="2000"/>
              <a:buFont typeface="Arial"/>
              <a:defRPr sz="2000">
                <a:solidFill>
                  <a:srgbClr val="0F1115"/>
                </a:solidFill>
              </a:defRPr>
            </a:pPr>
            <a:r>
              <a:t>The </a:t>
            </a:r>
            <a:r>
              <a:rPr b="1"/>
              <a:t>target</a:t>
            </a:r>
            <a:r>
              <a:t> bacteria (or likely pathogens)</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Google Shape;344;p61"/>
          <p:cNvSpPr txBox="1"/>
          <p:nvPr>
            <p:ph type="title"/>
          </p:nvPr>
        </p:nvSpPr>
        <p:spPr>
          <a:xfrm>
            <a:off x="311699" y="445025"/>
            <a:ext cx="8520602" cy="572701"/>
          </a:xfrm>
          <a:prstGeom prst="rect">
            <a:avLst/>
          </a:prstGeom>
        </p:spPr>
        <p:txBody>
          <a:bodyPr/>
          <a:lstStyle/>
          <a:p>
            <a:pPr defTabSz="877823">
              <a:lnSpc>
                <a:spcPct val="163043"/>
              </a:lnSpc>
              <a:defRPr sz="2688"/>
            </a:pPr>
          </a:p>
        </p:txBody>
      </p:sp>
      <p:sp>
        <p:nvSpPr>
          <p:cNvPr id="255" name="Google Shape;345;p61"/>
          <p:cNvSpPr txBox="1"/>
          <p:nvPr>
            <p:ph type="body" idx="1"/>
          </p:nvPr>
        </p:nvSpPr>
        <p:spPr>
          <a:xfrm>
            <a:off x="311699" y="1152475"/>
            <a:ext cx="8520602" cy="3416400"/>
          </a:xfrm>
          <a:prstGeom prst="rect">
            <a:avLst/>
          </a:prstGeom>
        </p:spPr>
        <p:txBody>
          <a:bodyPr/>
          <a:lstStyle/>
          <a:p>
            <a:pPr marL="0" indent="0">
              <a:spcBef>
                <a:spcPts val="1200"/>
              </a:spcBef>
              <a:buSzTx/>
              <a:buNone/>
              <a:defRPr sz="1500">
                <a:solidFill>
                  <a:srgbClr val="0F1115"/>
                </a:solidFill>
              </a:defRPr>
            </a:pPr>
            <a:r>
              <a:t>A 24-year-old male presents to the emergency department with a 3-day history of acute-onset right knee pain, swelling, and inability to bear weight. He reports having unprotected sexual intercourse with a new female partner approximately 2 weeks ago. He denies any prior history of joint disease, trauma, or intravenous drug use. He has no other joint symptoms.</a:t>
            </a:r>
          </a:p>
          <a:p>
            <a:pPr marL="0" indent="0">
              <a:spcBef>
                <a:spcPts val="1200"/>
              </a:spcBef>
              <a:buSzTx/>
              <a:buNone/>
              <a:defRPr sz="1500">
                <a:solidFill>
                  <a:srgbClr val="0F1115"/>
                </a:solidFill>
              </a:defRPr>
            </a:pPr>
            <a:r>
              <a:t>Vital Signs:</a:t>
            </a:r>
            <a:br/>
            <a:r>
              <a:t>HR 102 bpm, BP 128/76 mmHg, RR 18 bpm, Temp 38.9°C (102.0°F), SpO2 99% on RA.</a:t>
            </a:r>
          </a:p>
          <a:p>
            <a:pPr marL="0" indent="0">
              <a:spcBef>
                <a:spcPts val="1200"/>
              </a:spcBef>
              <a:buSzTx/>
              <a:buNone/>
              <a:defRPr sz="1500">
                <a:solidFill>
                  <a:srgbClr val="0F1115"/>
                </a:solidFill>
              </a:defRPr>
            </a:pPr>
            <a:r>
              <a:t>Physical Exam:</a:t>
            </a:r>
            <a:br/>
            <a:r>
              <a:t>The right knee is markedly swollen, erythematous, warm, and tender to palpation. Range of motion is severely limited due to pain. There is no evidence of rash, urethral discharge, or conjunctival injection. The left knee and other joints are unremarkable.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Google Shape;78;p17"/>
          <p:cNvSpPr txBox="1"/>
          <p:nvPr>
            <p:ph type="title"/>
          </p:nvPr>
        </p:nvSpPr>
        <p:spPr>
          <a:xfrm>
            <a:off x="311699" y="445025"/>
            <a:ext cx="8520602" cy="1034114"/>
          </a:xfrm>
          <a:prstGeom prst="rect">
            <a:avLst/>
          </a:prstGeom>
        </p:spPr>
        <p:txBody>
          <a:bodyPr/>
          <a:lstStyle/>
          <a:p>
            <a:pPr>
              <a:lnSpc>
                <a:spcPct val="115000"/>
              </a:lnSpc>
              <a:spcBef>
                <a:spcPts val="2000"/>
              </a:spcBef>
              <a:defRPr sz="1800">
                <a:solidFill>
                  <a:srgbClr val="0F1115"/>
                </a:solidFill>
              </a:defRPr>
            </a:pPr>
            <a:r>
              <a:t>How would you investigate this patient? </a:t>
            </a:r>
            <a:br/>
            <a:r>
              <a:t>Suggest </a:t>
            </a:r>
            <a:r>
              <a:rPr b="1">
                <a:solidFill>
                  <a:srgbClr val="274E13"/>
                </a:solidFill>
              </a:rPr>
              <a:t>four </a:t>
            </a:r>
            <a:r>
              <a:t>laboratory tests and explain the underlying </a:t>
            </a:r>
            <a:r>
              <a:rPr b="1">
                <a:solidFill>
                  <a:srgbClr val="274E13"/>
                </a:solidFill>
              </a:rPr>
              <a:t>rationale </a:t>
            </a:r>
            <a:r>
              <a:t>for each.</a:t>
            </a:r>
          </a:p>
        </p:txBody>
      </p:sp>
      <p:sp>
        <p:nvSpPr>
          <p:cNvPr id="121" name="Google Shape;79;p17"/>
          <p:cNvSpPr txBox="1"/>
          <p:nvPr>
            <p:ph type="body" idx="1"/>
          </p:nvPr>
        </p:nvSpPr>
        <p:spPr>
          <a:xfrm>
            <a:off x="311699" y="1857452"/>
            <a:ext cx="8520602" cy="2711423"/>
          </a:xfrm>
          <a:prstGeom prst="rect">
            <a:avLst/>
          </a:prstGeom>
        </p:spPr>
        <p:txBody>
          <a:bodyPr/>
          <a:lstStyle/>
          <a:p>
            <a:pPr marL="0" indent="0">
              <a:spcBef>
                <a:spcPts val="2000"/>
              </a:spcBef>
              <a:buSzTx/>
              <a:buNone/>
            </a:pP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Google Shape;350;p62"/>
          <p:cNvSpPr txBox="1"/>
          <p:nvPr>
            <p:ph type="title"/>
          </p:nvPr>
        </p:nvSpPr>
        <p:spPr>
          <a:xfrm>
            <a:off x="311699" y="445025"/>
            <a:ext cx="8520602" cy="572701"/>
          </a:xfrm>
          <a:prstGeom prst="rect">
            <a:avLst/>
          </a:prstGeom>
        </p:spPr>
        <p:txBody>
          <a:bodyPr/>
          <a:lstStyle>
            <a:lvl1pPr>
              <a:lnSpc>
                <a:spcPct val="163043"/>
              </a:lnSpc>
              <a:defRPr sz="1800">
                <a:solidFill>
                  <a:srgbClr val="0F1115"/>
                </a:solidFill>
              </a:defRPr>
            </a:lvl1pPr>
          </a:lstStyle>
          <a:p>
            <a:pPr/>
            <a:r>
              <a:t>Septic arthritis</a:t>
            </a:r>
          </a:p>
        </p:txBody>
      </p:sp>
      <p:sp>
        <p:nvSpPr>
          <p:cNvPr id="258" name="Google Shape;351;p62"/>
          <p:cNvSpPr txBox="1"/>
          <p:nvPr>
            <p:ph type="body" idx="1"/>
          </p:nvPr>
        </p:nvSpPr>
        <p:spPr>
          <a:xfrm>
            <a:off x="311700" y="1152475"/>
            <a:ext cx="8574900" cy="3416400"/>
          </a:xfrm>
          <a:prstGeom prst="rect">
            <a:avLst/>
          </a:prstGeom>
        </p:spPr>
        <p:txBody>
          <a:bodyPr/>
          <a:lstStyle/>
          <a:p>
            <a:pPr>
              <a:defRPr b="1">
                <a:solidFill>
                  <a:srgbClr val="274E13"/>
                </a:solidFill>
              </a:defRPr>
            </a:pPr>
            <a:r>
              <a:t>IV Ceftiaxone</a:t>
            </a:r>
            <a:r>
              <a:rPr b="0">
                <a:solidFill>
                  <a:schemeClr val="accent2">
                    <a:lumOff val="21764"/>
                  </a:schemeClr>
                </a:solidFill>
              </a:rPr>
              <a:t> if Neisseria gonorrhoeae or other gram -ve organisms suspected </a:t>
            </a:r>
          </a:p>
          <a:p>
            <a:pPr/>
            <a:r>
              <a:t>Other common organisms: Staphaylococcus aureus, Group B streptococcus </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Google Shape;356;p63"/>
          <p:cNvSpPr txBox="1"/>
          <p:nvPr>
            <p:ph type="title"/>
          </p:nvPr>
        </p:nvSpPr>
        <p:spPr>
          <a:xfrm>
            <a:off x="311699" y="445025"/>
            <a:ext cx="8520602" cy="572701"/>
          </a:xfrm>
          <a:prstGeom prst="rect">
            <a:avLst/>
          </a:prstGeom>
        </p:spPr>
        <p:txBody>
          <a:bodyPr/>
          <a:lstStyle/>
          <a:p>
            <a:pPr>
              <a:defRPr sz="2500"/>
            </a:pPr>
          </a:p>
        </p:txBody>
      </p:sp>
      <p:sp>
        <p:nvSpPr>
          <p:cNvPr id="261" name="Google Shape;357;p63"/>
          <p:cNvSpPr txBox="1"/>
          <p:nvPr>
            <p:ph type="body" idx="1"/>
          </p:nvPr>
        </p:nvSpPr>
        <p:spPr>
          <a:xfrm>
            <a:off x="311699" y="1152475"/>
            <a:ext cx="8520602" cy="3416400"/>
          </a:xfrm>
          <a:prstGeom prst="rect">
            <a:avLst/>
          </a:prstGeom>
        </p:spPr>
        <p:txBody>
          <a:bodyPr/>
          <a:lstStyle/>
          <a:p>
            <a:pPr marL="0" indent="0">
              <a:spcBef>
                <a:spcPts val="1200"/>
              </a:spcBef>
              <a:buSzTx/>
              <a:buNone/>
              <a:defRPr>
                <a:solidFill>
                  <a:srgbClr val="0F1115"/>
                </a:solidFill>
              </a:defRPr>
            </a:pPr>
            <a:r>
              <a:t>A 45-year-old male with Child-Pugh B cirrhosis presents to the emergency department with severe pain and swelling of his left lower extremity. He reports that while fishing 48 hours ago, he sustained a </a:t>
            </a:r>
            <a:r>
              <a:rPr b="1">
                <a:solidFill>
                  <a:srgbClr val="274E13"/>
                </a:solidFill>
              </a:rPr>
              <a:t>small puncture wound to his calf from a fish fin</a:t>
            </a:r>
            <a:r>
              <a:t>. Over the past 24 hours, the pain has become </a:t>
            </a:r>
            <a:r>
              <a:rPr b="1">
                <a:solidFill>
                  <a:srgbClr val="274E13"/>
                </a:solidFill>
              </a:rPr>
              <a:t>excruciating, disproportionate to the physical findings</a:t>
            </a:r>
            <a:r>
              <a:t>. On examination, the affected area shows erythema, edema, warmth, and </a:t>
            </a:r>
            <a:r>
              <a:rPr b="1">
                <a:solidFill>
                  <a:srgbClr val="274E13"/>
                </a:solidFill>
              </a:rPr>
              <a:t>violaceous bullae with surrounding crepitus</a:t>
            </a:r>
            <a:r>
              <a:t>. He is febrile (39.2°C), tachycardic, and hypotensive.</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Google Shape;362;p64"/>
          <p:cNvSpPr txBox="1"/>
          <p:nvPr>
            <p:ph type="title"/>
          </p:nvPr>
        </p:nvSpPr>
        <p:spPr>
          <a:xfrm>
            <a:off x="311699" y="445025"/>
            <a:ext cx="8520602" cy="572701"/>
          </a:xfrm>
          <a:prstGeom prst="rect">
            <a:avLst/>
          </a:prstGeom>
        </p:spPr>
        <p:txBody>
          <a:bodyPr/>
          <a:lstStyle>
            <a:lvl1pPr>
              <a:defRPr sz="2500"/>
            </a:lvl1pPr>
          </a:lstStyle>
          <a:p>
            <a:pPr/>
            <a:r>
              <a:t>Necrotising fasciitis following exposure to freshwater</a:t>
            </a:r>
          </a:p>
        </p:txBody>
      </p:sp>
      <p:sp>
        <p:nvSpPr>
          <p:cNvPr id="264" name="Google Shape;363;p64"/>
          <p:cNvSpPr txBox="1"/>
          <p:nvPr>
            <p:ph type="body" idx="1"/>
          </p:nvPr>
        </p:nvSpPr>
        <p:spPr>
          <a:xfrm>
            <a:off x="311699" y="1152475"/>
            <a:ext cx="8520602" cy="3416400"/>
          </a:xfrm>
          <a:prstGeom prst="rect">
            <a:avLst/>
          </a:prstGeom>
        </p:spPr>
        <p:txBody>
          <a:bodyPr/>
          <a:lstStyle/>
          <a:p>
            <a:pPr marL="0" indent="0">
              <a:spcBef>
                <a:spcPts val="1500"/>
              </a:spcBef>
              <a:buSzTx/>
              <a:buNone/>
              <a:defRPr b="1">
                <a:solidFill>
                  <a:srgbClr val="274E13"/>
                </a:solidFill>
              </a:defRPr>
            </a:pPr>
            <a:r>
              <a:t>Augmentin + levofloxacin </a:t>
            </a:r>
            <a:br/>
            <a:endParaRPr>
              <a:solidFill>
                <a:srgbClr val="0F1115"/>
              </a:solidFill>
            </a:endParaRPr>
          </a:p>
          <a:p>
            <a:pPr>
              <a:buClr>
                <a:srgbClr val="0F1115"/>
              </a:buClr>
              <a:defRPr>
                <a:solidFill>
                  <a:srgbClr val="000000"/>
                </a:solidFill>
              </a:defRPr>
            </a:pPr>
            <a:r>
              <a:t>Aeromonas hydrophila / caviae, Vibrio vulnificus</a:t>
            </a:r>
          </a:p>
          <a:p>
            <a:pPr>
              <a:buClr>
                <a:srgbClr val="000000"/>
              </a:buClr>
              <a:defRPr>
                <a:solidFill>
                  <a:srgbClr val="000000"/>
                </a:solidFill>
              </a:defRPr>
            </a:pPr>
            <a:r>
              <a:t>Aeromonas spp. possess the chromosomal carbapenemase, CphA which could cause resistance to meropenem and many other beta-lactams.</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Google Shape;368;p65"/>
          <p:cNvSpPr txBox="1"/>
          <p:nvPr>
            <p:ph type="title"/>
          </p:nvPr>
        </p:nvSpPr>
        <p:spPr>
          <a:xfrm>
            <a:off x="311699" y="445025"/>
            <a:ext cx="8520602" cy="572701"/>
          </a:xfrm>
          <a:prstGeom prst="rect">
            <a:avLst/>
          </a:prstGeom>
        </p:spPr>
        <p:txBody>
          <a:bodyPr/>
          <a:lstStyle/>
          <a:p>
            <a:pPr>
              <a:defRPr sz="2500"/>
            </a:pPr>
          </a:p>
        </p:txBody>
      </p:sp>
      <p:sp>
        <p:nvSpPr>
          <p:cNvPr id="267" name="Google Shape;369;p65"/>
          <p:cNvSpPr txBox="1"/>
          <p:nvPr>
            <p:ph type="body" idx="1"/>
          </p:nvPr>
        </p:nvSpPr>
        <p:spPr>
          <a:xfrm>
            <a:off x="311699" y="1152475"/>
            <a:ext cx="8520602" cy="3416400"/>
          </a:xfrm>
          <a:prstGeom prst="rect">
            <a:avLst/>
          </a:prstGeom>
        </p:spPr>
        <p:txBody>
          <a:bodyPr/>
          <a:lstStyle/>
          <a:p>
            <a:pPr marL="0" indent="0">
              <a:spcBef>
                <a:spcPts val="1200"/>
              </a:spcBef>
              <a:buSzTx/>
              <a:buNone/>
              <a:defRPr>
                <a:solidFill>
                  <a:srgbClr val="0F1115"/>
                </a:solidFill>
              </a:defRPr>
            </a:pPr>
            <a:r>
              <a:t>A 28-year-old previously healthy male presents with a 2-day history of watery diarrhea, abdominal cramping, and low-grade fever. He returned today from a 1-week business trip to </a:t>
            </a:r>
            <a:r>
              <a:rPr b="1">
                <a:solidFill>
                  <a:srgbClr val="274E13"/>
                </a:solidFill>
              </a:rPr>
              <a:t>Mexico</a:t>
            </a:r>
            <a:r>
              <a:t>, where he consumed food from local street vendors. He reports having 6–8 loose, non-bloody stools per day. He feels nauseated but has not vomited. He has no significant past medical history and no drug allergies.</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Google Shape;374;p66"/>
          <p:cNvSpPr txBox="1"/>
          <p:nvPr>
            <p:ph type="title"/>
          </p:nvPr>
        </p:nvSpPr>
        <p:spPr>
          <a:xfrm>
            <a:off x="311699" y="445025"/>
            <a:ext cx="8520602" cy="572701"/>
          </a:xfrm>
          <a:prstGeom prst="rect">
            <a:avLst/>
          </a:prstGeom>
        </p:spPr>
        <p:txBody>
          <a:bodyPr/>
          <a:lstStyle>
            <a:lvl1pPr>
              <a:defRPr sz="2500"/>
            </a:lvl1pPr>
          </a:lstStyle>
          <a:p>
            <a:pPr/>
            <a:r>
              <a:t>Traveller’s diarrhoea</a:t>
            </a:r>
          </a:p>
        </p:txBody>
      </p:sp>
      <p:sp>
        <p:nvSpPr>
          <p:cNvPr id="270" name="Google Shape;375;p66"/>
          <p:cNvSpPr txBox="1"/>
          <p:nvPr>
            <p:ph type="body" idx="1"/>
          </p:nvPr>
        </p:nvSpPr>
        <p:spPr>
          <a:xfrm>
            <a:off x="311699" y="1152475"/>
            <a:ext cx="8520602" cy="3416400"/>
          </a:xfrm>
          <a:prstGeom prst="rect">
            <a:avLst/>
          </a:prstGeom>
        </p:spPr>
        <p:txBody>
          <a:bodyPr/>
          <a:lstStyle/>
          <a:p>
            <a:pPr marL="0" indent="0">
              <a:buSzTx/>
              <a:buNone/>
              <a:defRPr b="1">
                <a:solidFill>
                  <a:srgbClr val="274E13"/>
                </a:solidFill>
              </a:defRPr>
            </a:pPr>
            <a:r>
              <a:t>PO Azithromycin</a:t>
            </a:r>
            <a:r>
              <a:rPr b="0">
                <a:solidFill>
                  <a:srgbClr val="000000"/>
                </a:solidFill>
              </a:rPr>
              <a:t> </a:t>
            </a:r>
            <a:endParaRPr>
              <a:solidFill>
                <a:srgbClr val="000000"/>
              </a:solidFill>
            </a:endParaRPr>
          </a:p>
          <a:p>
            <a:pPr marL="0" indent="0">
              <a:buSzTx/>
              <a:buNone/>
            </a:pPr>
            <a:endParaRPr>
              <a:solidFill>
                <a:srgbClr val="000000"/>
              </a:solidFill>
            </a:endParaRPr>
          </a:p>
          <a:p>
            <a:pPr>
              <a:buClr>
                <a:srgbClr val="000000"/>
              </a:buClr>
              <a:defRPr>
                <a:solidFill>
                  <a:srgbClr val="000000"/>
                </a:solidFill>
              </a:defRPr>
            </a:pPr>
            <a:r>
              <a:t>Enterotoxigenic </a:t>
            </a:r>
            <a:r>
              <a:rPr i="1"/>
              <a:t>Escherichia</a:t>
            </a:r>
            <a:r>
              <a:t> </a:t>
            </a:r>
            <a:r>
              <a:rPr i="1"/>
              <a:t>coli</a:t>
            </a:r>
            <a:r>
              <a:t> (ETEC) and Enteroaggregative </a:t>
            </a:r>
            <a:r>
              <a:rPr i="1"/>
              <a:t>Escherichia</a:t>
            </a:r>
            <a:r>
              <a:t> </a:t>
            </a:r>
            <a:r>
              <a:rPr i="1"/>
              <a:t>coli</a:t>
            </a:r>
            <a:r>
              <a:t> (EAEC), </a:t>
            </a:r>
            <a:r>
              <a:rPr i="1"/>
              <a:t>Shigella</a:t>
            </a:r>
            <a:r>
              <a:t> spp., </a:t>
            </a:r>
            <a:r>
              <a:rPr i="1"/>
              <a:t>Salmonella</a:t>
            </a:r>
            <a:r>
              <a:t>, </a:t>
            </a:r>
            <a:r>
              <a:rPr i="1"/>
              <a:t>Campylobacter</a:t>
            </a:r>
            <a:r>
              <a:t> spp., rarely </a:t>
            </a:r>
            <a:r>
              <a:rPr i="1"/>
              <a:t>Aeromonas</a:t>
            </a:r>
            <a:r>
              <a:t> spp.,</a:t>
            </a:r>
          </a:p>
          <a:p>
            <a:pPr>
              <a:buClr>
                <a:srgbClr val="000000"/>
              </a:buClr>
              <a:defRPr>
                <a:solidFill>
                  <a:srgbClr val="000000"/>
                </a:solidFill>
              </a:defRPr>
            </a:pPr>
            <a:r>
              <a:t>Fluoroquinolone resistance is very high in </a:t>
            </a:r>
            <a:r>
              <a:rPr i="1"/>
              <a:t>Campylobacter</a:t>
            </a:r>
            <a:r>
              <a:t> and is also on the rise in </a:t>
            </a:r>
            <a:r>
              <a:rPr i="1"/>
              <a:t>Salmonella</a:t>
            </a:r>
            <a:r>
              <a:t>.</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Google Shape;380;p67"/>
          <p:cNvSpPr txBox="1"/>
          <p:nvPr>
            <p:ph type="title"/>
          </p:nvPr>
        </p:nvSpPr>
        <p:spPr>
          <a:xfrm>
            <a:off x="311699" y="445025"/>
            <a:ext cx="8520602" cy="572701"/>
          </a:xfrm>
          <a:prstGeom prst="rect">
            <a:avLst/>
          </a:prstGeom>
        </p:spPr>
        <p:txBody>
          <a:bodyPr/>
          <a:lstStyle/>
          <a:p>
            <a:pPr>
              <a:defRPr sz="2500"/>
            </a:pPr>
          </a:p>
        </p:txBody>
      </p:sp>
      <p:sp>
        <p:nvSpPr>
          <p:cNvPr id="273" name="Google Shape;381;p67"/>
          <p:cNvSpPr txBox="1"/>
          <p:nvPr>
            <p:ph type="body" idx="1"/>
          </p:nvPr>
        </p:nvSpPr>
        <p:spPr>
          <a:xfrm>
            <a:off x="311699" y="1152475"/>
            <a:ext cx="8520602" cy="3609000"/>
          </a:xfrm>
          <a:prstGeom prst="rect">
            <a:avLst/>
          </a:prstGeom>
        </p:spPr>
        <p:txBody>
          <a:bodyPr/>
          <a:lstStyle/>
          <a:p>
            <a:pPr marL="0" indent="0">
              <a:spcBef>
                <a:spcPts val="1200"/>
              </a:spcBef>
              <a:buSzTx/>
              <a:buNone/>
              <a:defRPr sz="1500">
                <a:solidFill>
                  <a:srgbClr val="0F1115"/>
                </a:solidFill>
              </a:defRPr>
            </a:pPr>
            <a:r>
              <a:t>A 22-year-old sexually active female presents with a 4-day history of dull lower abdominal pain, abnormal vaginal discharge, and low-grade fever. She has no history of prior pelvic infections or intrauterine device (IUD) use. She denies pregnancy, vomiting, or severe pain.</a:t>
            </a:r>
          </a:p>
          <a:p>
            <a:pPr marL="0" indent="0">
              <a:spcBef>
                <a:spcPts val="1200"/>
              </a:spcBef>
              <a:buSzTx/>
              <a:buNone/>
              <a:defRPr sz="1500">
                <a:solidFill>
                  <a:srgbClr val="0F1115"/>
                </a:solidFill>
              </a:defRPr>
            </a:pPr>
            <a:r>
              <a:t>Vital Signs:</a:t>
            </a:r>
            <a:br/>
            <a:r>
              <a:t>HR 88 bpm, BP 118/74 mmHg, RR 16 bpm, Temp 37.8°C </a:t>
            </a:r>
          </a:p>
          <a:p>
            <a:pPr marL="0" indent="0">
              <a:spcBef>
                <a:spcPts val="1200"/>
              </a:spcBef>
              <a:buSzTx/>
              <a:buNone/>
              <a:defRPr sz="1500">
                <a:solidFill>
                  <a:srgbClr val="0F1115"/>
                </a:solidFill>
              </a:defRPr>
            </a:pPr>
            <a:r>
              <a:t>Physical Exam:</a:t>
            </a:r>
          </a:p>
          <a:p>
            <a:pPr indent="-323850">
              <a:spcBef>
                <a:spcPts val="1200"/>
              </a:spcBef>
              <a:buClr>
                <a:srgbClr val="0F1115"/>
              </a:buClr>
              <a:buSzPts val="1500"/>
              <a:defRPr sz="1500">
                <a:solidFill>
                  <a:srgbClr val="0F1115"/>
                </a:solidFill>
              </a:defRPr>
            </a:pPr>
            <a:r>
              <a:t>Abdomen: mild suprapubic tenderness, no guarding or rebound</a:t>
            </a:r>
          </a:p>
          <a:p>
            <a:pPr indent="-323850">
              <a:buClr>
                <a:srgbClr val="0F1115"/>
              </a:buClr>
              <a:buSzPts val="1500"/>
              <a:defRPr sz="1500">
                <a:solidFill>
                  <a:srgbClr val="0F1115"/>
                </a:solidFill>
              </a:defRPr>
            </a:pPr>
            <a:r>
              <a:t>Pelvic exam: </a:t>
            </a:r>
            <a:r>
              <a:rPr b="1"/>
              <a:t>cervical motion tenderness</a:t>
            </a:r>
            <a:r>
              <a:t> present, uterine tenderness on bimanual examination, mild adnexal tenderness bilaterally</a:t>
            </a:r>
          </a:p>
          <a:p>
            <a:pPr indent="-323850">
              <a:buClr>
                <a:srgbClr val="0F1115"/>
              </a:buClr>
              <a:buSzPts val="1500"/>
              <a:defRPr sz="1500">
                <a:solidFill>
                  <a:srgbClr val="0F1115"/>
                </a:solidFill>
              </a:defRPr>
            </a:pPr>
            <a:r>
              <a:t>No evidence of tubo-ovarian abscess or peritoneal signs</a:t>
            </a:r>
          </a:p>
          <a:p>
            <a:pPr indent="-323850">
              <a:buClr>
                <a:srgbClr val="0F1115"/>
              </a:buClr>
              <a:buSzPts val="1500"/>
              <a:defRPr sz="1500">
                <a:solidFill>
                  <a:srgbClr val="0F1115"/>
                </a:solidFill>
              </a:defRPr>
            </a:pPr>
            <a:r>
              <a:t>Mucopurulent cervical discharge noted</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Google Shape;386;p68"/>
          <p:cNvSpPr txBox="1"/>
          <p:nvPr>
            <p:ph type="title"/>
          </p:nvPr>
        </p:nvSpPr>
        <p:spPr>
          <a:xfrm>
            <a:off x="311699" y="445025"/>
            <a:ext cx="8520602" cy="572701"/>
          </a:xfrm>
          <a:prstGeom prst="rect">
            <a:avLst/>
          </a:prstGeom>
        </p:spPr>
        <p:txBody>
          <a:bodyPr/>
          <a:lstStyle>
            <a:lvl1pPr>
              <a:defRPr sz="2500"/>
            </a:lvl1pPr>
          </a:lstStyle>
          <a:p>
            <a:pPr/>
            <a:r>
              <a:t>Mild to moderate pelvic inflammatory disease</a:t>
            </a:r>
          </a:p>
        </p:txBody>
      </p:sp>
      <p:sp>
        <p:nvSpPr>
          <p:cNvPr id="276" name="Google Shape;387;p68"/>
          <p:cNvSpPr txBox="1"/>
          <p:nvPr>
            <p:ph type="body" idx="1"/>
          </p:nvPr>
        </p:nvSpPr>
        <p:spPr>
          <a:xfrm>
            <a:off x="311699" y="1152475"/>
            <a:ext cx="8520602" cy="3416400"/>
          </a:xfrm>
          <a:prstGeom prst="rect">
            <a:avLst/>
          </a:prstGeom>
        </p:spPr>
        <p:txBody>
          <a:bodyPr/>
          <a:lstStyle/>
          <a:p>
            <a:pPr>
              <a:spcBef>
                <a:spcPts val="1200"/>
              </a:spcBef>
              <a:buClr>
                <a:srgbClr val="0F1115"/>
              </a:buClr>
              <a:defRPr b="1">
                <a:solidFill>
                  <a:srgbClr val="274E13"/>
                </a:solidFill>
              </a:defRPr>
            </a:pPr>
            <a:r>
              <a:t>Ceftriaxone</a:t>
            </a:r>
            <a:r>
              <a:rPr b="0">
                <a:solidFill>
                  <a:srgbClr val="0F1115"/>
                </a:solidFill>
              </a:rPr>
              <a:t> 250 mg IM once (covers </a:t>
            </a:r>
            <a:r>
              <a:rPr b="0" i="1">
                <a:solidFill>
                  <a:srgbClr val="0F1115"/>
                </a:solidFill>
              </a:rPr>
              <a:t>N. gonorrhoeae</a:t>
            </a:r>
            <a:r>
              <a:rPr b="0">
                <a:solidFill>
                  <a:srgbClr val="0F1115"/>
                </a:solidFill>
              </a:rPr>
              <a:t>)</a:t>
            </a:r>
            <a:endParaRPr>
              <a:solidFill>
                <a:srgbClr val="0F1115"/>
              </a:solidFill>
            </a:endParaRPr>
          </a:p>
          <a:p>
            <a:pPr>
              <a:buClr>
                <a:srgbClr val="0F1115"/>
              </a:buClr>
              <a:defRPr b="1">
                <a:solidFill>
                  <a:srgbClr val="274E13"/>
                </a:solidFill>
              </a:defRPr>
            </a:pPr>
            <a:r>
              <a:t>Doxycycline</a:t>
            </a:r>
            <a:r>
              <a:rPr b="0">
                <a:solidFill>
                  <a:srgbClr val="0F1115"/>
                </a:solidFill>
              </a:rPr>
              <a:t> 100 mg PO twice daily for 14 days (covers </a:t>
            </a:r>
            <a:r>
              <a:rPr b="0" i="1">
                <a:solidFill>
                  <a:srgbClr val="0F1115"/>
                </a:solidFill>
              </a:rPr>
              <a:t>C. trachomatis</a:t>
            </a:r>
            <a:r>
              <a:rPr b="0">
                <a:solidFill>
                  <a:srgbClr val="0F1115"/>
                </a:solidFill>
              </a:rPr>
              <a:t>)</a:t>
            </a:r>
            <a:endParaRPr>
              <a:solidFill>
                <a:srgbClr val="0F1115"/>
              </a:solidFill>
            </a:endParaRPr>
          </a:p>
          <a:p>
            <a:pPr>
              <a:buClr>
                <a:srgbClr val="0F1115"/>
              </a:buClr>
              <a:defRPr b="1">
                <a:solidFill>
                  <a:srgbClr val="274E13"/>
                </a:solidFill>
              </a:defRPr>
            </a:pPr>
            <a:r>
              <a:t>Metronidazole</a:t>
            </a:r>
            <a:r>
              <a:rPr b="0">
                <a:solidFill>
                  <a:srgbClr val="0F1115"/>
                </a:solidFill>
              </a:rPr>
              <a:t> 500 mg PO twice daily for 14 days (covers anaerobes and bacterial vaginosis-associated organisms)</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Google Shape;392;p69"/>
          <p:cNvSpPr txBox="1"/>
          <p:nvPr>
            <p:ph type="title"/>
          </p:nvPr>
        </p:nvSpPr>
        <p:spPr>
          <a:xfrm>
            <a:off x="311699" y="445025"/>
            <a:ext cx="8520602" cy="572701"/>
          </a:xfrm>
          <a:prstGeom prst="rect">
            <a:avLst/>
          </a:prstGeom>
        </p:spPr>
        <p:txBody>
          <a:bodyPr/>
          <a:lstStyle/>
          <a:p>
            <a:pPr>
              <a:defRPr sz="2500"/>
            </a:pPr>
          </a:p>
        </p:txBody>
      </p:sp>
      <p:sp>
        <p:nvSpPr>
          <p:cNvPr id="279" name="Google Shape;393;p69"/>
          <p:cNvSpPr txBox="1"/>
          <p:nvPr>
            <p:ph type="body" idx="1"/>
          </p:nvPr>
        </p:nvSpPr>
        <p:spPr>
          <a:xfrm>
            <a:off x="311699" y="1152475"/>
            <a:ext cx="8520602" cy="3416400"/>
          </a:xfrm>
          <a:prstGeom prst="rect">
            <a:avLst/>
          </a:prstGeom>
        </p:spPr>
        <p:txBody>
          <a:bodyPr/>
          <a:lstStyle/>
          <a:p>
            <a:pPr marL="0" indent="0">
              <a:spcBef>
                <a:spcPts val="1200"/>
              </a:spcBef>
              <a:buSzTx/>
              <a:buNone/>
              <a:defRPr sz="1500">
                <a:solidFill>
                  <a:srgbClr val="0F1115"/>
                </a:solidFill>
              </a:defRPr>
            </a:pPr>
            <a:r>
              <a:t>A 58-year-old female with a history of type 2 diabetes mellitus presents to the emergency department with a 2-day history of fevers, chills, left flank pain, nausea, and dysuria. </a:t>
            </a:r>
          </a:p>
          <a:p>
            <a:pPr marL="0" indent="0">
              <a:spcBef>
                <a:spcPts val="1200"/>
              </a:spcBef>
              <a:buSzTx/>
              <a:buNone/>
              <a:defRPr sz="1500">
                <a:solidFill>
                  <a:srgbClr val="0F1115"/>
                </a:solidFill>
              </a:defRPr>
            </a:pPr>
            <a:r>
              <a:t>Vital Signs:</a:t>
            </a:r>
            <a:br/>
            <a:r>
              <a:t>HR 112 bpm, BP 102/68 mmHg, RR 20 bpm, Temp 39.2°C (102.6°F), SpO2 96% on RA</a:t>
            </a:r>
          </a:p>
          <a:p>
            <a:pPr marL="0" indent="0">
              <a:spcBef>
                <a:spcPts val="1200"/>
              </a:spcBef>
              <a:buSzTx/>
              <a:buNone/>
              <a:defRPr sz="1500">
                <a:solidFill>
                  <a:srgbClr val="0F1115"/>
                </a:solidFill>
              </a:defRPr>
            </a:pPr>
            <a:r>
              <a:t>Physical Exam:</a:t>
            </a:r>
            <a:br/>
            <a:r>
              <a:t>Ill-appearing, tachycardic, mild hypotension. Left costovertebral angle tenderness is present. Abdomen is soft, non-distended, with no guarding or rebound.</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Google Shape;398;p70"/>
          <p:cNvSpPr txBox="1"/>
          <p:nvPr>
            <p:ph type="title"/>
          </p:nvPr>
        </p:nvSpPr>
        <p:spPr>
          <a:xfrm>
            <a:off x="311699" y="445025"/>
            <a:ext cx="8520602" cy="572701"/>
          </a:xfrm>
          <a:prstGeom prst="rect">
            <a:avLst/>
          </a:prstGeom>
        </p:spPr>
        <p:txBody>
          <a:bodyPr/>
          <a:lstStyle>
            <a:lvl1pPr>
              <a:defRPr sz="2500"/>
            </a:lvl1pPr>
          </a:lstStyle>
          <a:p>
            <a:pPr/>
            <a:r>
              <a:t>Acute pyelonephritis</a:t>
            </a:r>
          </a:p>
        </p:txBody>
      </p:sp>
      <p:sp>
        <p:nvSpPr>
          <p:cNvPr id="282" name="Google Shape;399;p70"/>
          <p:cNvSpPr txBox="1"/>
          <p:nvPr>
            <p:ph type="body" idx="1"/>
          </p:nvPr>
        </p:nvSpPr>
        <p:spPr>
          <a:xfrm>
            <a:off x="311699" y="1152475"/>
            <a:ext cx="8520602" cy="3416400"/>
          </a:xfrm>
          <a:prstGeom prst="rect">
            <a:avLst/>
          </a:prstGeom>
        </p:spPr>
        <p:txBody>
          <a:bodyPr/>
          <a:lstStyle/>
          <a:p>
            <a:pPr marL="0" indent="0">
              <a:buSzTx/>
              <a:buNone/>
              <a:defRPr b="1">
                <a:solidFill>
                  <a:srgbClr val="274E13"/>
                </a:solidFill>
              </a:defRPr>
            </a:pPr>
            <a:r>
              <a:t>IV Augmentin </a:t>
            </a:r>
          </a:p>
          <a:p>
            <a:pPr>
              <a:spcBef>
                <a:spcPts val="1200"/>
              </a:spcBef>
              <a:defRPr>
                <a:solidFill>
                  <a:srgbClr val="000000"/>
                </a:solidFill>
              </a:defRPr>
            </a:pPr>
            <a:r>
              <a:t>Enterobacterales e.g. E.coli, Klebsiella</a:t>
            </a:r>
          </a:p>
          <a:p>
            <a:pPr>
              <a:defRPr>
                <a:solidFill>
                  <a:srgbClr val="000000"/>
                </a:solidFill>
              </a:defRPr>
            </a:pPr>
            <a:r>
              <a:t>Enterococcus</a:t>
            </a:r>
          </a:p>
          <a:p>
            <a:pPr marL="0" indent="0">
              <a:buSzTx/>
              <a:buNone/>
            </a:pPr>
            <a:endParaRPr>
              <a:solidFill>
                <a:srgbClr val="000000"/>
              </a:solidFill>
            </a:endParaRPr>
          </a:p>
          <a:p>
            <a:pPr marL="0" indent="0">
              <a:buSzTx/>
              <a:buNone/>
              <a:defRPr b="1">
                <a:solidFill>
                  <a:srgbClr val="274E13"/>
                </a:solidFill>
              </a:defRPr>
            </a:pPr>
            <a:r>
              <a:t>IV Tazocin </a:t>
            </a:r>
            <a:r>
              <a:rPr b="0" sz="1600">
                <a:solidFill>
                  <a:srgbClr val="000000"/>
                </a:solidFill>
              </a:rPr>
              <a:t>(Piperacillin-tazobactam) </a:t>
            </a:r>
            <a:r>
              <a:rPr b="0">
                <a:solidFill>
                  <a:schemeClr val="accent2">
                    <a:lumOff val="21764"/>
                  </a:schemeClr>
                </a:solidFill>
              </a:rPr>
              <a:t>if PsA suspected for catheter-related, obstructive uropathy or transplant</a:t>
            </a:r>
          </a:p>
          <a:p>
            <a:pPr marL="0" indent="0">
              <a:spcBef>
                <a:spcPts val="1200"/>
              </a:spcBef>
              <a:buSzTx/>
              <a:buNone/>
              <a:defRPr b="1">
                <a:solidFill>
                  <a:srgbClr val="274E13"/>
                </a:solidFill>
              </a:defRPr>
            </a:pPr>
            <a:r>
              <a:t>IV Meropenem</a:t>
            </a:r>
            <a:r>
              <a:rPr b="0">
                <a:solidFill>
                  <a:schemeClr val="accent2">
                    <a:lumOff val="21764"/>
                  </a:schemeClr>
                </a:solidFill>
              </a:rPr>
              <a:t> if ESBL-producing organisms suspected </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Google Shape;404;p71"/>
          <p:cNvSpPr txBox="1"/>
          <p:nvPr>
            <p:ph type="title"/>
          </p:nvPr>
        </p:nvSpPr>
        <p:spPr>
          <a:xfrm>
            <a:off x="311699" y="445025"/>
            <a:ext cx="8520602" cy="572701"/>
          </a:xfrm>
          <a:prstGeom prst="rect">
            <a:avLst/>
          </a:prstGeom>
        </p:spPr>
        <p:txBody>
          <a:bodyPr/>
          <a:lstStyle/>
          <a:p>
            <a:pPr>
              <a:defRPr sz="2500"/>
            </a:pPr>
          </a:p>
        </p:txBody>
      </p:sp>
      <p:sp>
        <p:nvSpPr>
          <p:cNvPr id="285" name="Google Shape;405;p71"/>
          <p:cNvSpPr txBox="1"/>
          <p:nvPr>
            <p:ph type="body" idx="1"/>
          </p:nvPr>
        </p:nvSpPr>
        <p:spPr>
          <a:xfrm>
            <a:off x="311699" y="1152475"/>
            <a:ext cx="8520602" cy="3416400"/>
          </a:xfrm>
          <a:prstGeom prst="rect">
            <a:avLst/>
          </a:prstGeom>
        </p:spPr>
        <p:txBody>
          <a:bodyPr/>
          <a:lstStyle/>
          <a:p>
            <a:pPr marL="0" indent="0">
              <a:spcBef>
                <a:spcPts val="1200"/>
              </a:spcBef>
              <a:buSzTx/>
              <a:buNone/>
              <a:defRPr sz="1600">
                <a:solidFill>
                  <a:srgbClr val="0F1115"/>
                </a:solidFill>
              </a:defRPr>
            </a:pPr>
            <a:r>
              <a:t>A 50-year-old female with a history of bronchiectasis presents to the emergency department with a 3-day history of worsening cough, increased sputum production, fevers, and progressive dyspnea. She reports that her usual sputum is mucoid, but over the past 2 days it has become thick, green, and purulent. She has had two prior hospitalizations in the past year for infective exacerbations of bronchiectasis. Sputum cultures from her last admission grew Pseudomonas aeruginosa.</a:t>
            </a:r>
          </a:p>
          <a:p>
            <a:pPr marL="0" indent="0">
              <a:spcBef>
                <a:spcPts val="1200"/>
              </a:spcBef>
              <a:buSzTx/>
              <a:buNone/>
              <a:defRPr sz="1600">
                <a:solidFill>
                  <a:srgbClr val="0F1115"/>
                </a:solidFill>
              </a:defRPr>
            </a:pPr>
            <a:r>
              <a:t>Vital Signs:</a:t>
            </a:r>
            <a:br/>
            <a:r>
              <a:t>HR 118 bpm, BP 108/70 mmHg, RR 26 bpm, Temp 38.9°C (102.0°F), SpO2 88% on room air, requiring 6L nasal cannula to maintain SpO2 92%</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Google Shape;84;p18"/>
          <p:cNvSpPr txBox="1"/>
          <p:nvPr>
            <p:ph type="title"/>
          </p:nvPr>
        </p:nvSpPr>
        <p:spPr>
          <a:xfrm>
            <a:off x="311699" y="445025"/>
            <a:ext cx="8520602" cy="1327998"/>
          </a:xfrm>
          <a:prstGeom prst="rect">
            <a:avLst/>
          </a:prstGeom>
        </p:spPr>
        <p:txBody>
          <a:bodyPr/>
          <a:lstStyle/>
          <a:p>
            <a:pPr>
              <a:lnSpc>
                <a:spcPct val="115000"/>
              </a:lnSpc>
              <a:spcBef>
                <a:spcPts val="2000"/>
              </a:spcBef>
              <a:defRPr sz="1800">
                <a:solidFill>
                  <a:srgbClr val="0F1115"/>
                </a:solidFill>
              </a:defRPr>
            </a:pPr>
            <a:r>
              <a:t>How would you investigate this patient? </a:t>
            </a:r>
            <a:br/>
            <a:r>
              <a:t>Suggest four laboratory tests and explain the underlying rationale for each.</a:t>
            </a:r>
          </a:p>
        </p:txBody>
      </p:sp>
      <p:sp>
        <p:nvSpPr>
          <p:cNvPr id="124" name="Google Shape;85;p18"/>
          <p:cNvSpPr txBox="1"/>
          <p:nvPr>
            <p:ph type="body" idx="1"/>
          </p:nvPr>
        </p:nvSpPr>
        <p:spPr>
          <a:xfrm>
            <a:off x="311699" y="1358900"/>
            <a:ext cx="8520602" cy="3466201"/>
          </a:xfrm>
          <a:prstGeom prst="rect">
            <a:avLst/>
          </a:prstGeom>
        </p:spPr>
        <p:txBody>
          <a:bodyPr/>
          <a:lstStyle/>
          <a:p>
            <a:pPr marL="0" indent="0">
              <a:lnSpc>
                <a:spcPct val="100000"/>
              </a:lnSpc>
              <a:buSzTx/>
              <a:buNone/>
              <a:defRPr b="1" sz="1300">
                <a:solidFill>
                  <a:srgbClr val="274E13"/>
                </a:solidFill>
              </a:defRPr>
            </a:pPr>
            <a:r>
              <a:t>Thick and thin blood films</a:t>
            </a:r>
          </a:p>
          <a:p>
            <a:pPr marL="0" indent="0">
              <a:lnSpc>
                <a:spcPct val="100000"/>
              </a:lnSpc>
              <a:buSzTx/>
              <a:buNone/>
              <a:defRPr sz="1300">
                <a:solidFill>
                  <a:srgbClr val="0F1115"/>
                </a:solidFill>
              </a:defRPr>
            </a:pPr>
            <a:r>
              <a:t>Gold standard for malaria diagnosis; allows speciation of </a:t>
            </a:r>
            <a:r>
              <a:rPr i="1"/>
              <a:t>Plasmodium</a:t>
            </a:r>
            <a:r>
              <a:t> and quantification of parasitemia to assess severity.</a:t>
            </a:r>
          </a:p>
          <a:p>
            <a:pPr marL="0" indent="0">
              <a:lnSpc>
                <a:spcPct val="100000"/>
              </a:lnSpc>
              <a:buSzTx/>
              <a:buNone/>
              <a:defRPr sz="1300">
                <a:solidFill>
                  <a:srgbClr val="274E13"/>
                </a:solidFill>
              </a:defRPr>
            </a:pPr>
            <a:br>
              <a:rPr>
                <a:solidFill>
                  <a:srgbClr val="0F1115"/>
                </a:solidFill>
              </a:rPr>
            </a:br>
            <a:r>
              <a:rPr b="1"/>
              <a:t>Blood cultures</a:t>
            </a:r>
            <a:endParaRPr b="1"/>
          </a:p>
          <a:p>
            <a:pPr marL="0" indent="0">
              <a:lnSpc>
                <a:spcPct val="100000"/>
              </a:lnSpc>
              <a:buSzTx/>
              <a:buNone/>
              <a:defRPr sz="1300">
                <a:solidFill>
                  <a:srgbClr val="0F1115"/>
                </a:solidFill>
              </a:defRPr>
            </a:pPr>
            <a:r>
              <a:t>Essential to rule out bacteremia, particularly typhoid fever (</a:t>
            </a:r>
            <a:r>
              <a:rPr i="1"/>
              <a:t>Salmonella typhi</a:t>
            </a:r>
            <a:r>
              <a:t>), a common cause of febrile illness in returning travellers from West Africa.</a:t>
            </a:r>
          </a:p>
          <a:p>
            <a:pPr marL="0" indent="0">
              <a:lnSpc>
                <a:spcPct val="100000"/>
              </a:lnSpc>
              <a:buSzTx/>
              <a:buNone/>
              <a:defRPr sz="1300">
                <a:solidFill>
                  <a:srgbClr val="0F1115"/>
                </a:solidFill>
              </a:defRPr>
            </a:pPr>
            <a:br/>
            <a:r>
              <a:rPr b="1">
                <a:solidFill>
                  <a:srgbClr val="274E13"/>
                </a:solidFill>
              </a:rPr>
              <a:t>Complete blood count </a:t>
            </a:r>
            <a:endParaRPr b="1">
              <a:solidFill>
                <a:srgbClr val="274E13"/>
              </a:solidFill>
            </a:endParaRPr>
          </a:p>
          <a:p>
            <a:pPr marL="0" indent="0">
              <a:lnSpc>
                <a:spcPct val="100000"/>
              </a:lnSpc>
              <a:buSzTx/>
              <a:buNone/>
              <a:defRPr sz="1300">
                <a:solidFill>
                  <a:srgbClr val="0F1115"/>
                </a:solidFill>
              </a:defRPr>
            </a:pPr>
            <a:r>
              <a:t>Detects thrombocytopenia (common in malaria and VHF), anemia (hemolysis in malaria), or leukocytosis (suggestive of bacterial sepsis).</a:t>
            </a:r>
          </a:p>
          <a:p>
            <a:pPr marL="0" indent="0">
              <a:lnSpc>
                <a:spcPct val="100000"/>
              </a:lnSpc>
              <a:buSzTx/>
              <a:buNone/>
              <a:defRPr sz="1300">
                <a:solidFill>
                  <a:srgbClr val="0F1115"/>
                </a:solidFill>
              </a:defRPr>
            </a:pPr>
            <a:br/>
            <a:r>
              <a:rPr b="1">
                <a:solidFill>
                  <a:srgbClr val="274E13"/>
                </a:solidFill>
              </a:rPr>
              <a:t>Renal and liver function tests</a:t>
            </a:r>
            <a:endParaRPr b="1">
              <a:solidFill>
                <a:srgbClr val="274E13"/>
              </a:solidFill>
            </a:endParaRPr>
          </a:p>
          <a:p>
            <a:pPr marL="0" indent="0">
              <a:lnSpc>
                <a:spcPct val="100000"/>
              </a:lnSpc>
              <a:buSzTx/>
              <a:buNone/>
              <a:defRPr sz="1300">
                <a:solidFill>
                  <a:srgbClr val="0F1115"/>
                </a:solidFill>
              </a:defRPr>
            </a:pPr>
            <a:r>
              <a:t>Establishes baseline and identifies end-organ dysfunction, which is a key criterion for severe malaria and VHF.</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Google Shape;410;p72"/>
          <p:cNvSpPr txBox="1"/>
          <p:nvPr>
            <p:ph type="title"/>
          </p:nvPr>
        </p:nvSpPr>
        <p:spPr>
          <a:xfrm>
            <a:off x="311699" y="445025"/>
            <a:ext cx="8520602" cy="572701"/>
          </a:xfrm>
          <a:prstGeom prst="rect">
            <a:avLst/>
          </a:prstGeom>
        </p:spPr>
        <p:txBody>
          <a:bodyPr/>
          <a:lstStyle>
            <a:lvl1pPr>
              <a:defRPr sz="2500"/>
            </a:lvl1pPr>
          </a:lstStyle>
          <a:p>
            <a:pPr/>
            <a:r>
              <a:t>CAP to be hospitalised</a:t>
            </a:r>
          </a:p>
        </p:txBody>
      </p:sp>
      <p:sp>
        <p:nvSpPr>
          <p:cNvPr id="288" name="Google Shape;411;p72"/>
          <p:cNvSpPr txBox="1"/>
          <p:nvPr>
            <p:ph type="body" idx="1"/>
          </p:nvPr>
        </p:nvSpPr>
        <p:spPr>
          <a:xfrm>
            <a:off x="311699" y="1152475"/>
            <a:ext cx="8520602" cy="3416400"/>
          </a:xfrm>
          <a:prstGeom prst="rect">
            <a:avLst/>
          </a:prstGeom>
        </p:spPr>
        <p:txBody>
          <a:bodyPr/>
          <a:lstStyle/>
          <a:p>
            <a:pPr marL="0" indent="0">
              <a:buSzTx/>
              <a:buNone/>
              <a:defRPr b="1">
                <a:solidFill>
                  <a:srgbClr val="274E13"/>
                </a:solidFill>
              </a:defRPr>
            </a:pPr>
            <a:r>
              <a:t>IV Tazocin (Piperacillin-tazobactam) + PO doxycycline </a:t>
            </a:r>
          </a:p>
          <a:p>
            <a:pPr>
              <a:buClr>
                <a:srgbClr val="000000"/>
              </a:buClr>
              <a:defRPr>
                <a:solidFill>
                  <a:srgbClr val="000000"/>
                </a:solidFill>
              </a:defRPr>
            </a:pPr>
            <a:r>
              <a:t>PsA, Streptococcus pneumoniae, Haemophilus influenzae, Mycoplasma pneumoniae, Chlamydia pneumoniae</a:t>
            </a:r>
          </a:p>
          <a:p>
            <a:pPr marL="0" indent="0">
              <a:buSzTx/>
              <a:buNone/>
            </a:pPr>
            <a:endParaRPr>
              <a:solidFill>
                <a:srgbClr val="000000"/>
              </a:solidFill>
            </a:endParaRPr>
          </a:p>
          <a:p>
            <a:pPr marL="0" indent="0">
              <a:buSzTx/>
              <a:buNone/>
              <a:defRPr>
                <a:solidFill>
                  <a:srgbClr val="000000"/>
                </a:solidFill>
              </a:defRPr>
            </a:pPr>
            <a:r>
              <a:t>Local prevalence of </a:t>
            </a:r>
            <a:r>
              <a:rPr b="1"/>
              <a:t>macrolide-resistant </a:t>
            </a:r>
            <a:r>
              <a:rPr b="1" i="1"/>
              <a:t>Mycoplasma</a:t>
            </a:r>
            <a:r>
              <a:rPr b="1"/>
              <a:t> </a:t>
            </a:r>
            <a:r>
              <a:rPr b="1" i="1"/>
              <a:t>pneumoniae</a:t>
            </a:r>
            <a:r>
              <a:t> (MRMP) </a:t>
            </a:r>
            <a:r>
              <a:rPr b="1"/>
              <a:t>&gt;40%</a:t>
            </a:r>
            <a:r>
              <a:t>, hence doxycycline is the preferred atypical coverage for younger hospitalised patients in general wards.</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Google Shape;416;p73"/>
          <p:cNvSpPr txBox="1"/>
          <p:nvPr>
            <p:ph type="title"/>
          </p:nvPr>
        </p:nvSpPr>
        <p:spPr>
          <a:xfrm>
            <a:off x="311699" y="445025"/>
            <a:ext cx="8520602" cy="572701"/>
          </a:xfrm>
          <a:prstGeom prst="rect">
            <a:avLst/>
          </a:prstGeom>
        </p:spPr>
        <p:txBody>
          <a:bodyPr/>
          <a:lstStyle>
            <a:lvl1pPr>
              <a:defRPr sz="2500"/>
            </a:lvl1pPr>
          </a:lstStyle>
          <a:p>
            <a:pPr/>
            <a:r>
              <a:t>5. VHF risk assessment</a:t>
            </a:r>
          </a:p>
        </p:txBody>
      </p:sp>
      <p:sp>
        <p:nvSpPr>
          <p:cNvPr id="291" name="Google Shape;417;p73"/>
          <p:cNvSpPr txBox="1"/>
          <p:nvPr>
            <p:ph type="body" idx="1"/>
          </p:nvPr>
        </p:nvSpPr>
        <p:spPr>
          <a:xfrm>
            <a:off x="311699" y="1152475"/>
            <a:ext cx="8520602" cy="3416400"/>
          </a:xfrm>
          <a:prstGeom prst="rect">
            <a:avLst/>
          </a:prstGeom>
        </p:spPr>
        <p:txBody>
          <a:bodyPr/>
          <a:lstStyle/>
          <a:p>
            <a:pPr marL="0" indent="0">
              <a:spcBef>
                <a:spcPts val="1200"/>
              </a:spcBef>
              <a:buSzTx/>
              <a:buNone/>
              <a:defRPr sz="1700">
                <a:solidFill>
                  <a:srgbClr val="000000"/>
                </a:solidFill>
              </a:defRPr>
            </a:pPr>
            <a:r>
              <a:t>Presentation: A 45-year-old </a:t>
            </a:r>
            <a:r>
              <a:rPr b="1">
                <a:solidFill>
                  <a:srgbClr val="274E13"/>
                </a:solidFill>
              </a:rPr>
              <a:t>aid worker</a:t>
            </a:r>
            <a:r>
              <a:t> who just returned from a village in the </a:t>
            </a:r>
            <a:r>
              <a:rPr b="1">
                <a:solidFill>
                  <a:srgbClr val="274E13"/>
                </a:solidFill>
              </a:rPr>
              <a:t>Democratic Republic of Congo</a:t>
            </a:r>
            <a:r>
              <a:rPr b="1"/>
              <a:t> </a:t>
            </a:r>
            <a:r>
              <a:t>4 days ago presents to the ED with a high fever, severe fatigue, and vomiting. </a:t>
            </a:r>
          </a:p>
          <a:p>
            <a:pPr marL="0" indent="0">
              <a:spcBef>
                <a:spcPts val="1200"/>
              </a:spcBef>
              <a:buSzTx/>
              <a:buNone/>
              <a:defRPr sz="1700">
                <a:solidFill>
                  <a:srgbClr val="000000"/>
                </a:solidFill>
              </a:defRPr>
            </a:pPr>
            <a:r>
              <a:t>Vital Signs: </a:t>
            </a:r>
            <a:br/>
            <a:r>
              <a:t>HR 134 bpm, BP 88/50 mmHg, RR 26 bpm, Temp 39.4°C (102.9°F), SpO2 94% on RA.</a:t>
            </a:r>
          </a:p>
          <a:p>
            <a:pPr marL="0" indent="0">
              <a:spcBef>
                <a:spcPts val="1200"/>
              </a:spcBef>
              <a:buSzTx/>
              <a:buNone/>
              <a:defRPr sz="1700">
                <a:solidFill>
                  <a:srgbClr val="000000"/>
                </a:solidFill>
              </a:defRPr>
            </a:pPr>
            <a:r>
              <a:t>Physical Exam: </a:t>
            </a:r>
            <a:br/>
            <a:r>
              <a:t>Appears toxic, lethargic but arousable. Conjunctival injection is noted. No obvious bleeding at this time. Abdomen is tender diffusely without rigidity. Skin is warm.</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Google Shape;422;p74"/>
          <p:cNvSpPr txBox="1"/>
          <p:nvPr>
            <p:ph type="title"/>
          </p:nvPr>
        </p:nvSpPr>
        <p:spPr>
          <a:xfrm>
            <a:off x="311699" y="445025"/>
            <a:ext cx="8520602" cy="1216677"/>
          </a:xfrm>
          <a:prstGeom prst="rect">
            <a:avLst/>
          </a:prstGeom>
        </p:spPr>
        <p:txBody>
          <a:bodyPr/>
          <a:lstStyle/>
          <a:p>
            <a:pPr>
              <a:lnSpc>
                <a:spcPct val="115000"/>
              </a:lnSpc>
              <a:spcBef>
                <a:spcPts val="1500"/>
              </a:spcBef>
              <a:defRPr sz="1800"/>
            </a:pPr>
            <a:r>
              <a:t>Based on the case detection criteria, does this patient meet the </a:t>
            </a:r>
            <a:r>
              <a:rPr b="1">
                <a:solidFill>
                  <a:srgbClr val="274E13"/>
                </a:solidFill>
              </a:rPr>
              <a:t>definition of a suspect VHF case</a:t>
            </a:r>
            <a:r>
              <a:t>? List </a:t>
            </a:r>
            <a:r>
              <a:rPr b="1">
                <a:solidFill>
                  <a:srgbClr val="274E13"/>
                </a:solidFill>
              </a:rPr>
              <a:t>three</a:t>
            </a:r>
            <a:r>
              <a:t> VHFs of concern in Hong Kong.</a:t>
            </a:r>
            <a:endParaRPr>
              <a:solidFill>
                <a:schemeClr val="accent2">
                  <a:lumOff val="21764"/>
                </a:schemeClr>
              </a:solidFill>
            </a:endParaRPr>
          </a:p>
        </p:txBody>
      </p:sp>
      <p:sp>
        <p:nvSpPr>
          <p:cNvPr id="294" name="Google Shape;423;p74"/>
          <p:cNvSpPr txBox="1"/>
          <p:nvPr>
            <p:ph type="body" idx="1"/>
          </p:nvPr>
        </p:nvSpPr>
        <p:spPr>
          <a:xfrm>
            <a:off x="311699" y="1795124"/>
            <a:ext cx="8520602" cy="2773801"/>
          </a:xfrm>
          <a:prstGeom prst="rect">
            <a:avLst/>
          </a:prstGeom>
        </p:spPr>
        <p:txBody>
          <a:bodyPr/>
          <a:lstStyle/>
          <a:p>
            <a:pPr marL="0" indent="0">
              <a:spcBef>
                <a:spcPts val="1500"/>
              </a:spcBef>
              <a:buSzTx/>
              <a:buNone/>
            </a:pP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Google Shape;428;p75"/>
          <p:cNvSpPr txBox="1"/>
          <p:nvPr>
            <p:ph type="title"/>
          </p:nvPr>
        </p:nvSpPr>
        <p:spPr>
          <a:xfrm>
            <a:off x="311699" y="445025"/>
            <a:ext cx="8520602" cy="1292734"/>
          </a:xfrm>
          <a:prstGeom prst="rect">
            <a:avLst/>
          </a:prstGeom>
        </p:spPr>
        <p:txBody>
          <a:bodyPr/>
          <a:lstStyle>
            <a:lvl1pPr>
              <a:lnSpc>
                <a:spcPct val="115000"/>
              </a:lnSpc>
              <a:spcBef>
                <a:spcPts val="1500"/>
              </a:spcBef>
              <a:defRPr sz="1800"/>
            </a:lvl1pPr>
          </a:lstStyle>
          <a:p>
            <a:pPr/>
            <a:r>
              <a:t>Based on the case detection criteria, does this patient meet the definition of a suspect VHF case? List three VHFs of concern in Hong Kong </a:t>
            </a:r>
            <a:endParaRPr>
              <a:solidFill>
                <a:schemeClr val="accent2">
                  <a:lumOff val="21764"/>
                </a:schemeClr>
              </a:solidFill>
            </a:endParaRPr>
          </a:p>
        </p:txBody>
      </p:sp>
      <p:sp>
        <p:nvSpPr>
          <p:cNvPr id="297" name="Google Shape;429;p75"/>
          <p:cNvSpPr txBox="1"/>
          <p:nvPr>
            <p:ph type="body" idx="1"/>
          </p:nvPr>
        </p:nvSpPr>
        <p:spPr>
          <a:xfrm>
            <a:off x="311699" y="1795124"/>
            <a:ext cx="8520602" cy="2773801"/>
          </a:xfrm>
          <a:prstGeom prst="rect">
            <a:avLst/>
          </a:prstGeom>
        </p:spPr>
        <p:txBody>
          <a:bodyPr/>
          <a:lstStyle/>
          <a:p>
            <a:pPr marL="0" indent="0">
              <a:spcBef>
                <a:spcPts val="2100"/>
              </a:spcBef>
              <a:buSzTx/>
              <a:buNone/>
              <a:defRPr>
                <a:solidFill>
                  <a:srgbClr val="000000"/>
                </a:solidFill>
              </a:defRPr>
            </a:pPr>
            <a:r>
              <a:t>Yes. He has </a:t>
            </a:r>
            <a:r>
              <a:rPr b="1">
                <a:solidFill>
                  <a:srgbClr val="274E13"/>
                </a:solidFill>
              </a:rPr>
              <a:t>compatible symptoms</a:t>
            </a:r>
            <a:r>
              <a:t> (fever, fatigue, vomiting) AND </a:t>
            </a:r>
            <a:r>
              <a:rPr b="1">
                <a:solidFill>
                  <a:srgbClr val="274E13"/>
                </a:solidFill>
              </a:rPr>
              <a:t>epidemiological criteria </a:t>
            </a:r>
            <a:r>
              <a:t>(travel to DRC, an affected area, within 21 days).</a:t>
            </a:r>
          </a:p>
          <a:p>
            <a:pPr marL="0" indent="0">
              <a:spcBef>
                <a:spcPts val="2600"/>
              </a:spcBef>
              <a:buSzTx/>
              <a:buNone/>
              <a:defRPr>
                <a:solidFill>
                  <a:srgbClr val="000000"/>
                </a:solidFill>
              </a:defRPr>
            </a:pPr>
            <a:r>
              <a:t>VHFs of concern in Hong Kong: </a:t>
            </a:r>
            <a:r>
              <a:rPr b="1">
                <a:solidFill>
                  <a:srgbClr val="274E13"/>
                </a:solidFill>
              </a:rPr>
              <a:t>Ebola, Marburg, Lassa fever, Crimean-Congo hemorrhagic fever (CCHF).</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Google Shape;434;p76"/>
          <p:cNvSpPr txBox="1"/>
          <p:nvPr>
            <p:ph type="title"/>
          </p:nvPr>
        </p:nvSpPr>
        <p:spPr>
          <a:xfrm>
            <a:off x="311699" y="445025"/>
            <a:ext cx="8520602" cy="572701"/>
          </a:xfrm>
          <a:prstGeom prst="rect">
            <a:avLst/>
          </a:prstGeom>
        </p:spPr>
        <p:txBody>
          <a:bodyPr/>
          <a:lstStyle>
            <a:lvl1pPr>
              <a:defRPr sz="1800"/>
            </a:lvl1pPr>
          </a:lstStyle>
          <a:p>
            <a:pPr/>
            <a:r>
              <a:t>Mode of transmission</a:t>
            </a:r>
          </a:p>
        </p:txBody>
      </p:sp>
      <p:sp>
        <p:nvSpPr>
          <p:cNvPr id="300" name="Google Shape;435;p76"/>
          <p:cNvSpPr txBox="1"/>
          <p:nvPr>
            <p:ph type="body" idx="1"/>
          </p:nvPr>
        </p:nvSpPr>
        <p:spPr>
          <a:xfrm>
            <a:off x="311699" y="1152475"/>
            <a:ext cx="8520602" cy="3416400"/>
          </a:xfrm>
          <a:prstGeom prst="rect">
            <a:avLst/>
          </a:prstGeom>
        </p:spPr>
        <p:txBody>
          <a:bodyPr/>
          <a:lstStyle/>
          <a:p>
            <a:pPr>
              <a:buFontTx/>
              <a:buAutoNum type="arabicPeriod" startAt="1"/>
              <a:defRPr b="1"/>
            </a:pPr>
            <a:r>
              <a:t>Vector borne</a:t>
            </a:r>
          </a:p>
          <a:p>
            <a:pPr lvl="1" marL="914400" indent="-317500">
              <a:buSzPts val="1400"/>
              <a:buFontTx/>
              <a:buAutoNum type="alphaLcPeriod" startAt="1"/>
              <a:defRPr sz="1400"/>
            </a:pPr>
            <a:r>
              <a:t>Dengue, Yellow fever and CCHF (mosquito/tick)</a:t>
            </a:r>
          </a:p>
          <a:p>
            <a:pPr>
              <a:buFontTx/>
              <a:buAutoNum type="arabicPeriod" startAt="1"/>
              <a:defRPr b="1"/>
            </a:pPr>
            <a:r>
              <a:t>Zoonosis</a:t>
            </a:r>
          </a:p>
          <a:p>
            <a:pPr lvl="1" marL="914400" indent="-317500">
              <a:buSzPts val="1400"/>
              <a:buFontTx/>
              <a:buAutoNum type="alphaLcPeriod" startAt="1"/>
              <a:defRPr sz="1400"/>
            </a:pPr>
            <a:r>
              <a:t>contact with dead or lively infected animals </a:t>
            </a:r>
          </a:p>
          <a:p>
            <a:pPr>
              <a:buFontTx/>
              <a:buAutoNum type="arabicPeriod" startAt="1"/>
              <a:defRPr b="1"/>
            </a:pPr>
            <a:r>
              <a:t>Secondary human to human transmission</a:t>
            </a:r>
          </a:p>
          <a:p>
            <a:pPr lvl="1" marL="914400" indent="-317500">
              <a:buSzPts val="1400"/>
              <a:buFontTx/>
              <a:buAutoNum type="alphaLcPeriod" startAt="1"/>
              <a:defRPr sz="1400"/>
            </a:pPr>
            <a:r>
              <a:t>direct contact with contaminated blood or body fluids via mucous membrane and skin exposure</a:t>
            </a:r>
          </a:p>
          <a:p>
            <a:pPr marL="0" indent="0">
              <a:spcBef>
                <a:spcPts val="1200"/>
              </a:spcBef>
              <a:buSzTx/>
              <a:buNone/>
            </a:pPr>
          </a:p>
          <a:p>
            <a:pPr marL="0" indent="0">
              <a:spcBef>
                <a:spcPts val="1200"/>
              </a:spcBef>
              <a:buSzTx/>
              <a:buNone/>
              <a:defRPr sz="1600"/>
            </a:pPr>
            <a:r>
              <a:t>Airborne transmission has not been documented but cannot be excluded. Aerosol spread is not a predominant mode of transmission if it occurs at all.</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Google Shape;440;p77"/>
          <p:cNvSpPr txBox="1"/>
          <p:nvPr>
            <p:ph type="title"/>
          </p:nvPr>
        </p:nvSpPr>
        <p:spPr>
          <a:xfrm>
            <a:off x="311699" y="445025"/>
            <a:ext cx="8520602" cy="1637796"/>
          </a:xfrm>
          <a:prstGeom prst="rect">
            <a:avLst/>
          </a:prstGeom>
        </p:spPr>
        <p:txBody>
          <a:bodyPr/>
          <a:lstStyle/>
          <a:p>
            <a:pPr>
              <a:lnSpc>
                <a:spcPct val="115000"/>
              </a:lnSpc>
              <a:spcBef>
                <a:spcPts val="2000"/>
              </a:spcBef>
              <a:defRPr sz="1800"/>
            </a:pPr>
            <a:r>
              <a:t>According to the guideline, what isolation room is required? </a:t>
            </a:r>
            <a:br/>
            <a:r>
              <a:t>What specific PPE should staff wear when entering the patient's room?</a:t>
            </a:r>
            <a:endParaRPr>
              <a:solidFill>
                <a:schemeClr val="accent2">
                  <a:lumOff val="21764"/>
                </a:schemeClr>
              </a:solidFill>
            </a:endParaRPr>
          </a:p>
        </p:txBody>
      </p:sp>
      <p:sp>
        <p:nvSpPr>
          <p:cNvPr id="303" name="Google Shape;441;p77"/>
          <p:cNvSpPr txBox="1"/>
          <p:nvPr>
            <p:ph type="body" idx="1"/>
          </p:nvPr>
        </p:nvSpPr>
        <p:spPr>
          <a:xfrm>
            <a:off x="311699" y="1540499"/>
            <a:ext cx="8520602" cy="3028501"/>
          </a:xfrm>
          <a:prstGeom prst="rect">
            <a:avLst/>
          </a:prstGeom>
        </p:spPr>
        <p:txBody>
          <a:bodyPr/>
          <a:lstStyle/>
          <a:p>
            <a:pPr marL="0" indent="0">
              <a:spcBef>
                <a:spcPts val="2000"/>
              </a:spcBef>
              <a:buSzTx/>
              <a:buNone/>
            </a:pP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Google Shape;446;p78"/>
          <p:cNvSpPr txBox="1"/>
          <p:nvPr>
            <p:ph type="title"/>
          </p:nvPr>
        </p:nvSpPr>
        <p:spPr>
          <a:xfrm>
            <a:off x="311699" y="445025"/>
            <a:ext cx="8520602" cy="1467185"/>
          </a:xfrm>
          <a:prstGeom prst="rect">
            <a:avLst/>
          </a:prstGeom>
        </p:spPr>
        <p:txBody>
          <a:bodyPr/>
          <a:lstStyle/>
          <a:p>
            <a:pPr>
              <a:lnSpc>
                <a:spcPct val="115000"/>
              </a:lnSpc>
              <a:spcBef>
                <a:spcPts val="2000"/>
              </a:spcBef>
              <a:defRPr sz="1800"/>
            </a:pPr>
            <a:r>
              <a:t>According to the guideline, what isolation room is required? </a:t>
            </a:r>
            <a:br/>
            <a:r>
              <a:t>What specific PPE should staff wear when entering the patient's room?</a:t>
            </a:r>
            <a:endParaRPr>
              <a:solidFill>
                <a:schemeClr val="accent2">
                  <a:lumOff val="21764"/>
                </a:schemeClr>
              </a:solidFill>
            </a:endParaRPr>
          </a:p>
        </p:txBody>
      </p:sp>
      <p:sp>
        <p:nvSpPr>
          <p:cNvPr id="306" name="Google Shape;447;p78"/>
          <p:cNvSpPr txBox="1"/>
          <p:nvPr>
            <p:ph type="body" idx="1"/>
          </p:nvPr>
        </p:nvSpPr>
        <p:spPr>
          <a:xfrm>
            <a:off x="311699" y="1540499"/>
            <a:ext cx="8520602" cy="3028501"/>
          </a:xfrm>
          <a:prstGeom prst="rect">
            <a:avLst/>
          </a:prstGeom>
        </p:spPr>
        <p:txBody>
          <a:bodyPr/>
          <a:lstStyle/>
          <a:p>
            <a:pPr marL="0" indent="0">
              <a:spcBef>
                <a:spcPts val="2600"/>
              </a:spcBef>
              <a:buSzTx/>
              <a:buNone/>
              <a:defRPr sz="1600">
                <a:solidFill>
                  <a:srgbClr val="000000"/>
                </a:solidFill>
              </a:defRPr>
            </a:pPr>
            <a:r>
              <a:t>Isolation Room: </a:t>
            </a:r>
            <a:r>
              <a:rPr b="1">
                <a:solidFill>
                  <a:srgbClr val="274E13"/>
                </a:solidFill>
              </a:rPr>
              <a:t>Airborne Infection Isolation Room (AIIR)</a:t>
            </a:r>
            <a:r>
              <a:t> with negative pressure.</a:t>
            </a:r>
          </a:p>
          <a:p>
            <a:pPr marL="0" indent="0">
              <a:spcBef>
                <a:spcPts val="3100"/>
              </a:spcBef>
              <a:buSzTx/>
              <a:buNone/>
              <a:defRPr sz="1600">
                <a:solidFill>
                  <a:srgbClr val="000000"/>
                </a:solidFill>
              </a:defRPr>
            </a:pPr>
            <a:r>
              <a:t>PPE Required: </a:t>
            </a:r>
            <a:br/>
            <a:r>
              <a:t>N95 respirator (with seal check)</a:t>
            </a:r>
            <a:br/>
            <a:r>
              <a:t>eye protection</a:t>
            </a:r>
            <a:br/>
            <a:r>
              <a:t>double pairs of long nitrile gloves</a:t>
            </a:r>
            <a:br/>
            <a:r>
              <a:t>water-resistant gown</a:t>
            </a:r>
            <a:br/>
            <a:r>
              <a:t>full-length shoe covers/boots, and</a:t>
            </a:r>
            <a:br/>
            <a:r>
              <a:t>water-resistant hood.</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Google Shape;452;p79"/>
          <p:cNvSpPr txBox="1"/>
          <p:nvPr>
            <p:ph type="title"/>
          </p:nvPr>
        </p:nvSpPr>
        <p:spPr>
          <a:xfrm>
            <a:off x="311699" y="445025"/>
            <a:ext cx="8520602" cy="1388401"/>
          </a:xfrm>
          <a:prstGeom prst="rect">
            <a:avLst/>
          </a:prstGeom>
        </p:spPr>
        <p:txBody>
          <a:bodyPr/>
          <a:lstStyle/>
          <a:p>
            <a:pPr>
              <a:lnSpc>
                <a:spcPct val="115000"/>
              </a:lnSpc>
              <a:spcBef>
                <a:spcPts val="2000"/>
              </a:spcBef>
              <a:defRPr sz="1800"/>
            </a:pPr>
            <a:r>
              <a:t>Upon suspecting VHF, what are your </a:t>
            </a:r>
            <a:r>
              <a:rPr b="1">
                <a:solidFill>
                  <a:srgbClr val="274E13"/>
                </a:solidFill>
              </a:rPr>
              <a:t>immediate reporting duties</a:t>
            </a:r>
            <a:r>
              <a:t>? Where should this patient be transferred, and what condition should be </a:t>
            </a:r>
            <a:r>
              <a:rPr b="1">
                <a:solidFill>
                  <a:srgbClr val="274E13"/>
                </a:solidFill>
              </a:rPr>
              <a:t>excluded</a:t>
            </a:r>
            <a:r>
              <a:t> as far as possible before transfer?</a:t>
            </a:r>
          </a:p>
        </p:txBody>
      </p:sp>
      <p:sp>
        <p:nvSpPr>
          <p:cNvPr id="309" name="Google Shape;453;p79"/>
          <p:cNvSpPr txBox="1"/>
          <p:nvPr>
            <p:ph type="body" idx="1"/>
          </p:nvPr>
        </p:nvSpPr>
        <p:spPr>
          <a:xfrm>
            <a:off x="311699" y="1896974"/>
            <a:ext cx="8520602" cy="2671802"/>
          </a:xfrm>
          <a:prstGeom prst="rect">
            <a:avLst/>
          </a:prstGeom>
        </p:spPr>
        <p:txBody>
          <a:bodyPr/>
          <a:lstStyle/>
          <a:p>
            <a:pPr marL="0" indent="0">
              <a:spcBef>
                <a:spcPts val="1200"/>
              </a:spcBef>
              <a:buSzTx/>
              <a:buNone/>
            </a:pP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Google Shape;458;p80"/>
          <p:cNvSpPr txBox="1"/>
          <p:nvPr>
            <p:ph type="title"/>
          </p:nvPr>
        </p:nvSpPr>
        <p:spPr>
          <a:xfrm>
            <a:off x="311699" y="445025"/>
            <a:ext cx="8520602" cy="1388401"/>
          </a:xfrm>
          <a:prstGeom prst="rect">
            <a:avLst/>
          </a:prstGeom>
        </p:spPr>
        <p:txBody>
          <a:bodyPr/>
          <a:lstStyle>
            <a:lvl1pPr>
              <a:lnSpc>
                <a:spcPct val="115000"/>
              </a:lnSpc>
              <a:spcBef>
                <a:spcPts val="2000"/>
              </a:spcBef>
              <a:defRPr sz="1800"/>
            </a:lvl1pPr>
          </a:lstStyle>
          <a:p>
            <a:pPr/>
            <a:r>
              <a:t>Upon suspecting VHF, what are your immediate reporting duties? Where should this patient be transferred, and what condition should be excluded as far as possible before transfer?</a:t>
            </a:r>
          </a:p>
        </p:txBody>
      </p:sp>
      <p:sp>
        <p:nvSpPr>
          <p:cNvPr id="312" name="Google Shape;459;p80"/>
          <p:cNvSpPr txBox="1"/>
          <p:nvPr>
            <p:ph type="body" idx="1"/>
          </p:nvPr>
        </p:nvSpPr>
        <p:spPr>
          <a:xfrm>
            <a:off x="311699" y="1896974"/>
            <a:ext cx="8520602" cy="2671802"/>
          </a:xfrm>
          <a:prstGeom prst="rect">
            <a:avLst/>
          </a:prstGeom>
        </p:spPr>
        <p:txBody>
          <a:bodyPr/>
          <a:lstStyle/>
          <a:p>
            <a:pPr marL="0" indent="0">
              <a:spcBef>
                <a:spcPts val="2600"/>
              </a:spcBef>
              <a:buSzTx/>
              <a:buNone/>
              <a:defRPr sz="1700">
                <a:solidFill>
                  <a:srgbClr val="000000"/>
                </a:solidFill>
              </a:defRPr>
            </a:pPr>
            <a:r>
              <a:t>Reporting: Report immediately to </a:t>
            </a:r>
            <a:r>
              <a:rPr b="1">
                <a:solidFill>
                  <a:srgbClr val="274E13"/>
                </a:solidFill>
              </a:rPr>
              <a:t>Hospital Infection Control Team</a:t>
            </a:r>
            <a:r>
              <a:t>, notify through </a:t>
            </a:r>
            <a:r>
              <a:rPr b="1">
                <a:solidFill>
                  <a:srgbClr val="274E13"/>
                </a:solidFill>
              </a:rPr>
              <a:t>NDORS</a:t>
            </a:r>
            <a:r>
              <a:t>, and call </a:t>
            </a:r>
            <a:r>
              <a:rPr b="1">
                <a:solidFill>
                  <a:srgbClr val="274E13"/>
                </a:solidFill>
              </a:rPr>
              <a:t>MCO of CHP and HA HODO</a:t>
            </a:r>
            <a:r>
              <a:t>.</a:t>
            </a:r>
          </a:p>
          <a:p>
            <a:pPr marL="0" indent="0">
              <a:spcBef>
                <a:spcPts val="3100"/>
              </a:spcBef>
              <a:buSzTx/>
              <a:buNone/>
              <a:defRPr sz="1700">
                <a:solidFill>
                  <a:srgbClr val="000000"/>
                </a:solidFill>
              </a:defRPr>
            </a:pPr>
            <a:r>
              <a:t>Transfer: To </a:t>
            </a:r>
            <a:r>
              <a:rPr b="1">
                <a:solidFill>
                  <a:srgbClr val="274E13"/>
                </a:solidFill>
              </a:rPr>
              <a:t>HA Infectious Disease Centre (IDC)</a:t>
            </a:r>
            <a:r>
              <a:t> at Princess Margaret Hospital.</a:t>
            </a:r>
          </a:p>
          <a:p>
            <a:pPr marL="0" indent="0">
              <a:spcBef>
                <a:spcPts val="3100"/>
              </a:spcBef>
              <a:buSzTx/>
              <a:buNone/>
              <a:defRPr sz="1700">
                <a:solidFill>
                  <a:srgbClr val="000000"/>
                </a:solidFill>
              </a:defRPr>
            </a:pPr>
            <a:r>
              <a:t>Exclude before transfer: </a:t>
            </a:r>
            <a:r>
              <a:rPr sz="1600"/>
              <a:t>Critical non-VHF differentials i.e. </a:t>
            </a:r>
            <a:r>
              <a:rPr b="1" sz="1600">
                <a:solidFill>
                  <a:srgbClr val="274E13"/>
                </a:solidFill>
              </a:rPr>
              <a:t>Malaria and bacterial sepsis</a:t>
            </a:r>
            <a:r>
              <a:rPr sz="1600"/>
              <a:t> (most common causes of travel-related fever).</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Google Shape;464;p81"/>
          <p:cNvSpPr txBox="1"/>
          <p:nvPr>
            <p:ph type="title"/>
          </p:nvPr>
        </p:nvSpPr>
        <p:spPr>
          <a:xfrm>
            <a:off x="311699" y="445025"/>
            <a:ext cx="8520602" cy="1057201"/>
          </a:xfrm>
          <a:prstGeom prst="rect">
            <a:avLst/>
          </a:prstGeom>
        </p:spPr>
        <p:txBody>
          <a:bodyPr/>
          <a:lstStyle/>
          <a:p>
            <a:pPr>
              <a:lnSpc>
                <a:spcPct val="115000"/>
              </a:lnSpc>
              <a:spcBef>
                <a:spcPts val="2000"/>
              </a:spcBef>
              <a:defRPr sz="1800"/>
            </a:pPr>
            <a:r>
              <a:t>You need to order blood tests. What </a:t>
            </a:r>
            <a:r>
              <a:rPr b="1">
                <a:solidFill>
                  <a:srgbClr val="274E13"/>
                </a:solidFill>
              </a:rPr>
              <a:t>essential investigations</a:t>
            </a:r>
            <a:r>
              <a:t> are permitted? How should specimens be </a:t>
            </a:r>
            <a:r>
              <a:rPr b="1">
                <a:solidFill>
                  <a:srgbClr val="274E13"/>
                </a:solidFill>
              </a:rPr>
              <a:t>transported</a:t>
            </a:r>
            <a:r>
              <a:t> to the lab, and what method is </a:t>
            </a:r>
            <a:r>
              <a:rPr b="1">
                <a:solidFill>
                  <a:srgbClr val="274E13"/>
                </a:solidFill>
              </a:rPr>
              <a:t>prohibited?</a:t>
            </a:r>
          </a:p>
        </p:txBody>
      </p:sp>
      <p:sp>
        <p:nvSpPr>
          <p:cNvPr id="315" name="Google Shape;465;p81"/>
          <p:cNvSpPr txBox="1"/>
          <p:nvPr>
            <p:ph type="body" idx="1"/>
          </p:nvPr>
        </p:nvSpPr>
        <p:spPr>
          <a:xfrm>
            <a:off x="311699" y="1731474"/>
            <a:ext cx="8520602" cy="2837401"/>
          </a:xfrm>
          <a:prstGeom prst="rect">
            <a:avLst/>
          </a:prstGeom>
        </p:spPr>
        <p:txBody>
          <a:bodyPr/>
          <a:lstStyle/>
          <a:p>
            <a:pPr marL="0" indent="0">
              <a:spcBef>
                <a:spcPts val="1200"/>
              </a:spcBef>
              <a:buSzTx/>
              <a:buNone/>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Google Shape;90;p19"/>
          <p:cNvSpPr txBox="1"/>
          <p:nvPr>
            <p:ph type="body" idx="1"/>
          </p:nvPr>
        </p:nvSpPr>
        <p:spPr>
          <a:xfrm>
            <a:off x="311699" y="1152475"/>
            <a:ext cx="8520602" cy="3416400"/>
          </a:xfrm>
          <a:prstGeom prst="rect">
            <a:avLst/>
          </a:prstGeom>
        </p:spPr>
        <p:txBody>
          <a:bodyPr/>
          <a:lstStyle/>
          <a:p>
            <a:pPr marL="0" indent="0">
              <a:spcBef>
                <a:spcPts val="2000"/>
              </a:spcBef>
              <a:buSzTx/>
              <a:buNone/>
              <a:defRPr>
                <a:solidFill>
                  <a:srgbClr val="0F1115"/>
                </a:solidFill>
              </a:defRPr>
            </a:pPr>
            <a:r>
              <a:t>The </a:t>
            </a:r>
            <a:r>
              <a:rPr b="1">
                <a:solidFill>
                  <a:srgbClr val="274E13"/>
                </a:solidFill>
              </a:rPr>
              <a:t>thick and thin film</a:t>
            </a:r>
            <a:r>
              <a:t> returns showing Ring forms of </a:t>
            </a:r>
            <a:r>
              <a:rPr b="1" i="1">
                <a:solidFill>
                  <a:srgbClr val="274E13"/>
                </a:solidFill>
              </a:rPr>
              <a:t>Plasmodium falciparum</a:t>
            </a:r>
            <a:r>
              <a:rPr>
                <a:solidFill>
                  <a:srgbClr val="274E13"/>
                </a:solidFill>
              </a:rPr>
              <a:t> </a:t>
            </a:r>
            <a:r>
              <a:t>with </a:t>
            </a:r>
            <a:r>
              <a:rPr b="1">
                <a:solidFill>
                  <a:srgbClr val="274E13"/>
                </a:solidFill>
              </a:rPr>
              <a:t>parasitemia</a:t>
            </a:r>
            <a:r>
              <a:rPr b="1"/>
              <a:t> </a:t>
            </a:r>
            <a:r>
              <a:t>of </a:t>
            </a:r>
            <a:r>
              <a:rPr b="1">
                <a:solidFill>
                  <a:srgbClr val="274E13"/>
                </a:solidFill>
              </a:rPr>
              <a:t>10%</a:t>
            </a:r>
            <a:r>
              <a:t> .</a:t>
            </a:r>
          </a:p>
          <a:p>
            <a:pPr marL="0" indent="0">
              <a:spcBef>
                <a:spcPts val="2500"/>
              </a:spcBef>
              <a:buSzTx/>
              <a:buNone/>
              <a:defRPr>
                <a:solidFill>
                  <a:srgbClr val="0F1115"/>
                </a:solidFill>
              </a:defRPr>
            </a:pPr>
            <a:r>
              <a:t>Other lab results: Hb 8.5 g/dL, Platelets 35 x 10^9/L</a:t>
            </a:r>
            <a:r>
              <a:rPr sz="1200"/>
              <a:t> </a:t>
            </a:r>
            <a:r>
              <a:t>, Creatinine 189 umol/L Glucose 60 mg/dL.</a:t>
            </a:r>
          </a:p>
          <a:p>
            <a:pPr marL="0" indent="0">
              <a:spcBef>
                <a:spcPts val="2500"/>
              </a:spcBef>
              <a:buSzTx/>
              <a:buNone/>
              <a:defRPr>
                <a:solidFill>
                  <a:srgbClr val="0F1115"/>
                </a:solidFill>
              </a:defRPr>
            </a:pPr>
            <a:r>
              <a:t>What is your preliminary diagnosis?</a:t>
            </a:r>
          </a:p>
        </p:txBody>
      </p:sp>
      <p:pic>
        <p:nvPicPr>
          <p:cNvPr id="127" name="Google Shape;91;p19" descr="Google Shape;91;p19"/>
          <p:cNvPicPr>
            <a:picLocks noChangeAspect="1"/>
          </p:cNvPicPr>
          <p:nvPr/>
        </p:nvPicPr>
        <p:blipFill>
          <a:blip r:embed="rId2">
            <a:extLst/>
          </a:blip>
          <a:stretch>
            <a:fillRect/>
          </a:stretch>
        </p:blipFill>
        <p:spPr>
          <a:xfrm>
            <a:off x="152400" y="152400"/>
            <a:ext cx="438150" cy="228600"/>
          </a:xfrm>
          <a:prstGeom prst="rect">
            <a:avLst/>
          </a:prstGeom>
          <a:ln w="12700">
            <a:miter lim="400000"/>
          </a:ln>
        </p:spPr>
      </p:pic>
      <p:pic>
        <p:nvPicPr>
          <p:cNvPr id="128" name="Google Shape;92;p19" descr="Google Shape;92;p19"/>
          <p:cNvPicPr>
            <a:picLocks noChangeAspect="1"/>
          </p:cNvPicPr>
          <p:nvPr/>
        </p:nvPicPr>
        <p:blipFill>
          <a:blip r:embed="rId2">
            <a:extLst/>
          </a:blip>
          <a:stretch>
            <a:fillRect/>
          </a:stretch>
        </p:blipFill>
        <p:spPr>
          <a:xfrm>
            <a:off x="304800" y="304800"/>
            <a:ext cx="172790" cy="228600"/>
          </a:xfrm>
          <a:prstGeom prst="rect">
            <a:avLst/>
          </a:prstGeom>
          <a:ln w="12700">
            <a:miter lim="400000"/>
          </a:ln>
        </p:spPr>
      </p:pic>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Google Shape;470;p82"/>
          <p:cNvSpPr txBox="1"/>
          <p:nvPr>
            <p:ph type="title"/>
          </p:nvPr>
        </p:nvSpPr>
        <p:spPr>
          <a:xfrm>
            <a:off x="311699" y="445025"/>
            <a:ext cx="8520602" cy="1057201"/>
          </a:xfrm>
          <a:prstGeom prst="rect">
            <a:avLst/>
          </a:prstGeom>
        </p:spPr>
        <p:txBody>
          <a:bodyPr/>
          <a:lstStyle>
            <a:lvl1pPr>
              <a:lnSpc>
                <a:spcPct val="115000"/>
              </a:lnSpc>
              <a:spcBef>
                <a:spcPts val="2000"/>
              </a:spcBef>
              <a:defRPr sz="1800"/>
            </a:lvl1pPr>
          </a:lstStyle>
          <a:p>
            <a:pPr/>
            <a:r>
              <a:t>You need to order blood tests. What essential investigations are permitted? How should specimens be transported to the lab, and what method is prohibited?</a:t>
            </a:r>
          </a:p>
        </p:txBody>
      </p:sp>
      <p:sp>
        <p:nvSpPr>
          <p:cNvPr id="318" name="Google Shape;471;p82"/>
          <p:cNvSpPr txBox="1"/>
          <p:nvPr>
            <p:ph type="body" idx="1"/>
          </p:nvPr>
        </p:nvSpPr>
        <p:spPr>
          <a:xfrm>
            <a:off x="311699" y="1502224"/>
            <a:ext cx="8520602" cy="3066601"/>
          </a:xfrm>
          <a:prstGeom prst="rect">
            <a:avLst/>
          </a:prstGeom>
        </p:spPr>
        <p:txBody>
          <a:bodyPr/>
          <a:lstStyle/>
          <a:p>
            <a:pPr marL="0" indent="0" defTabSz="868680">
              <a:spcBef>
                <a:spcPts val="2400"/>
              </a:spcBef>
              <a:buSzTx/>
              <a:buNone/>
              <a:defRPr b="1" sz="1804">
                <a:solidFill>
                  <a:srgbClr val="274E13"/>
                </a:solidFill>
              </a:defRPr>
            </a:pPr>
            <a:r>
              <a:t>Permitted essential tests</a:t>
            </a:r>
            <a:br/>
            <a:r>
              <a:rPr b="0">
                <a:solidFill>
                  <a:srgbClr val="000000"/>
                </a:solidFill>
              </a:rPr>
              <a:t>Malaria blood smear, blood culture, CBC, coagulation profile, critical biochemical tests.</a:t>
            </a:r>
            <a:endParaRPr>
              <a:solidFill>
                <a:srgbClr val="000000"/>
              </a:solidFill>
            </a:endParaRPr>
          </a:p>
          <a:p>
            <a:pPr marL="0" indent="0" defTabSz="868680">
              <a:spcBef>
                <a:spcPts val="2900"/>
              </a:spcBef>
              <a:buSzTx/>
              <a:buNone/>
              <a:defRPr sz="1804">
                <a:solidFill>
                  <a:srgbClr val="000000"/>
                </a:solidFill>
              </a:defRPr>
            </a:pPr>
            <a:r>
              <a:t>Transport</a:t>
            </a:r>
            <a:br/>
            <a:r>
              <a:t>Specimens in </a:t>
            </a:r>
            <a:r>
              <a:rPr b="1">
                <a:solidFill>
                  <a:srgbClr val="274E13"/>
                </a:solidFill>
              </a:rPr>
              <a:t>sealed plastic bags</a:t>
            </a:r>
            <a:br>
              <a:rPr b="1">
                <a:solidFill>
                  <a:srgbClr val="274E13"/>
                </a:solidFill>
              </a:rPr>
            </a:br>
            <a:r>
              <a:t>placed in </a:t>
            </a:r>
            <a:r>
              <a:rPr b="1">
                <a:solidFill>
                  <a:srgbClr val="274E13"/>
                </a:solidFill>
              </a:rPr>
              <a:t>durable leak-proof container</a:t>
            </a:r>
            <a:r>
              <a:t>, and delivered to lab </a:t>
            </a:r>
            <a:r>
              <a:rPr b="1">
                <a:solidFill>
                  <a:srgbClr val="274E13"/>
                </a:solidFill>
              </a:rPr>
              <a:t>in person</a:t>
            </a:r>
            <a:r>
              <a:rPr b="1"/>
              <a:t>.</a:t>
            </a:r>
            <a:endParaRPr b="1"/>
          </a:p>
          <a:p>
            <a:pPr marL="0" indent="0" defTabSz="868680">
              <a:spcBef>
                <a:spcPts val="2900"/>
              </a:spcBef>
              <a:buSzTx/>
              <a:buNone/>
              <a:defRPr sz="1804">
                <a:solidFill>
                  <a:srgbClr val="000000"/>
                </a:solidFill>
              </a:defRPr>
            </a:pPr>
            <a:r>
              <a:t>Prohibited: </a:t>
            </a:r>
            <a:r>
              <a:rPr b="1">
                <a:solidFill>
                  <a:srgbClr val="274E13"/>
                </a:solidFill>
              </a:rPr>
              <a:t>Pneumatic tube transport</a:t>
            </a:r>
            <a:r>
              <a:rPr b="1"/>
              <a:t> </a:t>
            </a:r>
            <a:r>
              <a:t>system must </a:t>
            </a:r>
            <a:r>
              <a:rPr b="1">
                <a:solidFill>
                  <a:srgbClr val="274E13"/>
                </a:solidFill>
              </a:rPr>
              <a:t>NOT</a:t>
            </a:r>
            <a:r>
              <a:t> be used.</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Google Shape;476;p83"/>
          <p:cNvSpPr txBox="1"/>
          <p:nvPr>
            <p:ph type="title"/>
          </p:nvPr>
        </p:nvSpPr>
        <p:spPr>
          <a:xfrm>
            <a:off x="311699" y="445025"/>
            <a:ext cx="8520602" cy="1146301"/>
          </a:xfrm>
          <a:prstGeom prst="rect">
            <a:avLst/>
          </a:prstGeom>
        </p:spPr>
        <p:txBody>
          <a:bodyPr/>
          <a:lstStyle/>
          <a:p>
            <a:pPr>
              <a:lnSpc>
                <a:spcPct val="115000"/>
              </a:lnSpc>
              <a:spcBef>
                <a:spcPts val="2000"/>
              </a:spcBef>
              <a:defRPr sz="1800"/>
            </a:pPr>
            <a:r>
              <a:t>Unfortunately, the patient deteriorates rapidly and is </a:t>
            </a:r>
            <a:r>
              <a:rPr b="1">
                <a:solidFill>
                  <a:srgbClr val="274E13"/>
                </a:solidFill>
              </a:rPr>
              <a:t>certified dead</a:t>
            </a:r>
            <a:r>
              <a:t> in the AED. According to the guideline, how should the dead body be handled? What </a:t>
            </a:r>
            <a:r>
              <a:rPr b="1">
                <a:solidFill>
                  <a:srgbClr val="274E13"/>
                </a:solidFill>
              </a:rPr>
              <a:t>Category</a:t>
            </a:r>
            <a:r>
              <a:t> applies? Is </a:t>
            </a:r>
            <a:r>
              <a:rPr b="1">
                <a:solidFill>
                  <a:srgbClr val="274E13"/>
                </a:solidFill>
              </a:rPr>
              <a:t>autopsy</a:t>
            </a:r>
            <a:r>
              <a:t> recommended?</a:t>
            </a:r>
          </a:p>
        </p:txBody>
      </p:sp>
      <p:sp>
        <p:nvSpPr>
          <p:cNvPr id="321" name="Google Shape;477;p83"/>
          <p:cNvSpPr txBox="1"/>
          <p:nvPr>
            <p:ph type="body" idx="1"/>
          </p:nvPr>
        </p:nvSpPr>
        <p:spPr>
          <a:xfrm>
            <a:off x="311699" y="1820599"/>
            <a:ext cx="8520602" cy="2748301"/>
          </a:xfrm>
          <a:prstGeom prst="rect">
            <a:avLst/>
          </a:prstGeom>
        </p:spPr>
        <p:txBody>
          <a:bodyPr/>
          <a:lstStyle/>
          <a:p>
            <a:pPr marL="0" indent="0">
              <a:spcBef>
                <a:spcPts val="2000"/>
              </a:spcBef>
              <a:buSzTx/>
              <a:buNone/>
            </a:pP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Google Shape;482;p84"/>
          <p:cNvSpPr txBox="1"/>
          <p:nvPr>
            <p:ph type="title"/>
          </p:nvPr>
        </p:nvSpPr>
        <p:spPr>
          <a:xfrm>
            <a:off x="311699" y="445025"/>
            <a:ext cx="8520602" cy="572701"/>
          </a:xfrm>
          <a:prstGeom prst="rect">
            <a:avLst/>
          </a:prstGeom>
        </p:spPr>
        <p:txBody>
          <a:bodyPr/>
          <a:lstStyle/>
          <a:p>
            <a:pPr>
              <a:defRPr sz="2500"/>
            </a:pPr>
          </a:p>
        </p:txBody>
      </p:sp>
      <p:sp>
        <p:nvSpPr>
          <p:cNvPr id="324" name="Google Shape;483;p84"/>
          <p:cNvSpPr txBox="1"/>
          <p:nvPr>
            <p:ph type="body" idx="1"/>
          </p:nvPr>
        </p:nvSpPr>
        <p:spPr>
          <a:xfrm>
            <a:off x="311699" y="1152475"/>
            <a:ext cx="8520602" cy="3416400"/>
          </a:xfrm>
          <a:prstGeom prst="rect">
            <a:avLst/>
          </a:prstGeom>
        </p:spPr>
        <p:txBody>
          <a:bodyPr/>
          <a:lstStyle/>
          <a:p>
            <a:pPr marL="0" indent="0">
              <a:spcBef>
                <a:spcPts val="1200"/>
              </a:spcBef>
              <a:buSzTx/>
              <a:buNone/>
            </a:pPr>
          </a:p>
        </p:txBody>
      </p:sp>
      <p:pic>
        <p:nvPicPr>
          <p:cNvPr id="325" name="Screenshot 2026-03-25 at 10.47.01 AM.pngGoogle Shape;484;p84" descr="Screenshot 2026-03-25 at 10.47.01 AM.pngGoogle Shape;484;p84"/>
          <p:cNvPicPr>
            <a:picLocks noChangeAspect="1"/>
          </p:cNvPicPr>
          <p:nvPr/>
        </p:nvPicPr>
        <p:blipFill>
          <a:blip r:embed="rId2">
            <a:extLst/>
          </a:blip>
          <a:stretch>
            <a:fillRect/>
          </a:stretch>
        </p:blipFill>
        <p:spPr>
          <a:xfrm>
            <a:off x="0" y="636575"/>
            <a:ext cx="4192076" cy="4279902"/>
          </a:xfrm>
          <a:prstGeom prst="rect">
            <a:avLst/>
          </a:prstGeom>
          <a:ln w="12700">
            <a:miter lim="400000"/>
          </a:ln>
        </p:spPr>
      </p:pic>
      <p:pic>
        <p:nvPicPr>
          <p:cNvPr id="326" name="Screenshot 2026-03-25 at 10.47.40 AM.pngGoogle Shape;485;p84" descr="Screenshot 2026-03-25 at 10.47.40 AM.pngGoogle Shape;485;p84"/>
          <p:cNvPicPr>
            <a:picLocks noChangeAspect="1"/>
          </p:cNvPicPr>
          <p:nvPr/>
        </p:nvPicPr>
        <p:blipFill>
          <a:blip r:embed="rId3">
            <a:extLst/>
          </a:blip>
          <a:stretch>
            <a:fillRect/>
          </a:stretch>
        </p:blipFill>
        <p:spPr>
          <a:xfrm>
            <a:off x="4192075" y="841362"/>
            <a:ext cx="4933799" cy="3870327"/>
          </a:xfrm>
          <a:prstGeom prst="rect">
            <a:avLst/>
          </a:prstGeom>
          <a:ln w="12700">
            <a:miter lim="400000"/>
          </a:ln>
        </p:spPr>
      </p:pic>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Google Shape;490;p85"/>
          <p:cNvSpPr txBox="1"/>
          <p:nvPr>
            <p:ph type="title"/>
          </p:nvPr>
        </p:nvSpPr>
        <p:spPr>
          <a:xfrm>
            <a:off x="311699" y="445025"/>
            <a:ext cx="8520602" cy="1146301"/>
          </a:xfrm>
          <a:prstGeom prst="rect">
            <a:avLst/>
          </a:prstGeom>
        </p:spPr>
        <p:txBody>
          <a:bodyPr/>
          <a:lstStyle>
            <a:lvl1pPr>
              <a:lnSpc>
                <a:spcPct val="115000"/>
              </a:lnSpc>
              <a:spcBef>
                <a:spcPts val="2000"/>
              </a:spcBef>
              <a:defRPr sz="1800"/>
            </a:lvl1pPr>
          </a:lstStyle>
          <a:p>
            <a:pPr/>
            <a:r>
              <a:t>Unfortunately, the patient deteriorates rapidly and is certified dead in the AED. According to the guideline, how should the dead body be handled? What Category applies? Is autopsy recommended?</a:t>
            </a:r>
          </a:p>
        </p:txBody>
      </p:sp>
      <p:sp>
        <p:nvSpPr>
          <p:cNvPr id="329" name="Google Shape;491;p85"/>
          <p:cNvSpPr txBox="1"/>
          <p:nvPr>
            <p:ph type="body" idx="1"/>
          </p:nvPr>
        </p:nvSpPr>
        <p:spPr>
          <a:xfrm>
            <a:off x="311699" y="1820599"/>
            <a:ext cx="8520602" cy="2748301"/>
          </a:xfrm>
          <a:prstGeom prst="rect">
            <a:avLst/>
          </a:prstGeom>
        </p:spPr>
        <p:txBody>
          <a:bodyPr/>
          <a:lstStyle/>
          <a:p>
            <a:pPr marL="0" indent="0">
              <a:spcBef>
                <a:spcPts val="2600"/>
              </a:spcBef>
              <a:buSzTx/>
              <a:buNone/>
              <a:defRPr>
                <a:solidFill>
                  <a:srgbClr val="000000"/>
                </a:solidFill>
              </a:defRPr>
            </a:pPr>
            <a:r>
              <a:t>Body Handling: Handle as </a:t>
            </a:r>
            <a:r>
              <a:rPr b="1">
                <a:solidFill>
                  <a:srgbClr val="274E13"/>
                </a:solidFill>
              </a:rPr>
              <a:t>Category 3</a:t>
            </a:r>
            <a:r>
              <a:t> precautions.</a:t>
            </a:r>
          </a:p>
          <a:p>
            <a:pPr marL="0" indent="0">
              <a:spcBef>
                <a:spcPts val="3100"/>
              </a:spcBef>
              <a:buSzTx/>
              <a:buNone/>
              <a:defRPr>
                <a:solidFill>
                  <a:srgbClr val="000000"/>
                </a:solidFill>
              </a:defRPr>
            </a:pPr>
            <a:r>
              <a:t>Disposition: Body should not be embalmed and must be cremated promptly.</a:t>
            </a:r>
          </a:p>
          <a:p>
            <a:pPr marL="0" indent="0">
              <a:spcBef>
                <a:spcPts val="3100"/>
              </a:spcBef>
              <a:buSzTx/>
              <a:buNone/>
              <a:defRPr>
                <a:solidFill>
                  <a:srgbClr val="000000"/>
                </a:solidFill>
              </a:defRPr>
            </a:pPr>
            <a:r>
              <a:t>Autopsy: Not recommended for confirmed VHF cases. If diagnosis unconfirmed, limited autopsy or percutaneous biopsy may be considered on a case-by-case basis with special arrangement with Department of Pathology.</a:t>
            </a:r>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Google Shape;496;p86"/>
          <p:cNvSpPr txBox="1"/>
          <p:nvPr>
            <p:ph type="title"/>
          </p:nvPr>
        </p:nvSpPr>
        <p:spPr>
          <a:xfrm>
            <a:off x="311699" y="445025"/>
            <a:ext cx="8520602" cy="1222800"/>
          </a:xfrm>
          <a:prstGeom prst="rect">
            <a:avLst/>
          </a:prstGeom>
        </p:spPr>
        <p:txBody>
          <a:bodyPr/>
          <a:lstStyle/>
          <a:p>
            <a:pPr>
              <a:lnSpc>
                <a:spcPct val="115000"/>
              </a:lnSpc>
              <a:spcBef>
                <a:spcPts val="2000"/>
              </a:spcBef>
              <a:defRPr sz="1800"/>
            </a:pPr>
            <a:r>
              <a:t>During resuscitation, there is a large </a:t>
            </a:r>
            <a:r>
              <a:rPr b="1">
                <a:solidFill>
                  <a:srgbClr val="274E13"/>
                </a:solidFill>
              </a:rPr>
              <a:t>spillage of blood</a:t>
            </a:r>
            <a:r>
              <a:t> on the floor. </a:t>
            </a:r>
            <a:br/>
            <a:r>
              <a:t>How should this be managed? What disinfectant concentration is required?</a:t>
            </a:r>
          </a:p>
        </p:txBody>
      </p:sp>
      <p:sp>
        <p:nvSpPr>
          <p:cNvPr id="332" name="Google Shape;497;p86"/>
          <p:cNvSpPr txBox="1"/>
          <p:nvPr>
            <p:ph type="body" idx="1"/>
          </p:nvPr>
        </p:nvSpPr>
        <p:spPr>
          <a:xfrm>
            <a:off x="311699" y="1973375"/>
            <a:ext cx="8520602" cy="2595601"/>
          </a:xfrm>
          <a:prstGeom prst="rect">
            <a:avLst/>
          </a:prstGeom>
        </p:spPr>
        <p:txBody>
          <a:bodyPr/>
          <a:lstStyle/>
          <a:p>
            <a:pPr marL="0" indent="0">
              <a:spcBef>
                <a:spcPts val="2000"/>
              </a:spcBef>
              <a:buSzTx/>
              <a:buNone/>
            </a:pP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Google Shape;502;p87"/>
          <p:cNvSpPr txBox="1"/>
          <p:nvPr>
            <p:ph type="title"/>
          </p:nvPr>
        </p:nvSpPr>
        <p:spPr>
          <a:xfrm>
            <a:off x="311699" y="445025"/>
            <a:ext cx="8520602" cy="1222800"/>
          </a:xfrm>
          <a:prstGeom prst="rect">
            <a:avLst/>
          </a:prstGeom>
        </p:spPr>
        <p:txBody>
          <a:bodyPr/>
          <a:lstStyle/>
          <a:p>
            <a:pPr>
              <a:lnSpc>
                <a:spcPct val="115000"/>
              </a:lnSpc>
              <a:spcBef>
                <a:spcPts val="2000"/>
              </a:spcBef>
              <a:defRPr sz="1800"/>
            </a:pPr>
            <a:r>
              <a:t>During resuscitation, there is a large spillage of blood on the floor. </a:t>
            </a:r>
            <a:br/>
            <a:r>
              <a:t>How should this be managed? What disinfectant concentration is required?</a:t>
            </a:r>
          </a:p>
        </p:txBody>
      </p:sp>
      <p:sp>
        <p:nvSpPr>
          <p:cNvPr id="335" name="Google Shape;503;p87"/>
          <p:cNvSpPr txBox="1"/>
          <p:nvPr>
            <p:ph type="body" idx="1"/>
          </p:nvPr>
        </p:nvSpPr>
        <p:spPr>
          <a:xfrm>
            <a:off x="311699" y="1667824"/>
            <a:ext cx="8520602" cy="2901001"/>
          </a:xfrm>
          <a:prstGeom prst="rect">
            <a:avLst/>
          </a:prstGeom>
        </p:spPr>
        <p:txBody>
          <a:bodyPr/>
          <a:lstStyle/>
          <a:p>
            <a:pPr marL="0" indent="0">
              <a:spcBef>
                <a:spcPts val="2600"/>
              </a:spcBef>
              <a:buSzTx/>
              <a:buNone/>
              <a:defRPr>
                <a:solidFill>
                  <a:srgbClr val="000000"/>
                </a:solidFill>
              </a:defRPr>
            </a:pPr>
            <a:r>
              <a:t>Immediate action: </a:t>
            </a:r>
            <a:r>
              <a:rPr b="1">
                <a:solidFill>
                  <a:srgbClr val="274E13"/>
                </a:solidFill>
              </a:rPr>
              <a:t>Decontaminate immediately</a:t>
            </a:r>
            <a:r>
              <a:t> or as soon as possible.</a:t>
            </a:r>
          </a:p>
          <a:p>
            <a:pPr marL="0" indent="0">
              <a:spcBef>
                <a:spcPts val="3100"/>
              </a:spcBef>
              <a:buSzTx/>
              <a:buNone/>
              <a:defRPr b="1">
                <a:solidFill>
                  <a:srgbClr val="274E13"/>
                </a:solidFill>
              </a:defRPr>
            </a:pPr>
            <a:r>
              <a:t>Disinfectant</a:t>
            </a:r>
            <a:r>
              <a:rPr b="0">
                <a:solidFill>
                  <a:srgbClr val="000000"/>
                </a:solidFill>
              </a:rPr>
              <a:t>: Use </a:t>
            </a:r>
            <a:r>
              <a:t>sodium hypochlorite 1:4 </a:t>
            </a:r>
            <a:r>
              <a:rPr b="0">
                <a:solidFill>
                  <a:srgbClr val="000000"/>
                </a:solidFill>
              </a:rPr>
              <a:t>(10,000 ppm) for blood/body fluid spills.</a:t>
            </a:r>
            <a:endParaRPr>
              <a:solidFill>
                <a:srgbClr val="000000"/>
              </a:solidFill>
            </a:endParaRPr>
          </a:p>
          <a:p>
            <a:pPr marL="0" indent="0">
              <a:spcBef>
                <a:spcPts val="3100"/>
              </a:spcBef>
              <a:buSzTx/>
              <a:buNone/>
              <a:defRPr b="1">
                <a:solidFill>
                  <a:srgbClr val="274E13"/>
                </a:solidFill>
              </a:defRPr>
            </a:pPr>
            <a:r>
              <a:t>General cleaning</a:t>
            </a:r>
            <a:r>
              <a:rPr b="0">
                <a:solidFill>
                  <a:srgbClr val="000000"/>
                </a:solidFill>
              </a:rPr>
              <a:t>: For routine environmental decontamination, use sodium hypochlorite 1:49 (1000 ppm).</a:t>
            </a:r>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Google Shape;508;p88"/>
          <p:cNvSpPr txBox="1"/>
          <p:nvPr>
            <p:ph type="title"/>
          </p:nvPr>
        </p:nvSpPr>
        <p:spPr>
          <a:xfrm>
            <a:off x="311699" y="445025"/>
            <a:ext cx="8520602" cy="1146301"/>
          </a:xfrm>
          <a:prstGeom prst="rect">
            <a:avLst/>
          </a:prstGeom>
        </p:spPr>
        <p:txBody>
          <a:bodyPr/>
          <a:lstStyle/>
          <a:p>
            <a:pPr>
              <a:lnSpc>
                <a:spcPct val="115000"/>
              </a:lnSpc>
              <a:spcBef>
                <a:spcPts val="2000"/>
              </a:spcBef>
              <a:defRPr sz="1800"/>
            </a:pPr>
            <a:r>
              <a:t>What is the </a:t>
            </a:r>
            <a:r>
              <a:rPr b="1">
                <a:solidFill>
                  <a:srgbClr val="274E13"/>
                </a:solidFill>
              </a:rPr>
              <a:t>mainstay of treatment</a:t>
            </a:r>
            <a:r>
              <a:t> for most VHFs? Is there any </a:t>
            </a:r>
            <a:r>
              <a:rPr b="1">
                <a:solidFill>
                  <a:srgbClr val="274E13"/>
                </a:solidFill>
              </a:rPr>
              <a:t>specific antiviral </a:t>
            </a:r>
            <a:r>
              <a:t>available for Ebola, and is it available in Hong Kong? What is the </a:t>
            </a:r>
            <a:r>
              <a:rPr b="1">
                <a:solidFill>
                  <a:srgbClr val="274E13"/>
                </a:solidFill>
              </a:rPr>
              <a:t>surveillance period</a:t>
            </a:r>
            <a:r>
              <a:t> for close contacts?</a:t>
            </a:r>
          </a:p>
        </p:txBody>
      </p:sp>
      <p:sp>
        <p:nvSpPr>
          <p:cNvPr id="338" name="Google Shape;509;p88"/>
          <p:cNvSpPr txBox="1"/>
          <p:nvPr>
            <p:ph type="body" idx="1"/>
          </p:nvPr>
        </p:nvSpPr>
        <p:spPr>
          <a:xfrm>
            <a:off x="311699" y="1820599"/>
            <a:ext cx="8520602" cy="2748301"/>
          </a:xfrm>
          <a:prstGeom prst="rect">
            <a:avLst/>
          </a:prstGeom>
        </p:spPr>
        <p:txBody>
          <a:bodyPr/>
          <a:lstStyle/>
          <a:p>
            <a:pPr marL="0" indent="0">
              <a:spcBef>
                <a:spcPts val="2000"/>
              </a:spcBef>
              <a:buSzTx/>
              <a:buNone/>
            </a:pP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Google Shape;514;p89"/>
          <p:cNvSpPr txBox="1"/>
          <p:nvPr>
            <p:ph type="title"/>
          </p:nvPr>
        </p:nvSpPr>
        <p:spPr>
          <a:xfrm>
            <a:off x="311699" y="445025"/>
            <a:ext cx="8520602" cy="1146301"/>
          </a:xfrm>
          <a:prstGeom prst="rect">
            <a:avLst/>
          </a:prstGeom>
        </p:spPr>
        <p:txBody>
          <a:bodyPr/>
          <a:lstStyle>
            <a:lvl1pPr>
              <a:lnSpc>
                <a:spcPct val="115000"/>
              </a:lnSpc>
              <a:spcBef>
                <a:spcPts val="2000"/>
              </a:spcBef>
              <a:defRPr sz="1800"/>
            </a:lvl1pPr>
          </a:lstStyle>
          <a:p>
            <a:pPr/>
            <a:r>
              <a:t>What is the mainstay of treatment for most VHFs? Is there any specific antiviral available for Ebola, and is it available in Hong Kong? What is the surveillance period for close contacts?</a:t>
            </a:r>
          </a:p>
        </p:txBody>
      </p:sp>
      <p:sp>
        <p:nvSpPr>
          <p:cNvPr id="341" name="Google Shape;515;p89"/>
          <p:cNvSpPr txBox="1"/>
          <p:nvPr>
            <p:ph type="body" idx="1"/>
          </p:nvPr>
        </p:nvSpPr>
        <p:spPr>
          <a:xfrm>
            <a:off x="311699" y="1820599"/>
            <a:ext cx="8520602" cy="2748301"/>
          </a:xfrm>
          <a:prstGeom prst="rect">
            <a:avLst/>
          </a:prstGeom>
        </p:spPr>
        <p:txBody>
          <a:bodyPr/>
          <a:lstStyle/>
          <a:p>
            <a:pPr marL="0" indent="0" defTabSz="886968">
              <a:spcBef>
                <a:spcPts val="2500"/>
              </a:spcBef>
              <a:buSzTx/>
              <a:buNone/>
              <a:defRPr sz="1649">
                <a:solidFill>
                  <a:srgbClr val="000000"/>
                </a:solidFill>
              </a:defRPr>
            </a:pPr>
            <a:r>
              <a:t>Mainstay treatment: </a:t>
            </a:r>
            <a:r>
              <a:rPr b="1">
                <a:solidFill>
                  <a:srgbClr val="274E13"/>
                </a:solidFill>
              </a:rPr>
              <a:t>Supportive</a:t>
            </a:r>
            <a:r>
              <a:t> care.</a:t>
            </a:r>
          </a:p>
          <a:p>
            <a:pPr marL="0" indent="0" defTabSz="886968">
              <a:spcBef>
                <a:spcPts val="3000"/>
              </a:spcBef>
              <a:buSzTx/>
              <a:buNone/>
              <a:defRPr sz="1649">
                <a:solidFill>
                  <a:srgbClr val="000000"/>
                </a:solidFill>
              </a:defRPr>
            </a:pPr>
            <a:r>
              <a:t>Ebola antiviral: </a:t>
            </a:r>
            <a:r>
              <a:rPr b="1">
                <a:solidFill>
                  <a:srgbClr val="274E13"/>
                </a:solidFill>
              </a:rPr>
              <a:t>Inmazeb</a:t>
            </a:r>
            <a:r>
              <a:t> (combination of monoclonal antibodies) is FDA-approved but not available in Hong Kong.</a:t>
            </a:r>
          </a:p>
          <a:p>
            <a:pPr marL="0" indent="0" defTabSz="886968">
              <a:spcBef>
                <a:spcPts val="3000"/>
              </a:spcBef>
              <a:buSzTx/>
              <a:buNone/>
              <a:defRPr b="1" sz="1649">
                <a:solidFill>
                  <a:srgbClr val="274E13"/>
                </a:solidFill>
              </a:defRPr>
            </a:pPr>
            <a:r>
              <a:t>Ribavirin</a:t>
            </a:r>
            <a:r>
              <a:rPr b="0">
                <a:solidFill>
                  <a:srgbClr val="000000"/>
                </a:solidFill>
              </a:rPr>
              <a:t>: May be effective for Lassa fever and CCHF, but not for Ebola or Marburg.</a:t>
            </a:r>
            <a:endParaRPr>
              <a:solidFill>
                <a:srgbClr val="000000"/>
              </a:solidFill>
            </a:endParaRPr>
          </a:p>
          <a:p>
            <a:pPr marL="0" indent="0" defTabSz="886968">
              <a:spcBef>
                <a:spcPts val="3000"/>
              </a:spcBef>
              <a:buSzTx/>
              <a:buNone/>
              <a:defRPr sz="1649">
                <a:solidFill>
                  <a:srgbClr val="000000"/>
                </a:solidFill>
              </a:defRPr>
            </a:pPr>
            <a:r>
              <a:t>Contact surveillance: </a:t>
            </a:r>
            <a:r>
              <a:rPr b="1">
                <a:solidFill>
                  <a:srgbClr val="274E13"/>
                </a:solidFill>
              </a:rPr>
              <a:t>21 days from last date of exposure.</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Google Shape;520;p90"/>
          <p:cNvSpPr txBox="1"/>
          <p:nvPr>
            <p:ph type="ctrTitle"/>
          </p:nvPr>
        </p:nvSpPr>
        <p:spPr>
          <a:xfrm>
            <a:off x="311707" y="744575"/>
            <a:ext cx="8520602" cy="2052599"/>
          </a:xfrm>
          <a:prstGeom prst="rect">
            <a:avLst/>
          </a:prstGeom>
        </p:spPr>
        <p:txBody>
          <a:bodyPr/>
          <a:lstStyle>
            <a:lvl1pPr algn="l">
              <a:defRPr b="1">
                <a:solidFill>
                  <a:srgbClr val="274E13"/>
                </a:solidFill>
              </a:defRPr>
            </a:lvl1pPr>
          </a:lstStyle>
          <a:p>
            <a:pPr/>
            <a:r>
              <a:t>Thank you!</a:t>
            </a:r>
          </a:p>
        </p:txBody>
      </p:sp>
      <p:sp>
        <p:nvSpPr>
          <p:cNvPr id="344" name="Google Shape;521;p90"/>
          <p:cNvSpPr txBox="1"/>
          <p:nvPr>
            <p:ph type="subTitle" sz="quarter" idx="1"/>
          </p:nvPr>
        </p:nvSpPr>
        <p:spPr>
          <a:xfrm>
            <a:off x="311699" y="2834125"/>
            <a:ext cx="8520602" cy="792601"/>
          </a:xfrm>
          <a:prstGeom prst="rect">
            <a:avLst/>
          </a:prstGeom>
        </p:spPr>
        <p:txBody>
          <a:bodyPr/>
          <a:lstStyle/>
          <a:p>
            <a:pPr marL="0" indent="0" algn="l">
              <a:lnSpc>
                <a:spcPct val="80000"/>
              </a:lnSpc>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Google Shape;97;p20"/>
          <p:cNvSpPr txBox="1"/>
          <p:nvPr>
            <p:ph type="title"/>
          </p:nvPr>
        </p:nvSpPr>
        <p:spPr>
          <a:xfrm>
            <a:off x="311699" y="445025"/>
            <a:ext cx="8520602" cy="572701"/>
          </a:xfrm>
          <a:prstGeom prst="rect">
            <a:avLst/>
          </a:prstGeom>
        </p:spPr>
        <p:txBody>
          <a:bodyPr/>
          <a:lstStyle/>
          <a:p>
            <a:pPr>
              <a:defRPr sz="2500"/>
            </a:pPr>
          </a:p>
        </p:txBody>
      </p:sp>
      <p:sp>
        <p:nvSpPr>
          <p:cNvPr id="131" name="Google Shape;98;p20"/>
          <p:cNvSpPr txBox="1"/>
          <p:nvPr>
            <p:ph type="body" idx="1"/>
          </p:nvPr>
        </p:nvSpPr>
        <p:spPr>
          <a:xfrm>
            <a:off x="311699" y="1152475"/>
            <a:ext cx="8520602" cy="3416400"/>
          </a:xfrm>
          <a:prstGeom prst="rect">
            <a:avLst/>
          </a:prstGeom>
        </p:spPr>
        <p:txBody>
          <a:bodyPr/>
          <a:lstStyle/>
          <a:p>
            <a:pPr marL="0" indent="0">
              <a:spcBef>
                <a:spcPts val="2000"/>
              </a:spcBef>
              <a:buSzTx/>
              <a:buNone/>
              <a:defRPr>
                <a:solidFill>
                  <a:srgbClr val="0F1115"/>
                </a:solidFill>
              </a:defRPr>
            </a:pPr>
            <a:r>
              <a:t>The thick and thin film returns showing Ring forms of </a:t>
            </a:r>
            <a:r>
              <a:rPr i="1"/>
              <a:t>Plasmodium falciparum</a:t>
            </a:r>
            <a:r>
              <a:t> with parasitemia of 10% .</a:t>
            </a:r>
          </a:p>
          <a:p>
            <a:pPr marL="0" indent="0">
              <a:spcBef>
                <a:spcPts val="2500"/>
              </a:spcBef>
              <a:buSzTx/>
              <a:buNone/>
              <a:defRPr>
                <a:solidFill>
                  <a:srgbClr val="0F1115"/>
                </a:solidFill>
              </a:defRPr>
            </a:pPr>
            <a:r>
              <a:t>Other lab results: Hb 8.5 g/dL, Platelets 35,000, Creatinine 1.8 mg/dL, Glucose 3.3mmol/L.</a:t>
            </a:r>
          </a:p>
          <a:p>
            <a:pPr marL="0" indent="0">
              <a:spcBef>
                <a:spcPts val="2500"/>
              </a:spcBef>
              <a:buSzTx/>
              <a:buNone/>
              <a:defRPr>
                <a:solidFill>
                  <a:srgbClr val="0F1115"/>
                </a:solidFill>
              </a:defRPr>
            </a:pPr>
            <a:r>
              <a:t>What is the preliminary diagnosis?</a:t>
            </a:r>
          </a:p>
          <a:p>
            <a:pPr marL="0" indent="0">
              <a:spcBef>
                <a:spcPts val="3100"/>
              </a:spcBef>
              <a:buSzTx/>
              <a:buNone/>
              <a:defRPr b="1">
                <a:solidFill>
                  <a:srgbClr val="274E13"/>
                </a:solidFill>
              </a:defRPr>
            </a:pPr>
            <a:r>
              <a:t>Severe </a:t>
            </a:r>
            <a:r>
              <a:rPr i="1"/>
              <a:t>Plasmodium falciparum</a:t>
            </a:r>
            <a:r>
              <a:t> Malaria</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Google Shape;103;p21"/>
          <p:cNvSpPr txBox="1"/>
          <p:nvPr>
            <p:ph type="title"/>
          </p:nvPr>
        </p:nvSpPr>
        <p:spPr>
          <a:xfrm>
            <a:off x="311699" y="445025"/>
            <a:ext cx="8520602" cy="572701"/>
          </a:xfrm>
          <a:prstGeom prst="rect">
            <a:avLst/>
          </a:prstGeom>
        </p:spPr>
        <p:txBody>
          <a:bodyPr/>
          <a:lstStyle/>
          <a:p>
            <a:pPr>
              <a:lnSpc>
                <a:spcPct val="115000"/>
              </a:lnSpc>
              <a:spcBef>
                <a:spcPts val="2500"/>
              </a:spcBef>
              <a:defRPr sz="1800">
                <a:solidFill>
                  <a:srgbClr val="0F1115"/>
                </a:solidFill>
              </a:defRPr>
            </a:pPr>
            <a:r>
              <a:t>List </a:t>
            </a:r>
            <a:r>
              <a:rPr b="1">
                <a:solidFill>
                  <a:srgbClr val="274E13"/>
                </a:solidFill>
              </a:rPr>
              <a:t>2 clinical</a:t>
            </a:r>
            <a:r>
              <a:t> and </a:t>
            </a:r>
            <a:r>
              <a:rPr b="1">
                <a:solidFill>
                  <a:srgbClr val="274E13"/>
                </a:solidFill>
              </a:rPr>
              <a:t>2 laboratory</a:t>
            </a:r>
            <a:r>
              <a:t> features of severe malaria</a:t>
            </a:r>
          </a:p>
        </p:txBody>
      </p:sp>
      <p:sp>
        <p:nvSpPr>
          <p:cNvPr id="134" name="Google Shape;104;p21"/>
          <p:cNvSpPr txBox="1"/>
          <p:nvPr>
            <p:ph type="body" idx="1"/>
          </p:nvPr>
        </p:nvSpPr>
        <p:spPr>
          <a:xfrm>
            <a:off x="311699" y="1152475"/>
            <a:ext cx="8520602" cy="3416400"/>
          </a:xfrm>
          <a:prstGeom prst="rect">
            <a:avLst/>
          </a:prstGeom>
        </p:spPr>
        <p:txBody>
          <a:bodyPr/>
          <a:lstStyle/>
          <a:p>
            <a:pPr marL="0" indent="0">
              <a:spcBef>
                <a:spcPts val="2500"/>
              </a:spcBef>
              <a:buSzTx/>
              <a:buNone/>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