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7" r:id="rId2"/>
    <p:sldId id="258" r:id="rId3"/>
    <p:sldId id="259" r:id="rId4"/>
    <p:sldId id="260" r:id="rId5"/>
    <p:sldId id="262" r:id="rId6"/>
    <p:sldId id="277" r:id="rId7"/>
    <p:sldId id="271" r:id="rId8"/>
    <p:sldId id="272" r:id="rId9"/>
    <p:sldId id="273" r:id="rId10"/>
    <p:sldId id="274" r:id="rId11"/>
    <p:sldId id="280" r:id="rId12"/>
    <p:sldId id="279" r:id="rId13"/>
    <p:sldId id="263" r:id="rId14"/>
    <p:sldId id="281" r:id="rId15"/>
    <p:sldId id="283" r:id="rId16"/>
    <p:sldId id="282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40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8" r:id="rId72"/>
    <p:sldId id="337" r:id="rId73"/>
    <p:sldId id="339" r:id="rId74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6" autoAdjust="0"/>
    <p:restoredTop sz="86364" autoAdjust="0"/>
  </p:normalViewPr>
  <p:slideViewPr>
    <p:cSldViewPr>
      <p:cViewPr varScale="1">
        <p:scale>
          <a:sx n="93" d="100"/>
          <a:sy n="93" d="100"/>
        </p:scale>
        <p:origin x="17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2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9BA8-57C9-4C01-BB82-FA53A7D3312E}" type="datetimeFigureOut">
              <a:rPr lang="zh-HK" altLang="en-US" smtClean="0"/>
              <a:t>6/5/2026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62FA9-5561-46BA-9E9E-6657CD7D893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3673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62FA9-5561-46BA-9E9E-6657CD7D8930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989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mplate 2_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295CBA-4CA3-344F-A619-F223D40113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D8F708-3201-C441-BF7E-21F64E374C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E920AEB-98D1-4A43-B7A8-65E7321E1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AA6AC-4347-4C9E-8A65-D0177F8D65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77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33B9D5-593F-7748-9666-7B8417A34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C64A5D-0ED4-7D4D-97E2-F7248EB478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D2599D-6811-1348-84A3-550EA20A09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FF75-F137-4685-BAD7-F9D219B450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652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33B9D5-593F-7748-9666-7B8417A34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C64A5D-0ED4-7D4D-97E2-F7248EB478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D2599D-6811-1348-84A3-550EA20A09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46A0A-2168-486E-B21C-7E4559DF2C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407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33B9D5-593F-7748-9666-7B8417A34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C64A5D-0ED4-7D4D-97E2-F7248EB478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D2599D-6811-1348-84A3-550EA20A09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5371D-D06A-4F06-B086-195B819E7E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326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33B9D5-593F-7748-9666-7B8417A34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C64A5D-0ED4-7D4D-97E2-F7248EB478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D2599D-6811-1348-84A3-550EA20A09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E4008-BF93-4DCE-B106-6973F4512C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072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33B9D5-593F-7748-9666-7B8417A34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C64A5D-0ED4-7D4D-97E2-F7248EB478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D2599D-6811-1348-84A3-550EA20A09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34627-AB91-4A08-93F4-957211B0B8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372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733B9D5-593F-7748-9666-7B8417A34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9C64A5D-0ED4-7D4D-97E2-F7248EB478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FD2599D-6811-1348-84A3-550EA20A09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E005B-6AA9-41B3-BA13-58AAF64BA9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112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33B9D5-593F-7748-9666-7B8417A34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C64A5D-0ED4-7D4D-97E2-F7248EB478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D2599D-6811-1348-84A3-550EA20A09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E7164-BC75-42EA-A789-21DB7739AB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722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33B9D5-593F-7748-9666-7B8417A34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9C64A5D-0ED4-7D4D-97E2-F7248EB478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D2599D-6811-1348-84A3-550EA20A09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D8DAB-BBA9-41C8-A4B9-DF767D8379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060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33B9D5-593F-7748-9666-7B8417A34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C64A5D-0ED4-7D4D-97E2-F7248EB478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D2599D-6811-1348-84A3-550EA20A09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B2F4A-D7FA-47A4-9B86-5327000ACB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017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33B9D5-593F-7748-9666-7B8417A34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C64A5D-0ED4-7D4D-97E2-F7248EB478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D2599D-6811-1348-84A3-550EA20A09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78C9D-1E23-4E16-8ED6-466DF93F21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636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Template 2_conten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733B9D5-593F-7748-9666-7B8417A34B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9C64A5D-0ED4-7D4D-97E2-F7248EB478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FD2599D-6811-1348-84A3-550EA20A09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077869A-F0F8-4B29-9D93-0A3ABEF466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en-US" altLang="zh-TW" dirty="0">
                <a:latin typeface="Arial Black" panose="020B0A04020102020204" pitchFamily="34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JCM OSCE </a:t>
            </a:r>
            <a:br>
              <a:rPr lang="en-US" altLang="zh-TW" dirty="0">
                <a:latin typeface="Arial Black" panose="020B0A04020102020204" pitchFamily="34" charset="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dirty="0">
                <a:latin typeface="Arial Black" panose="020B0A04020102020204" pitchFamily="34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POH AED</a:t>
            </a:r>
            <a:br>
              <a:rPr lang="en-US" altLang="zh-TW" dirty="0">
                <a:latin typeface="Arial Black" panose="020B0A04020102020204" pitchFamily="34" charset="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dirty="0">
                <a:latin typeface="Arial Black" panose="020B0A04020102020204" pitchFamily="34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5/2026</a:t>
            </a:r>
          </a:p>
        </p:txBody>
      </p:sp>
      <p:sp>
        <p:nvSpPr>
          <p:cNvPr id="1331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038600"/>
            <a:ext cx="6400800" cy="1752600"/>
          </a:xfrm>
          <a:noFill/>
        </p:spPr>
        <p:txBody>
          <a:bodyPr/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altLang="zh-TW" sz="1600" b="1" dirty="0">
                <a:solidFill>
                  <a:schemeClr val="bg2"/>
                </a:solidFill>
              </a:rPr>
              <a:t>Dr Ricky Kam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altLang="zh-TW" sz="1600" b="1">
                <a:solidFill>
                  <a:schemeClr val="bg2"/>
                </a:solidFill>
              </a:rPr>
              <a:t>Dr Susan </a:t>
            </a:r>
            <a:r>
              <a:rPr lang="en-US" altLang="zh-TW" sz="1600" b="1" dirty="0">
                <a:solidFill>
                  <a:schemeClr val="bg2"/>
                </a:solidFill>
              </a:rPr>
              <a:t>Wong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altLang="zh-HK" dirty="0"/>
              <a:t>Question 4</a:t>
            </a:r>
            <a:endParaRPr lang="en-US" altLang="zh-HK" dirty="0"/>
          </a:p>
        </p:txBody>
      </p:sp>
      <p:sp>
        <p:nvSpPr>
          <p:cNvPr id="31746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5336" y="1779727"/>
            <a:ext cx="8365136" cy="2699036"/>
          </a:xfrm>
        </p:spPr>
        <p:txBody>
          <a:bodyPr/>
          <a:lstStyle/>
          <a:p>
            <a:r>
              <a:rPr lang="en-US" altLang="zh-HK" sz="2800" dirty="0"/>
              <a:t>It can be due to the </a:t>
            </a:r>
            <a:r>
              <a:rPr lang="en-US" altLang="zh-HK" sz="2800" dirty="0" err="1"/>
              <a:t>oculocardiac</a:t>
            </a:r>
            <a:r>
              <a:rPr lang="en-US" altLang="zh-HK" sz="2800" dirty="0"/>
              <a:t> reflex: reduction of the heart rate resulting from direct pressure placed on the extraocular muscles (EOM), globe, or conjunctiva.</a:t>
            </a:r>
          </a:p>
          <a:p>
            <a:r>
              <a:rPr lang="en-US" altLang="zh-HK" sz="2800" dirty="0"/>
              <a:t>The reflex is mediated by the connection between the ophthalmic branch of the trigeminal nerve and the </a:t>
            </a:r>
            <a:r>
              <a:rPr lang="en-US" altLang="zh-HK" sz="2800" dirty="0" err="1"/>
              <a:t>vagus</a:t>
            </a:r>
            <a:r>
              <a:rPr lang="en-US" altLang="zh-HK" sz="2800" dirty="0"/>
              <a:t> nerve.</a:t>
            </a:r>
          </a:p>
          <a:p>
            <a:r>
              <a:rPr lang="en-US" altLang="zh-HK" sz="2800" dirty="0" err="1"/>
              <a:t>ddx</a:t>
            </a:r>
            <a:r>
              <a:rPr lang="en-US" altLang="zh-HK" sz="2800" dirty="0"/>
              <a:t> vasovagal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29EFCE-807C-66D8-96CC-7AF748620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AD519DC6-4C3C-EC04-EB75-98C47199F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388" y="274638"/>
            <a:ext cx="7931224" cy="550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79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5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is trapdoor fracture? 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9629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 5</a:t>
            </a:r>
          </a:p>
        </p:txBody>
      </p:sp>
      <p:sp>
        <p:nvSpPr>
          <p:cNvPr id="20482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A trapdoor fracture is a fracture of the orbital floor where the inferiorly displaced blowout fracture recoils back to its original position and potentially entraps contents of the orbit. </a:t>
            </a:r>
          </a:p>
          <a:p>
            <a:r>
              <a:rPr lang="en-US" altLang="en-US" sz="2800" dirty="0"/>
              <a:t>It is seen in children and young adults due to the elasticity of the orbital floor. These fractures may be subtle and are associated with a high risk of tissue entrapment.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58F18C-0023-43EC-C1A6-6887CD9B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6DF375-EAC4-8092-9BB0-7A898F92B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CD558E7-A8B1-EF06-1CC1-52F4D4ED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95437"/>
            <a:ext cx="6125666" cy="443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439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7BCA60-34B4-CE41-E695-CE830C630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6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C5618D-5794-08F2-EC86-DB8434384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are the indications of surgical management in orbital fracture?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96379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2482DF-35CD-7FF4-12F3-CEB1C5B06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</a:t>
            </a:r>
            <a:r>
              <a:rPr lang="en-US" altLang="zh-HK" sz="3600" dirty="0"/>
              <a:t> </a:t>
            </a:r>
            <a:r>
              <a:rPr lang="en-US" altLang="zh-HK" dirty="0"/>
              <a:t>6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9D2FFA-8ACF-0BEB-27EF-B6BCD0478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000" b="1" dirty="0"/>
              <a:t>Persistent Diplopia: </a:t>
            </a:r>
            <a:r>
              <a:rPr lang="en-US" altLang="zh-HK" sz="2000" dirty="0"/>
              <a:t>Disabling double vision within 30 degrees of primary gaze that does not improve after 2–3 weeks.</a:t>
            </a:r>
          </a:p>
          <a:p>
            <a:r>
              <a:rPr lang="en-US" altLang="zh-HK" sz="2000" b="1" dirty="0"/>
              <a:t>Significant Enophthalmos: </a:t>
            </a:r>
            <a:r>
              <a:rPr lang="en-US" altLang="zh-HK" sz="2000" dirty="0"/>
              <a:t>Eye displacement of 2mm (usually assessed after edema reduces, around 10–14 days).</a:t>
            </a:r>
          </a:p>
          <a:p>
            <a:r>
              <a:rPr lang="en-US" altLang="zh-HK" sz="2000" b="1" dirty="0"/>
              <a:t>Muscle Entrapment</a:t>
            </a:r>
            <a:r>
              <a:rPr lang="en-US" altLang="zh-HK" sz="2000" dirty="0"/>
              <a:t>: Entrapment of the orbital contents (e.g., inferior rectus) evidenced by restricted eye movement, pain, and positive forced duction test.</a:t>
            </a:r>
          </a:p>
          <a:p>
            <a:r>
              <a:rPr lang="en-US" altLang="zh-HK" sz="2000" b="1" dirty="0"/>
              <a:t>Large Defect Size: </a:t>
            </a:r>
            <a:r>
              <a:rPr lang="en-US" altLang="zh-HK" sz="2000" dirty="0"/>
              <a:t>Fractures involving &gt;50% of the orbital floor or a volume increase greater than 10-15%.</a:t>
            </a:r>
          </a:p>
          <a:p>
            <a:r>
              <a:rPr lang="en-US" altLang="zh-HK" sz="2000" b="1" dirty="0"/>
              <a:t>Emergency/Urgent: </a:t>
            </a:r>
            <a:r>
              <a:rPr lang="en-US" altLang="zh-HK" sz="2000" dirty="0"/>
              <a:t>Trapdoor fractures in children (often with minimal displacement) or </a:t>
            </a:r>
            <a:r>
              <a:rPr lang="en-US" altLang="zh-HK" sz="2000" dirty="0" err="1"/>
              <a:t>oculocardiac</a:t>
            </a:r>
            <a:r>
              <a:rPr lang="en-US" altLang="zh-HK" sz="2000" dirty="0"/>
              <a:t> reflex (bradycardia, nausea) due to muscle entrapment.</a:t>
            </a:r>
            <a:endParaRPr lang="zh-HK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52768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3169B7-B8E6-A9D4-029C-16533892A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Case 2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704A436-5E85-9DFE-A046-848548929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A 30-year-old lady, presented to AED for on and off fever for 2 weeks with neck lymphadenopathy.</a:t>
            </a:r>
          </a:p>
          <a:p>
            <a:pPr lvl="1"/>
            <a:r>
              <a:rPr lang="en-US" altLang="zh-HK" dirty="0"/>
              <a:t>Vitals are stable</a:t>
            </a:r>
          </a:p>
          <a:p>
            <a:pPr lvl="1"/>
            <a:r>
              <a:rPr lang="en-US" altLang="zh-HK" dirty="0"/>
              <a:t>Temp 38.5</a:t>
            </a:r>
          </a:p>
          <a:p>
            <a:pPr lvl="1"/>
            <a:r>
              <a:rPr lang="en-US" altLang="zh-HK" dirty="0"/>
              <a:t>SpO2 99% RA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14851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32D703-1888-7F18-A431-2F570E9C0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1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33A89F6-3C08-E2A7-6CB1-9803BFC4A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are the differential diagnoses for prolonged fever and lymphadenopathy?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96990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928E5D-2AFB-CBC9-1B56-B82FCFD9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1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9BEBE7-6597-E832-6B9D-14EF4F654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1800" b="1" dirty="0"/>
              <a:t>Infectious causes: </a:t>
            </a:r>
            <a:endParaRPr lang="en-US" altLang="zh-HK" sz="1600" b="1" dirty="0"/>
          </a:p>
          <a:p>
            <a:pPr lvl="1"/>
            <a:r>
              <a:rPr lang="en-US" altLang="zh-HK" sz="1600" b="1" dirty="0"/>
              <a:t>Viral:</a:t>
            </a:r>
            <a:r>
              <a:rPr lang="en-US" altLang="zh-HK" sz="1600" dirty="0"/>
              <a:t> </a:t>
            </a:r>
            <a:endParaRPr lang="en-US" altLang="zh-HK" sz="1200" b="1" dirty="0"/>
          </a:p>
          <a:p>
            <a:pPr lvl="2"/>
            <a:r>
              <a:rPr lang="en-US" altLang="zh-HK" sz="1400" b="1" dirty="0"/>
              <a:t>Infectious Mononucleosis:</a:t>
            </a:r>
            <a:r>
              <a:rPr lang="en-US" altLang="zh-HK" sz="1400" dirty="0"/>
              <a:t> (EBV or CMV, </a:t>
            </a:r>
            <a:r>
              <a:rPr lang="en-US" altLang="zh-HK" sz="1400" b="1" dirty="0"/>
              <a:t>Acute HIV </a:t>
            </a:r>
            <a:r>
              <a:rPr lang="en-US" altLang="zh-HK" sz="1400" b="1" dirty="0" err="1"/>
              <a:t>Infection:Viral</a:t>
            </a:r>
            <a:r>
              <a:rPr lang="en-US" altLang="zh-HK" sz="1400" b="1" dirty="0"/>
              <a:t> Hepatitis, Rubella, or Mumps.</a:t>
            </a:r>
            <a:endParaRPr lang="en-US" altLang="zh-HK" sz="1100" b="1" dirty="0"/>
          </a:p>
          <a:p>
            <a:pPr lvl="1"/>
            <a:r>
              <a:rPr lang="en-US" altLang="zh-HK" sz="1600" b="1" dirty="0"/>
              <a:t>Bacterial:</a:t>
            </a:r>
            <a:endParaRPr lang="en-US" altLang="zh-HK" sz="1200" b="1" dirty="0"/>
          </a:p>
          <a:p>
            <a:pPr lvl="2"/>
            <a:r>
              <a:rPr lang="en-US" altLang="zh-HK" sz="1400" b="1" dirty="0"/>
              <a:t>Tuberculosis, Secondary Syphilis, Cat-Scratch Disease:</a:t>
            </a:r>
            <a:r>
              <a:rPr lang="en-US" altLang="zh-HK" sz="1400" dirty="0"/>
              <a:t> (</a:t>
            </a:r>
            <a:r>
              <a:rPr lang="en-US" altLang="zh-HK" sz="1400" i="1" dirty="0"/>
              <a:t>Bartonella </a:t>
            </a:r>
            <a:r>
              <a:rPr lang="en-US" altLang="zh-HK" sz="1400" i="1" dirty="0" err="1"/>
              <a:t>henselae</a:t>
            </a:r>
            <a:r>
              <a:rPr lang="en-US" altLang="zh-HK" sz="1400" dirty="0"/>
              <a:t>)</a:t>
            </a:r>
            <a:endParaRPr lang="en-US" altLang="zh-HK" sz="1100" b="1" dirty="0"/>
          </a:p>
          <a:p>
            <a:pPr lvl="1"/>
            <a:r>
              <a:rPr lang="en-US" altLang="zh-HK" sz="1600" b="1" dirty="0"/>
              <a:t>Parasitic/Fungal:</a:t>
            </a:r>
            <a:endParaRPr lang="en-US" altLang="zh-HK" sz="1200" b="1" dirty="0"/>
          </a:p>
          <a:p>
            <a:pPr lvl="2"/>
            <a:r>
              <a:rPr lang="en-US" altLang="zh-HK" sz="1400" b="1" dirty="0"/>
              <a:t>Toxoplasmosis, Histoplasmosis or Coccidioidomycosis</a:t>
            </a:r>
            <a:endParaRPr lang="en-US" altLang="zh-HK" sz="1100" b="1" dirty="0"/>
          </a:p>
          <a:p>
            <a:r>
              <a:rPr lang="en-US" altLang="zh-HK" sz="1800" b="1" dirty="0"/>
              <a:t>Non‑infectious causes:</a:t>
            </a:r>
            <a:endParaRPr lang="en-US" altLang="zh-HK" sz="1600" b="1" dirty="0"/>
          </a:p>
          <a:p>
            <a:pPr lvl="1"/>
            <a:r>
              <a:rPr lang="en-US" altLang="zh-HK" sz="1600" b="1" dirty="0"/>
              <a:t>Malignancies: </a:t>
            </a:r>
            <a:endParaRPr lang="en-US" altLang="zh-HK" sz="1200" b="1" dirty="0"/>
          </a:p>
          <a:p>
            <a:pPr lvl="2"/>
            <a:r>
              <a:rPr lang="en-US" altLang="zh-HK" sz="1400" b="1" dirty="0"/>
              <a:t>Hematological Malignancies:</a:t>
            </a:r>
            <a:endParaRPr lang="en-US" altLang="zh-HK" sz="1100" b="1" dirty="0"/>
          </a:p>
          <a:p>
            <a:pPr lvl="3"/>
            <a:r>
              <a:rPr lang="en-US" altLang="zh-HK" sz="1200" b="1" dirty="0"/>
              <a:t>Lymphoma, Leukemias</a:t>
            </a:r>
            <a:r>
              <a:rPr lang="en-US" altLang="zh-HK" sz="1200" dirty="0"/>
              <a:t>.</a:t>
            </a:r>
            <a:endParaRPr lang="en-US" altLang="zh-HK" sz="1050" b="1" dirty="0"/>
          </a:p>
          <a:p>
            <a:pPr lvl="2"/>
            <a:r>
              <a:rPr lang="en-US" altLang="zh-HK" sz="1400" b="1" dirty="0"/>
              <a:t>Metastatic Disease:</a:t>
            </a:r>
            <a:r>
              <a:rPr lang="en-US" altLang="zh-HK" sz="1400" dirty="0"/>
              <a:t> Solid tumors (e.g., lung, breast, or head and neck cancers) spreading to regional nodes.</a:t>
            </a:r>
            <a:endParaRPr lang="en-US" altLang="zh-HK" sz="1100" b="1" dirty="0"/>
          </a:p>
          <a:p>
            <a:pPr lvl="1"/>
            <a:r>
              <a:rPr lang="en-US" altLang="zh-HK" sz="1600" b="1" dirty="0"/>
              <a:t>Autoimmune &amp; Inflammatory Causes</a:t>
            </a:r>
            <a:endParaRPr lang="en-US" altLang="zh-HK" sz="1200" b="1" dirty="0"/>
          </a:p>
          <a:p>
            <a:pPr lvl="2"/>
            <a:r>
              <a:rPr lang="en-US" altLang="zh-HK" sz="1400" b="1" dirty="0"/>
              <a:t>Systemic Lupus Erythematosus (SLE), Rheumatoid Arthritis (RA), Sarcoidosis:</a:t>
            </a:r>
            <a:endParaRPr lang="en-US" altLang="zh-HK" sz="1100" b="1" dirty="0"/>
          </a:p>
          <a:p>
            <a:pPr lvl="1"/>
            <a:r>
              <a:rPr lang="en-US" altLang="zh-HK" sz="1600" b="1" dirty="0"/>
              <a:t>Drugs</a:t>
            </a:r>
            <a:r>
              <a:rPr lang="en-US" altLang="zh-HK" sz="1200" b="1" dirty="0"/>
              <a:t>:</a:t>
            </a:r>
            <a:r>
              <a:rPr lang="en-US" altLang="zh-HK" sz="2400" dirty="0"/>
              <a:t> </a:t>
            </a:r>
            <a:r>
              <a:rPr lang="en-US" altLang="zh-HK" sz="1600" b="1" dirty="0" err="1"/>
              <a:t>phenoytoin</a:t>
            </a:r>
            <a:endParaRPr lang="en-US" altLang="zh-HK" sz="1200" b="1" dirty="0"/>
          </a:p>
          <a:p>
            <a:endParaRPr lang="zh-HK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5451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Case 1</a:t>
            </a:r>
          </a:p>
        </p:txBody>
      </p:sp>
      <p:sp>
        <p:nvSpPr>
          <p:cNvPr id="14338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 50 year male had </a:t>
            </a:r>
            <a:r>
              <a:rPr lang="en-US" altLang="zh-HK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his</a:t>
            </a:r>
            <a:r>
              <a:rPr lang="en-US" altLang="zh-HK" sz="2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face </a:t>
            </a:r>
            <a:r>
              <a:rPr lang="en-US" altLang="zh-HK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being hit</a:t>
            </a:r>
            <a:r>
              <a:rPr lang="en-US" altLang="zh-HK" sz="2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by a metal rod while working. He complained of right eye pain after injury.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HK" sz="2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CT orbit was done: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en-US" sz="4000" dirty="0"/>
              <a:t> </a:t>
            </a:r>
            <a:endParaRPr lang="en-HK" altLang="en-US" sz="4000" dirty="0"/>
          </a:p>
          <a:p>
            <a:endParaRPr lang="en-US" altLang="en-US" sz="4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0DFFE0-06A8-BEA2-AE12-13E1C639A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54221"/>
            <a:ext cx="3083049" cy="312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FF69D2-2159-D993-DF98-BE16CA978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15567"/>
            <a:ext cx="3231120" cy="312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BD9CEA-095B-6F31-BF30-D2CC88B9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2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522496-435F-8028-3FED-D127782EB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CXR was clear</a:t>
            </a:r>
          </a:p>
          <a:p>
            <a:r>
              <a:rPr lang="en-US" altLang="zh-HK" dirty="0"/>
              <a:t>Blood test was done in AED:</a:t>
            </a:r>
          </a:p>
          <a:p>
            <a:r>
              <a:rPr lang="en-US" altLang="zh-HK" dirty="0"/>
              <a:t>WCC: 100 x 10</a:t>
            </a:r>
            <a:r>
              <a:rPr lang="en-US" altLang="zh-HK" baseline="30000" dirty="0"/>
              <a:t>9</a:t>
            </a:r>
            <a:r>
              <a:rPr lang="en-US" altLang="zh-HK" dirty="0"/>
              <a:t>/L, Hb: 8.0g/dL Platelet: 60 x 10</a:t>
            </a:r>
            <a:r>
              <a:rPr lang="en-US" altLang="zh-HK" baseline="30000" dirty="0"/>
              <a:t>9</a:t>
            </a:r>
            <a:r>
              <a:rPr lang="en-US" altLang="zh-HK" dirty="0"/>
              <a:t>/L</a:t>
            </a:r>
            <a:endParaRPr lang="zh-TW" altLang="zh-HK" dirty="0"/>
          </a:p>
          <a:p>
            <a:pPr marL="0" indent="0">
              <a:buNone/>
            </a:pPr>
            <a:endParaRPr lang="en-US" altLang="zh-HK" dirty="0"/>
          </a:p>
          <a:p>
            <a:r>
              <a:rPr lang="en-US" altLang="zh-HK" dirty="0"/>
              <a:t>What specific cells would you look for on the smear to differentiate between a leukemoid reaction and acute leukemia?</a:t>
            </a:r>
            <a:br>
              <a:rPr lang="en-US" altLang="zh-HK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31265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F237B5-72C2-8993-598C-42E471AFA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2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764C02-C7AB-7D8F-8CDA-B2E09E474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000" dirty="0"/>
              <a:t>A leukemoid reaction is a benign, extreme increase in white blood cell count (usually &gt;50,000/µL) that mimics leukemia but is triggered by non-cancerous conditions like severe infection, inflammation, or massive tissue damage. It represents a reactive, temporary response where the bone marrow releases immature cells</a:t>
            </a:r>
          </a:p>
          <a:p>
            <a:endParaRPr lang="en-US" altLang="zh-HK" sz="2000" dirty="0"/>
          </a:p>
          <a:p>
            <a:r>
              <a:rPr lang="en-US" altLang="zh-HK" sz="2000" dirty="0"/>
              <a:t>"Left Shift“ in leukemoid reaction: A high percentage of immature neutrophils (band cells, metamyelocytes, myelocytes) are present in the blood, but rarely fully developed blast cells. It shows a full spectrum of myeloid maturation</a:t>
            </a:r>
          </a:p>
          <a:p>
            <a:r>
              <a:rPr lang="en-US" altLang="zh-HK" sz="2000" dirty="0"/>
              <a:t>Significant present of blast cells suggest leukemia. It exhibits </a:t>
            </a:r>
            <a:r>
              <a:rPr lang="en-US" altLang="zh-HK" sz="2000" dirty="0" err="1"/>
              <a:t>Leukaemic</a:t>
            </a:r>
            <a:r>
              <a:rPr lang="en-US" altLang="zh-HK" sz="2000" dirty="0"/>
              <a:t> Gap, which contain many blasts and some mature neutrophils instead of intermediate stages</a:t>
            </a:r>
          </a:p>
        </p:txBody>
      </p:sp>
    </p:spTree>
    <p:extLst>
      <p:ext uri="{BB962C8B-B14F-4D97-AF65-F5344CB8AC3E}">
        <p14:creationId xmlns:p14="http://schemas.microsoft.com/office/powerpoint/2010/main" val="1517823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BD5E6D-E4D8-4814-0491-568B3F2D5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3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FE010C-6DE8-50AD-CBD2-87C1ED0F3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Which tool, pulse oximetry or arterial pO2, more accurate assessment of O2 saturation?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29688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C1E757-116D-1BF4-1CD6-F45FE28E3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3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61F7AE-254B-32A1-C419-88F96EA8E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800" dirty="0"/>
              <a:t>Pulse oximetry provide a more accurate assessment of O2 saturation than arterial pO2.</a:t>
            </a:r>
          </a:p>
          <a:p>
            <a:r>
              <a:rPr lang="en-US" altLang="zh-HK" sz="2800" dirty="0"/>
              <a:t>Because arterial pO2 can be falsely decreased because of enhanced metabolic activities from the malignant cell.</a:t>
            </a:r>
          </a:p>
          <a:p>
            <a:r>
              <a:rPr lang="en-US" altLang="zh-HK" sz="2800" dirty="0"/>
              <a:t>This is called ‘Spurious Hypoxemia’</a:t>
            </a:r>
          </a:p>
          <a:p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86085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C4427E-7531-BEF6-56D4-F3569924A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4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AB2BA1-8C64-6178-B5F9-719C4E4A7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is your immediate management plan?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22049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622657-6DF8-F0A3-F513-266BC855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4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F417E4-0D8F-1748-85FD-88274B0B3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800" dirty="0"/>
              <a:t>IVF</a:t>
            </a:r>
          </a:p>
          <a:p>
            <a:r>
              <a:rPr lang="en-US" altLang="zh-HK" sz="2800" dirty="0"/>
              <a:t>Antibiotic</a:t>
            </a:r>
          </a:p>
          <a:p>
            <a:r>
              <a:rPr lang="en-US" altLang="zh-HK" sz="2800" dirty="0"/>
              <a:t>Admit to medical ward for cytoreduction/ treatment</a:t>
            </a:r>
          </a:p>
          <a:p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75446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D53FED-34B3-1C5F-57CE-26239DE45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5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9F6886-81C7-CF9E-C396-38E713190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are the possible complications?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97753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1F9DB8-3726-9498-051B-F672DB20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5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39A2D2-0A07-AA5A-3195-472942DB3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400" dirty="0" err="1"/>
              <a:t>Leukostasis</a:t>
            </a:r>
            <a:r>
              <a:rPr lang="en-US" altLang="zh-HK" sz="2400" dirty="0"/>
              <a:t>, including: </a:t>
            </a:r>
            <a:endParaRPr lang="en-US" altLang="zh-HK" sz="2000" dirty="0"/>
          </a:p>
          <a:p>
            <a:pPr lvl="1"/>
            <a:r>
              <a:rPr lang="en-US" altLang="zh-HK" sz="2000" dirty="0"/>
              <a:t>Neurological: ischemic or </a:t>
            </a:r>
            <a:r>
              <a:rPr lang="en-US" altLang="zh-HK" sz="2000" dirty="0" err="1"/>
              <a:t>haemorrhagic</a:t>
            </a:r>
            <a:r>
              <a:rPr lang="en-US" altLang="zh-HK" sz="2000" dirty="0"/>
              <a:t> stroke</a:t>
            </a:r>
            <a:endParaRPr lang="en-US" altLang="zh-HK" sz="1800" dirty="0"/>
          </a:p>
          <a:p>
            <a:pPr lvl="1"/>
            <a:r>
              <a:rPr lang="en-US" altLang="zh-HK" sz="2000" dirty="0"/>
              <a:t>Pulmonary: acute pulmonary failure, diffuse alveolar </a:t>
            </a:r>
            <a:r>
              <a:rPr lang="en-US" altLang="zh-HK" sz="2000" dirty="0" err="1"/>
              <a:t>haemorrhage</a:t>
            </a:r>
            <a:endParaRPr lang="en-US" altLang="zh-HK" sz="1800" dirty="0"/>
          </a:p>
          <a:p>
            <a:pPr lvl="1"/>
            <a:r>
              <a:rPr lang="en-US" altLang="zh-HK" sz="2000" dirty="0"/>
              <a:t>Cardiovascular: myocardial ischemia</a:t>
            </a:r>
            <a:endParaRPr lang="en-US" altLang="zh-HK" sz="1800" dirty="0"/>
          </a:p>
          <a:p>
            <a:pPr lvl="1"/>
            <a:r>
              <a:rPr lang="en-US" altLang="zh-HK" sz="2000" dirty="0"/>
              <a:t>Renal: renal failure</a:t>
            </a:r>
          </a:p>
          <a:p>
            <a:pPr lvl="1"/>
            <a:r>
              <a:rPr lang="en-US" altLang="zh-HK" sz="2000" dirty="0"/>
              <a:t>Priapism</a:t>
            </a:r>
            <a:endParaRPr lang="en-US" altLang="zh-HK" sz="1800" dirty="0"/>
          </a:p>
          <a:p>
            <a:pPr lvl="1"/>
            <a:r>
              <a:rPr lang="en-US" altLang="zh-HK" sz="2000" dirty="0"/>
              <a:t>Bowel ischemia</a:t>
            </a:r>
            <a:endParaRPr lang="en-US" altLang="zh-HK" sz="1800" dirty="0"/>
          </a:p>
          <a:p>
            <a:r>
              <a:rPr lang="en-US" altLang="zh-HK" sz="2400" dirty="0"/>
              <a:t>Tumor lysis syndrome</a:t>
            </a:r>
            <a:endParaRPr lang="en-US" altLang="zh-HK" sz="1800" dirty="0"/>
          </a:p>
          <a:p>
            <a:r>
              <a:rPr lang="en-US" altLang="zh-HK" sz="2400" dirty="0"/>
              <a:t>DIC</a:t>
            </a:r>
            <a:endParaRPr lang="en-US" altLang="zh-HK" sz="1800" dirty="0"/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19655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D55FB1-0FE7-BA06-EB6B-42DE71070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6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8D9778-892A-ED1D-2AC1-AF39A3D70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If the patient complain of blurring of vision, what would be the physical finding?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83727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32AABC-86F5-3AAF-AE3D-02F63A36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6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26DBE89-FDE9-7588-9845-826ACCCE7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400" dirty="0"/>
              <a:t>Retinal vein tortuosity (sausage-like): due to the sluggish, high-viscosity blood flow.</a:t>
            </a:r>
          </a:p>
          <a:p>
            <a:r>
              <a:rPr lang="en-US" altLang="zh-HK" sz="2400" dirty="0"/>
              <a:t>Retinal </a:t>
            </a:r>
            <a:r>
              <a:rPr lang="en-US" altLang="zh-HK" sz="2400" dirty="0" err="1"/>
              <a:t>haemorrhage</a:t>
            </a:r>
            <a:r>
              <a:rPr lang="en-US" altLang="zh-HK" sz="2400" dirty="0"/>
              <a:t>/ flame shaped </a:t>
            </a:r>
            <a:r>
              <a:rPr lang="en-US" altLang="zh-HK" sz="2400" dirty="0" err="1"/>
              <a:t>haemorrhage</a:t>
            </a:r>
            <a:endParaRPr lang="en-US" altLang="zh-HK" sz="2400" dirty="0"/>
          </a:p>
          <a:p>
            <a:r>
              <a:rPr lang="en-US" altLang="zh-HK" sz="2400" dirty="0"/>
              <a:t>Roth spot</a:t>
            </a:r>
          </a:p>
          <a:p>
            <a:r>
              <a:rPr lang="en-US" altLang="zh-HK" sz="2400" dirty="0"/>
              <a:t>Infiltrates: Cotton wool spots and white leukemic infiltrates.</a:t>
            </a:r>
            <a:br>
              <a:rPr lang="en-US" altLang="zh-HK" sz="2400" dirty="0"/>
            </a:br>
            <a:endParaRPr lang="en-US" altLang="zh-HK" sz="2400" dirty="0"/>
          </a:p>
          <a:p>
            <a:r>
              <a:rPr lang="en-US" altLang="zh-HK" sz="2400" dirty="0"/>
              <a:t>Visual symptoms are a strong predictor of impending CNS disaster</a:t>
            </a:r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5914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 1</a:t>
            </a:r>
          </a:p>
        </p:txBody>
      </p:sp>
      <p:sp>
        <p:nvSpPr>
          <p:cNvPr id="15362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Give 2 CT findings. What is your diagnosis?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4D7B14-D897-A8D0-855E-9A2216310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Case 3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7A590D-C4ED-5827-32C6-F36120B45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400" dirty="0"/>
              <a:t>You are working in AED without Obstetric/</a:t>
            </a:r>
            <a:r>
              <a:rPr lang="en-US" altLang="zh-HK" sz="2400" dirty="0" err="1"/>
              <a:t>paediatrics</a:t>
            </a:r>
            <a:r>
              <a:rPr lang="en-US" altLang="zh-HK" sz="2400" dirty="0"/>
              <a:t> support. </a:t>
            </a:r>
          </a:p>
          <a:p>
            <a:r>
              <a:rPr lang="en-US" altLang="zh-HK" sz="2400" dirty="0"/>
              <a:t>A 28-year-old primiparous woman, singleton pregnancy, delivered vaginally just before AED arrival. She was noted to have a sudden, heavy vaginal bleeding (~1500 mL) upon arrival.</a:t>
            </a:r>
          </a:p>
          <a:p>
            <a:pPr lvl="1"/>
            <a:r>
              <a:rPr lang="en-US" altLang="zh-HK" sz="2000" dirty="0"/>
              <a:t>BP 80/60</a:t>
            </a:r>
          </a:p>
          <a:p>
            <a:pPr lvl="1"/>
            <a:r>
              <a:rPr lang="en-US" altLang="zh-HK" sz="2000" dirty="0"/>
              <a:t>Pulse 120</a:t>
            </a:r>
          </a:p>
          <a:p>
            <a:pPr lvl="1"/>
            <a:r>
              <a:rPr lang="en-US" altLang="zh-HK" sz="2000" dirty="0"/>
              <a:t>RR 24</a:t>
            </a:r>
          </a:p>
          <a:p>
            <a:pPr lvl="1"/>
            <a:r>
              <a:rPr lang="en-US" altLang="zh-HK" sz="2000" dirty="0"/>
              <a:t>SpO2 95% on RA</a:t>
            </a:r>
          </a:p>
          <a:p>
            <a:endParaRPr lang="en-US" altLang="zh-HK" sz="2400" dirty="0"/>
          </a:p>
          <a:p>
            <a:r>
              <a:rPr lang="en-US" altLang="zh-HK" sz="2400" dirty="0"/>
              <a:t>The new-born baby is stable (Apgar 10).</a:t>
            </a:r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20941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6EE722-8497-1F8E-F953-84D0F774A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1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B2DE4A-3691-E66D-9C18-E9CD3510C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is the maternal diagnosis? What is the classic definition of this diagnosis?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34563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B5B412-033A-9278-1716-08DD901A1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1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90DDBD-C4A9-995A-6E45-386425F8E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800" dirty="0"/>
              <a:t>Primary postpartum </a:t>
            </a:r>
            <a:r>
              <a:rPr lang="en-US" altLang="zh-HK" sz="2800" dirty="0" err="1"/>
              <a:t>haemorrhage</a:t>
            </a:r>
            <a:r>
              <a:rPr lang="en-US" altLang="zh-HK" sz="2800" dirty="0"/>
              <a:t> (PPH)</a:t>
            </a:r>
            <a:endParaRPr lang="en-US" altLang="zh-HK" dirty="0"/>
          </a:p>
          <a:p>
            <a:pPr lvl="1"/>
            <a:r>
              <a:rPr lang="en-US" altLang="zh-HK" sz="2400" dirty="0"/>
              <a:t>Traditionally defined as blood loss ≥500 mL after vaginal delivery or ≥1000 mL after Cesarean section within 24 hours after delivery.</a:t>
            </a:r>
            <a:endParaRPr lang="en-US" altLang="zh-HK" dirty="0"/>
          </a:p>
          <a:p>
            <a:pPr lvl="1"/>
            <a:r>
              <a:rPr lang="en-US" altLang="zh-HK" sz="2400" dirty="0">
                <a:solidFill>
                  <a:schemeClr val="bg1">
                    <a:lumMod val="50000"/>
                  </a:schemeClr>
                </a:solidFill>
              </a:rPr>
              <a:t>WHO: Blood loss ≥500ml; severe PPH if ≥1000mL</a:t>
            </a:r>
          </a:p>
          <a:p>
            <a:pPr lvl="1"/>
            <a:r>
              <a:rPr lang="en-US" altLang="zh-HK" sz="2400" dirty="0">
                <a:solidFill>
                  <a:schemeClr val="bg1">
                    <a:lumMod val="50000"/>
                  </a:schemeClr>
                </a:solidFill>
              </a:rPr>
              <a:t>ACOG: Cumulative blood loss ≥1000mL / any volume accompanied by s/s of </a:t>
            </a:r>
            <a:r>
              <a:rPr lang="en-US" altLang="zh-HK" sz="2400" dirty="0" err="1">
                <a:solidFill>
                  <a:schemeClr val="bg1">
                    <a:lumMod val="50000"/>
                  </a:schemeClr>
                </a:solidFill>
              </a:rPr>
              <a:t>hypovolaemia</a:t>
            </a:r>
            <a:endParaRPr lang="en-US" altLang="zh-HK" sz="24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altLang="zh-HK" sz="2400" dirty="0">
                <a:solidFill>
                  <a:schemeClr val="bg1">
                    <a:lumMod val="50000"/>
                  </a:schemeClr>
                </a:solidFill>
              </a:rPr>
              <a:t>RCOG: minor 500-1000mL; major &gt;1000mL (moderate 1001-2000mL; severe &gt;2000mL)</a:t>
            </a:r>
          </a:p>
          <a:p>
            <a:pPr lvl="2"/>
            <a:endParaRPr lang="en-US" altLang="zh-HK" sz="2000" dirty="0"/>
          </a:p>
          <a:p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52168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B7A6B0-3885-30A0-E199-93C7A4E0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2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AF3580-FD09-4045-E3D2-BB3D352B4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Name a bedside tool that can help detect coagulopathy. </a:t>
            </a:r>
          </a:p>
          <a:p>
            <a:r>
              <a:rPr lang="en-US" altLang="zh-HK" dirty="0"/>
              <a:t>What can be concluded in this test?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23102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7615A5-7996-1AEA-31F9-ACF01F61B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2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9027BE-A273-3A41-A3A1-B76E50CD3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800" dirty="0"/>
              <a:t>ROTEM (rotational </a:t>
            </a:r>
            <a:r>
              <a:rPr lang="en-US" altLang="zh-HK" sz="2800" dirty="0" err="1"/>
              <a:t>thromboelastometry</a:t>
            </a:r>
            <a:r>
              <a:rPr lang="en-US" altLang="zh-HK" sz="2800" dirty="0"/>
              <a:t>)/ TEG (</a:t>
            </a:r>
            <a:r>
              <a:rPr lang="en-US" altLang="zh-HK" sz="2800" dirty="0" err="1"/>
              <a:t>Thromboelastography</a:t>
            </a:r>
            <a:r>
              <a:rPr lang="en-US" altLang="zh-HK" sz="2800" dirty="0"/>
              <a:t>)</a:t>
            </a:r>
          </a:p>
          <a:p>
            <a:r>
              <a:rPr lang="en-US" altLang="zh-HK" sz="2800" dirty="0"/>
              <a:t>Diagnosis of coagulopathy induced by low fibrinogen or hyperfibrinolysis, guiding the use of blood products +/- tranexamic acid</a:t>
            </a:r>
          </a:p>
          <a:p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82636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4F0EE4-360A-FC02-AC0B-477B57DAE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3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519E62-6098-A053-51D2-F66164ADE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List the emergency pharmacological treatments in AED.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48905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568DEC-A81D-CA08-25A9-DD38F091E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3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6D1E72-5D6C-2FCF-3500-DC7F66D16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r>
              <a:rPr lang="en-US" altLang="zh-HK" sz="1800" b="1" dirty="0"/>
              <a:t>Oxytocin IV (First-Line) </a:t>
            </a:r>
            <a:r>
              <a:rPr lang="en-US" altLang="zh-HK" sz="1600" dirty="0"/>
              <a:t>5-10 units slow IV over 1-2 minutes+/-additional dose &amp; maintenance at a rate ≤40unites/hour</a:t>
            </a:r>
            <a:endParaRPr lang="en-US" altLang="zh-HK" sz="1800" dirty="0"/>
          </a:p>
          <a:p>
            <a:pPr lvl="1"/>
            <a:r>
              <a:rPr lang="en-US" altLang="zh-HK" sz="1400" dirty="0"/>
              <a:t>Binds oxytocin receptors on uterine smooth muscle, trigger release of intracellular calcium to stimulate upper segment contractions.</a:t>
            </a:r>
            <a:endParaRPr lang="en-US" altLang="zh-HK" sz="1200" b="1" dirty="0"/>
          </a:p>
          <a:p>
            <a:r>
              <a:rPr lang="en-US" altLang="zh-HK" sz="1800" b="1" dirty="0"/>
              <a:t>Ergometrine IM </a:t>
            </a:r>
            <a:r>
              <a:rPr lang="en-US" altLang="zh-HK" sz="1600" dirty="0"/>
              <a:t>0.2mg</a:t>
            </a:r>
            <a:endParaRPr lang="en-US" altLang="zh-HK" sz="1800" dirty="0"/>
          </a:p>
          <a:p>
            <a:pPr lvl="1"/>
            <a:r>
              <a:rPr lang="en-US" altLang="zh-HK" sz="1400" dirty="0"/>
              <a:t>An ergot alkaloid that stimulates alpha-adrenergic, dopaminergic, and serotonergic receptors, producing sustained tetanic uterine contractions.</a:t>
            </a:r>
            <a:endParaRPr lang="en-US" altLang="zh-HK" sz="1200" b="1" dirty="0"/>
          </a:p>
          <a:p>
            <a:pPr lvl="1"/>
            <a:r>
              <a:rPr lang="en-US" altLang="zh-HK" sz="1400" dirty="0"/>
              <a:t>Causes peripheral vasoconstriction. </a:t>
            </a:r>
            <a:r>
              <a:rPr lang="en-US" altLang="zh-HK" sz="1400" u="sng" dirty="0"/>
              <a:t>Contraindicated in hypertension/pre-eclampsia</a:t>
            </a:r>
            <a:r>
              <a:rPr lang="en-US" altLang="zh-HK" sz="1400" dirty="0"/>
              <a:t>.</a:t>
            </a:r>
            <a:endParaRPr lang="en-US" altLang="zh-HK" sz="1200" dirty="0"/>
          </a:p>
          <a:p>
            <a:r>
              <a:rPr lang="en-US" altLang="zh-HK" sz="1800" b="1" dirty="0" err="1"/>
              <a:t>Carboprost</a:t>
            </a:r>
            <a:r>
              <a:rPr lang="en-US" altLang="zh-HK" sz="1800" b="1" dirty="0"/>
              <a:t> IM (</a:t>
            </a:r>
            <a:r>
              <a:rPr lang="en-US" altLang="zh-HK" sz="1800" b="1" dirty="0" err="1"/>
              <a:t>Hemabate</a:t>
            </a:r>
            <a:r>
              <a:rPr lang="en-US" altLang="zh-HK" sz="1800" b="1" dirty="0"/>
              <a:t>) </a:t>
            </a:r>
            <a:r>
              <a:rPr lang="en-US" altLang="zh-HK" sz="1600" dirty="0"/>
              <a:t>0.25mg every 15-90mins up to 2mg</a:t>
            </a:r>
            <a:endParaRPr lang="en-US" altLang="zh-HK" sz="1800" dirty="0"/>
          </a:p>
          <a:p>
            <a:pPr lvl="1"/>
            <a:r>
              <a:rPr lang="en-US" altLang="zh-HK" sz="1400" dirty="0"/>
              <a:t>A synthetic prostaglandin F2</a:t>
            </a:r>
            <a:r>
              <a:rPr lang="el-GR" altLang="zh-HK" sz="1400" dirty="0"/>
              <a:t>α​ </a:t>
            </a:r>
            <a:r>
              <a:rPr lang="en-US" altLang="zh-HK" sz="1400" dirty="0"/>
              <a:t>analogue that increases intracellular calcium to provoke strong myometrial contractions.</a:t>
            </a:r>
            <a:endParaRPr lang="en-US" altLang="zh-HK" sz="1200" b="1" dirty="0"/>
          </a:p>
          <a:p>
            <a:pPr lvl="1"/>
            <a:r>
              <a:rPr lang="en-US" altLang="zh-HK" sz="1400" dirty="0"/>
              <a:t>Causes bronchoconstriction. </a:t>
            </a:r>
            <a:r>
              <a:rPr lang="en-US" altLang="zh-HK" sz="1400" u="sng" dirty="0"/>
              <a:t>Contraindicated in severe asthma</a:t>
            </a:r>
            <a:r>
              <a:rPr lang="en-US" altLang="zh-HK" sz="1400" dirty="0"/>
              <a:t>.</a:t>
            </a:r>
            <a:r>
              <a:rPr lang="en-US" altLang="zh-HK" sz="1400" b="1" dirty="0"/>
              <a:t> </a:t>
            </a:r>
          </a:p>
          <a:p>
            <a:r>
              <a:rPr lang="en-US" altLang="zh-HK" sz="1800" b="1" dirty="0"/>
              <a:t>Tranexamic Acid (TXA) IV </a:t>
            </a:r>
            <a:r>
              <a:rPr lang="en-US" altLang="zh-HK" sz="1600" dirty="0"/>
              <a:t>1g over 10 mins +/- repeat</a:t>
            </a:r>
          </a:p>
          <a:p>
            <a:pPr lvl="1"/>
            <a:r>
              <a:rPr lang="en-US" altLang="zh-HK" sz="1400" dirty="0"/>
              <a:t>A competitive inhibitor of plasminogen activation to preserve fibrin clots.</a:t>
            </a:r>
            <a:endParaRPr lang="en-US" altLang="zh-HK" sz="1200" dirty="0"/>
          </a:p>
          <a:p>
            <a:r>
              <a:rPr lang="en-US" altLang="zh-HK" sz="1800" b="1" dirty="0"/>
              <a:t>Misoprostol SL</a:t>
            </a:r>
            <a:r>
              <a:rPr lang="en-US" altLang="zh-HK" sz="1800" dirty="0">
                <a:solidFill>
                  <a:schemeClr val="bg2"/>
                </a:solidFill>
              </a:rPr>
              <a:t>/PO/PR </a:t>
            </a:r>
            <a:r>
              <a:rPr lang="en-US" altLang="zh-HK" sz="1600" dirty="0"/>
              <a:t>400-800mcg</a:t>
            </a:r>
            <a:endParaRPr lang="en-US" altLang="zh-HK" sz="1600" dirty="0">
              <a:solidFill>
                <a:schemeClr val="bg2"/>
              </a:solidFill>
            </a:endParaRPr>
          </a:p>
          <a:p>
            <a:pPr lvl="1"/>
            <a:r>
              <a:rPr lang="en-US" altLang="zh-HK" sz="1400" dirty="0"/>
              <a:t>A synthetic prostaglandin E1​ analogue. Binds to myometrial EP2/EP3 receptors to stimulate contractions.</a:t>
            </a:r>
            <a:endParaRPr lang="en-US" altLang="zh-HK" sz="1200" b="1" dirty="0"/>
          </a:p>
          <a:p>
            <a:endParaRPr lang="zh-HK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456272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A80D86-0D2C-52D0-C259-13C5D1A62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4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8F742F-6B94-8481-79D3-EA2679DDE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Besides pharmacological management, what other measures can be done?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224609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D35C08-A77E-F2C4-AD91-62F76DF28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4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A77C00-BC71-4704-56B1-EFD485883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400" b="1" dirty="0"/>
              <a:t>Resuscitation:</a:t>
            </a:r>
            <a:r>
              <a:rPr lang="en-US" altLang="zh-HK" sz="2400" dirty="0"/>
              <a:t> Secure two large-bore IVs. Transfuse packed cells to stabilize vitals. </a:t>
            </a:r>
            <a:r>
              <a:rPr lang="en-US" altLang="zh-HK" sz="2400" b="1" dirty="0"/>
              <a:t>Permissive hypotension using blood products </a:t>
            </a:r>
            <a:r>
              <a:rPr lang="en-US" altLang="zh-HK" sz="2400" dirty="0"/>
              <a:t>rather than excessive crystalloids to avoid dilutional coagulopathy.</a:t>
            </a:r>
            <a:endParaRPr lang="en-US" altLang="zh-HK" sz="2400" b="1" dirty="0"/>
          </a:p>
          <a:p>
            <a:r>
              <a:rPr lang="en-US" altLang="zh-HK" sz="2400" b="1" dirty="0"/>
              <a:t>Tamponade:</a:t>
            </a:r>
            <a:r>
              <a:rPr lang="en-US" altLang="zh-HK" sz="2400" dirty="0"/>
              <a:t> </a:t>
            </a:r>
            <a:r>
              <a:rPr lang="en-US" altLang="zh-HK" sz="2400" b="1" dirty="0"/>
              <a:t>Insert intrauterine balloon </a:t>
            </a:r>
            <a:r>
              <a:rPr lang="en-US" altLang="zh-HK" sz="2400" dirty="0"/>
              <a:t>or </a:t>
            </a:r>
            <a:r>
              <a:rPr lang="en-US" altLang="zh-HK" sz="2400" b="1" dirty="0"/>
              <a:t>maintain bimanual compression</a:t>
            </a:r>
            <a:r>
              <a:rPr lang="en-US" altLang="zh-HK" sz="2400" dirty="0"/>
              <a:t> during the transport.</a:t>
            </a:r>
            <a:endParaRPr lang="zh-HK" altLang="en-US" sz="2400" dirty="0"/>
          </a:p>
          <a:p>
            <a:r>
              <a:rPr lang="en-US" altLang="zh-HK" sz="2400" dirty="0"/>
              <a:t>Warming</a:t>
            </a:r>
            <a:r>
              <a:rPr lang="en-US" altLang="zh-HK" sz="2400" i="1" dirty="0"/>
              <a:t>:</a:t>
            </a:r>
            <a:r>
              <a:rPr lang="en-US" altLang="zh-HK" sz="2400" dirty="0"/>
              <a:t> Aggressive use of warm blankets and fluids to avoid the triad of death (hypothermia, coagulopathy, acidosis).</a:t>
            </a:r>
          </a:p>
        </p:txBody>
      </p:sp>
    </p:spTree>
    <p:extLst>
      <p:ext uri="{BB962C8B-B14F-4D97-AF65-F5344CB8AC3E}">
        <p14:creationId xmlns:p14="http://schemas.microsoft.com/office/powerpoint/2010/main" val="4174442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4C1CF4-6B55-9BE0-CC30-728830824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5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DA12BA-11E2-F2D8-1DDF-E4A4E4181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Since there is no Obstetric/Neonatal support, can the mother and baby travel together in one ambulance? Why or why not?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7594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 1</a:t>
            </a:r>
          </a:p>
        </p:txBody>
      </p:sp>
      <p:sp>
        <p:nvSpPr>
          <p:cNvPr id="16386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/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altLang="zh-HK" sz="2800" dirty="0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r>
              <a:rPr lang="en-US" altLang="zh-HK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racture right inferior orbital wall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altLang="zh-HK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Inferior rectus protrude from the fracture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altLang="zh-HK" sz="2800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en-US" altLang="zh-HK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iagnosis: Right inferior blow out fracture with inferior rectus entrapment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1F4450-B645-55D9-DB82-A36F71E7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5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257637-FB0D-7EAC-75F5-0CBB118B0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800" dirty="0"/>
              <a:t>No. </a:t>
            </a:r>
          </a:p>
          <a:p>
            <a:r>
              <a:rPr lang="en-US" altLang="zh-HK" sz="2800" dirty="0"/>
              <a:t>They are </a:t>
            </a:r>
            <a:r>
              <a:rPr lang="en-US" altLang="zh-HK" sz="2800" b="1" dirty="0"/>
              <a:t>two separate patients</a:t>
            </a:r>
            <a:r>
              <a:rPr lang="en-US" altLang="zh-HK" sz="2800" dirty="0"/>
              <a:t> requiring close monitoring +/- resuscitation, which requiring separate monitoring/personnel.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660459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7064A0-8923-A83E-2FCA-FF60F8C08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Case 4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4C0072-664E-EFC3-251F-07F84713A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You are working in AED without Neurosurgical support. </a:t>
            </a:r>
          </a:p>
          <a:p>
            <a:r>
              <a:rPr lang="en-US" altLang="zh-HK" dirty="0"/>
              <a:t>A 55-year-old male with a "thunderclap" headache.</a:t>
            </a:r>
          </a:p>
          <a:p>
            <a:r>
              <a:rPr lang="en-US" altLang="zh-HK" dirty="0"/>
              <a:t>BP 190/110, Pulse 110 </a:t>
            </a:r>
          </a:p>
          <a:p>
            <a:r>
              <a:rPr lang="en-US" altLang="zh-HK" dirty="0"/>
              <a:t>GCS declining</a:t>
            </a:r>
          </a:p>
          <a:p>
            <a:r>
              <a:rPr lang="en-US" altLang="zh-HK" dirty="0"/>
              <a:t>CT was done: </a:t>
            </a:r>
            <a:br>
              <a:rPr lang="en-US" altLang="zh-HK" dirty="0"/>
            </a:br>
            <a:endParaRPr lang="zh-HK" alt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FFDFCC0-0F26-A60B-7524-6B7C2B2F6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044" y="4332266"/>
            <a:ext cx="4032448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595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16F12-162C-CE31-AE3B-7CEB9765C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1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948DA7-7045-9BFD-2E8D-17ABB8A33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Describe the CT imaging. What is your provisional diagnosis?</a:t>
            </a:r>
          </a:p>
        </p:txBody>
      </p:sp>
    </p:spTree>
    <p:extLst>
      <p:ext uri="{BB962C8B-B14F-4D97-AF65-F5344CB8AC3E}">
        <p14:creationId xmlns:p14="http://schemas.microsoft.com/office/powerpoint/2010/main" val="33985697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B73832-9AF1-1838-E09B-A73D5E80C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1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DDAA17-B33B-EE6D-AC19-AE52EEE65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800" dirty="0" err="1"/>
              <a:t>Hyperdensity</a:t>
            </a:r>
            <a:r>
              <a:rPr lang="en-US" altLang="zh-HK" sz="2800" dirty="0"/>
              <a:t> of basal cisterns with dilatation of temporal horn of lateral ventricles, suggestive of acute subarachnoid </a:t>
            </a:r>
            <a:r>
              <a:rPr lang="en-US" altLang="zh-HK" sz="2800" dirty="0" err="1"/>
              <a:t>haemorrhage</a:t>
            </a:r>
            <a:endParaRPr lang="en-US" altLang="zh-HK" sz="2800" dirty="0"/>
          </a:p>
          <a:p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747581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D54F5E-E8B6-D9BF-0516-A0D6C8C0A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2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856AEFC-48D1-C96C-69C3-6619EFD25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Describe the typical diagnostic algorithm for your answer when the initial non-contrast CT brain is negative (besides repeating CT/MRI)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951435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41BD30-F289-B8A9-433C-983DD8352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2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4BD051-CE66-3287-843A-F13A19D5F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800" dirty="0"/>
              <a:t>Traditional "gold standard" remains a </a:t>
            </a:r>
            <a:r>
              <a:rPr lang="en-US" altLang="zh-HK" sz="2800" b="1" dirty="0"/>
              <a:t>Lumbar Puncture</a:t>
            </a:r>
            <a:r>
              <a:rPr lang="en-US" altLang="zh-HK" sz="2800" dirty="0"/>
              <a:t> to look for xanthochromia or non-clearing RBCs.</a:t>
            </a:r>
          </a:p>
          <a:p>
            <a:r>
              <a:rPr lang="en-US" altLang="zh-HK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If CT is negative within 6 hours (high sensitivity) since onset, some protocols allow for discharge (</a:t>
            </a:r>
            <a:r>
              <a:rPr lang="en-US" altLang="zh-HK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Rule of sixes</a:t>
            </a:r>
            <a:r>
              <a:rPr lang="en-US" altLang="zh-HK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) </a:t>
            </a:r>
            <a:endParaRPr lang="zh-HK" alt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449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5CC8B8-F75E-C785-56D4-A6904DCFB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3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3E4050-87E2-423D-3F02-A1B2BBCB6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You decided to intubate the patient due to deteriorating GCS and transfer to tertiary hospital.</a:t>
            </a:r>
          </a:p>
          <a:p>
            <a:pPr marL="0" indent="0">
              <a:buNone/>
            </a:pPr>
            <a:endParaRPr lang="en-US" altLang="zh-HK" dirty="0"/>
          </a:p>
          <a:p>
            <a:r>
              <a:rPr lang="en-US" altLang="zh-HK" dirty="0"/>
              <a:t>During the Rapid Sequence Intubation (RSI) for this patient, describe the preferred pre-treatments and induction agents with their physiological rationales.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498383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E02F2E-E08D-6FF7-A5BF-9F29F130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3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2532A8-B327-72E2-0794-6B4AFEBF6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400" dirty="0"/>
              <a:t>Pre-treatments 1: </a:t>
            </a:r>
            <a:r>
              <a:rPr lang="en-US" altLang="zh-HK" sz="2400" b="1" dirty="0"/>
              <a:t>Fentanyl </a:t>
            </a:r>
            <a:endParaRPr lang="en-US" altLang="zh-HK" sz="2000" b="1" dirty="0"/>
          </a:p>
          <a:p>
            <a:pPr lvl="1"/>
            <a:r>
              <a:rPr lang="en-US" altLang="zh-HK" sz="2000" dirty="0"/>
              <a:t>blunts sympathetic surge and catecholamine release caused by airway manipulation</a:t>
            </a:r>
            <a:endParaRPr lang="en-US" altLang="zh-HK" sz="1800" dirty="0"/>
          </a:p>
          <a:p>
            <a:r>
              <a:rPr lang="en-US" altLang="zh-HK" sz="2400" dirty="0"/>
              <a:t>Pre-treatments 2: </a:t>
            </a:r>
            <a:r>
              <a:rPr lang="en-US" altLang="zh-HK" sz="2400" b="1" dirty="0"/>
              <a:t>Lignocaine</a:t>
            </a:r>
            <a:endParaRPr lang="en-US" altLang="zh-HK" sz="2000" b="1" dirty="0"/>
          </a:p>
          <a:p>
            <a:pPr lvl="1"/>
            <a:r>
              <a:rPr lang="en-US" altLang="zh-HK" sz="2000" dirty="0"/>
              <a:t>blunts the cough and gag reflex which mitigates the risk of ICP spikes.</a:t>
            </a:r>
            <a:br>
              <a:rPr lang="en-US" altLang="zh-HK" sz="2400" dirty="0"/>
            </a:br>
            <a:endParaRPr lang="en-US" altLang="zh-HK" sz="1800" dirty="0"/>
          </a:p>
          <a:p>
            <a:r>
              <a:rPr lang="en-US" altLang="zh-HK" sz="2400" dirty="0"/>
              <a:t>Use of induction agents: </a:t>
            </a:r>
            <a:r>
              <a:rPr lang="en-US" altLang="zh-HK" sz="2400" b="1" dirty="0"/>
              <a:t>Propofol / Thiopental</a:t>
            </a:r>
            <a:endParaRPr lang="en-US" altLang="zh-HK" sz="2000" b="1" dirty="0"/>
          </a:p>
          <a:p>
            <a:pPr lvl="1"/>
            <a:r>
              <a:rPr lang="en-US" altLang="zh-HK" sz="2000" dirty="0"/>
              <a:t>reduce cerebral blood flow (CBF) and the cerebral metabolic rate for oxygen, actively lowering ICP and providing a potent neuroprotective effect.</a:t>
            </a:r>
            <a:endParaRPr lang="en-US" altLang="zh-HK" sz="1800" dirty="0"/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796522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E3B426-3CAA-5DD0-95B3-48EA03375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4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7DA9B0-3416-E122-CAF8-03DF58864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can be done in AED to reduce ICP and provide neuro-protection while awaiting transfer?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305279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36899D-AD3A-D4D6-5F1C-413C65ED1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4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40D682-A30B-650F-148E-3CAE5E7D8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000" b="1" dirty="0"/>
              <a:t>Positioning</a:t>
            </a:r>
            <a:r>
              <a:rPr lang="en-US" altLang="zh-HK" sz="2000" dirty="0"/>
              <a:t> </a:t>
            </a:r>
          </a:p>
          <a:p>
            <a:pPr lvl="1"/>
            <a:r>
              <a:rPr lang="en-US" altLang="zh-HK" sz="1600" b="1" dirty="0"/>
              <a:t>Head of bed to 30° </a:t>
            </a:r>
            <a:r>
              <a:rPr lang="en-US" altLang="zh-HK" sz="1600" dirty="0"/>
              <a:t>(venous drainage); neck midline (neutral).</a:t>
            </a:r>
            <a:endParaRPr lang="en-US" altLang="zh-HK" sz="1600" b="1" dirty="0"/>
          </a:p>
          <a:p>
            <a:r>
              <a:rPr lang="en-US" altLang="zh-HK" sz="2000" b="1" dirty="0"/>
              <a:t>Ventilation</a:t>
            </a:r>
            <a:endParaRPr lang="en-US" altLang="zh-HK" sz="2000" dirty="0"/>
          </a:p>
          <a:p>
            <a:pPr lvl="1"/>
            <a:r>
              <a:rPr lang="en-US" altLang="zh-HK" sz="1600" dirty="0"/>
              <a:t>Slight </a:t>
            </a:r>
            <a:r>
              <a:rPr lang="en-US" altLang="zh-HK" sz="1600" b="1" dirty="0"/>
              <a:t>hyperventilation</a:t>
            </a:r>
            <a:r>
              <a:rPr lang="en-US" altLang="zh-HK" sz="1600" dirty="0"/>
              <a:t> (etCO2​ 30–35 mmHg) to induce cerebral vasoconstriction.</a:t>
            </a:r>
            <a:endParaRPr lang="en-US" altLang="zh-HK" sz="1600" b="1" dirty="0"/>
          </a:p>
          <a:p>
            <a:r>
              <a:rPr lang="en-US" altLang="zh-HK" sz="2000" b="1" dirty="0"/>
              <a:t>Hyperosmolar Therapy</a:t>
            </a:r>
            <a:endParaRPr lang="en-US" altLang="zh-HK" sz="2000" dirty="0"/>
          </a:p>
          <a:p>
            <a:pPr lvl="1"/>
            <a:r>
              <a:rPr lang="en-US" altLang="zh-HK" sz="1600" b="1" dirty="0"/>
              <a:t>Mannitol</a:t>
            </a:r>
            <a:r>
              <a:rPr lang="en-US" altLang="zh-HK" sz="1600" dirty="0"/>
              <a:t> (osmotic diuresis) or </a:t>
            </a:r>
          </a:p>
          <a:p>
            <a:pPr lvl="1"/>
            <a:r>
              <a:rPr lang="en-US" altLang="zh-HK" sz="1600" b="1" dirty="0"/>
              <a:t>Hypertonic Saline</a:t>
            </a:r>
            <a:r>
              <a:rPr lang="en-US" altLang="zh-HK" sz="1600" dirty="0"/>
              <a:t> (pulls water from parenchyma while maintaining MAP).</a:t>
            </a:r>
            <a:endParaRPr lang="en-US" altLang="zh-HK" sz="1600" b="1" dirty="0"/>
          </a:p>
          <a:p>
            <a:r>
              <a:rPr lang="en-US" altLang="zh-HK" sz="2000" dirty="0"/>
              <a:t>Deep Sedation</a:t>
            </a:r>
          </a:p>
          <a:p>
            <a:pPr lvl="1"/>
            <a:r>
              <a:rPr lang="en-US" altLang="zh-HK" sz="1600" dirty="0"/>
              <a:t>Reduces cerebral metabolic rate and prevents "bucking" the vent.</a:t>
            </a:r>
          </a:p>
          <a:p>
            <a:r>
              <a:rPr lang="en-US" altLang="zh-HK" sz="2000" dirty="0"/>
              <a:t>Temperature Control</a:t>
            </a:r>
          </a:p>
          <a:p>
            <a:pPr lvl="1"/>
            <a:r>
              <a:rPr lang="en-US" altLang="zh-HK" sz="1600" dirty="0"/>
              <a:t>Aggressively treat fevers with antipyretics and cooling measures, as hyperthermia increases cerebral metabolism and worsens ICP.</a:t>
            </a:r>
          </a:p>
        </p:txBody>
      </p:sp>
    </p:spTree>
    <p:extLst>
      <p:ext uri="{BB962C8B-B14F-4D97-AF65-F5344CB8AC3E}">
        <p14:creationId xmlns:p14="http://schemas.microsoft.com/office/powerpoint/2010/main" val="208428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 2 </a:t>
            </a:r>
          </a:p>
        </p:txBody>
      </p:sp>
      <p:sp>
        <p:nvSpPr>
          <p:cNvPr id="1843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US" altLang="zh-HK" dirty="0"/>
              <a:t>Give 3 examinations you will perform.</a:t>
            </a:r>
            <a:br>
              <a:rPr lang="en-US" altLang="zh-HK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7BE1AB-F443-D358-8113-0C1FCBA96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5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6B9C12-A874-7009-9C9C-7C96CD329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The patient is now intubated and requires escort to NS unit in another hospital. What medications should you prepare for transfer, and briefly explain the rationale?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751805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2907DB-ADB1-20AF-74D8-8179863BB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5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02290F-3229-70E5-34D7-BA2966253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400" b="1" dirty="0"/>
              <a:t>IV Antihypertensives</a:t>
            </a:r>
            <a:r>
              <a:rPr lang="en-US" altLang="zh-HK" sz="2400" dirty="0"/>
              <a:t> (e.g. Nicardipine/ Labetalol)</a:t>
            </a:r>
          </a:p>
          <a:p>
            <a:pPr lvl="1"/>
            <a:r>
              <a:rPr lang="en-US" altLang="zh-HK" sz="2000" dirty="0"/>
              <a:t>To maintain SBP &lt; 160 mmHg to prevent re-bleeding.</a:t>
            </a:r>
          </a:p>
          <a:p>
            <a:pPr lvl="1"/>
            <a:endParaRPr lang="en-US" altLang="zh-HK" sz="2000" b="1" dirty="0"/>
          </a:p>
          <a:p>
            <a:r>
              <a:rPr lang="en-US" altLang="zh-HK" sz="2400" b="1" dirty="0"/>
              <a:t>Sedatives/Paralytics </a:t>
            </a:r>
            <a:r>
              <a:rPr lang="en-US" altLang="zh-HK" sz="2400" dirty="0"/>
              <a:t>(e.g. Midazolam/ Propofol/ Rocuronium)</a:t>
            </a:r>
          </a:p>
          <a:p>
            <a:pPr lvl="1"/>
            <a:r>
              <a:rPr lang="en-US" altLang="zh-HK" sz="2000" dirty="0"/>
              <a:t>To maintain neuro-protection and patient-ventilator synchrony over rough roads.</a:t>
            </a:r>
          </a:p>
          <a:p>
            <a:pPr lvl="1"/>
            <a:endParaRPr lang="en-US" altLang="zh-HK" sz="2000" b="1" dirty="0"/>
          </a:p>
          <a:p>
            <a:r>
              <a:rPr lang="en-US" altLang="zh-HK" sz="2400" b="1" dirty="0"/>
              <a:t>Analgesia</a:t>
            </a:r>
          </a:p>
          <a:p>
            <a:pPr lvl="1"/>
            <a:r>
              <a:rPr lang="en-US" altLang="zh-HK" sz="2000" dirty="0"/>
              <a:t>Fentanyl / Morphine infusion to reduce pain and anxiety </a:t>
            </a:r>
          </a:p>
          <a:p>
            <a:pPr marL="0" indent="0">
              <a:buNone/>
            </a:pP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699040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47F57F-2D00-A78E-E36B-77F326172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6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6F954C-C460-FFBE-AFBB-FAEC92FC9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You need to escort the patient to NS unit. During the 20-minute ambulance journey, the ventilator high-pressure alarm sounds. The patient’s SpO2 drops from 98% to 84%.</a:t>
            </a:r>
          </a:p>
          <a:p>
            <a:r>
              <a:rPr lang="en-US" altLang="zh-HK" dirty="0"/>
              <a:t>What are the possible causes and what can be done while you are on ambulance?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236891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429C6D-42B9-F1E8-5C93-62B198DC4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6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2B1BC2-C37C-8E55-78BA-F203BAB17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400" b="1" dirty="0"/>
              <a:t>Causes: DOPES</a:t>
            </a:r>
            <a:endParaRPr lang="en-US" altLang="zh-HK" b="1" dirty="0"/>
          </a:p>
          <a:p>
            <a:pPr lvl="1"/>
            <a:r>
              <a:rPr lang="en-US" altLang="zh-HK" sz="2000" dirty="0"/>
              <a:t>Dislodgement</a:t>
            </a:r>
          </a:p>
          <a:p>
            <a:pPr lvl="1"/>
            <a:r>
              <a:rPr lang="en-US" altLang="zh-HK" sz="2000" dirty="0"/>
              <a:t>Obstruction</a:t>
            </a:r>
          </a:p>
          <a:p>
            <a:pPr lvl="1"/>
            <a:r>
              <a:rPr lang="en-US" altLang="zh-HK" sz="2000" dirty="0"/>
              <a:t>Pneumothorax</a:t>
            </a:r>
          </a:p>
          <a:p>
            <a:pPr lvl="1"/>
            <a:r>
              <a:rPr lang="en-US" altLang="zh-HK" sz="2000" dirty="0"/>
              <a:t>Equipment</a:t>
            </a:r>
          </a:p>
          <a:p>
            <a:pPr lvl="1"/>
            <a:r>
              <a:rPr lang="en-US" altLang="zh-HK" sz="2000" dirty="0"/>
              <a:t>Stacked Breaths</a:t>
            </a:r>
          </a:p>
          <a:p>
            <a:r>
              <a:rPr lang="en-US" altLang="zh-HK" sz="2400" b="1" dirty="0"/>
              <a:t>Management: DOTTS</a:t>
            </a:r>
            <a:endParaRPr lang="en-US" altLang="zh-HK" sz="2000" b="1" dirty="0"/>
          </a:p>
          <a:p>
            <a:pPr lvl="1"/>
            <a:r>
              <a:rPr lang="en-US" altLang="zh-HK" sz="2000" dirty="0"/>
              <a:t>Disconnect</a:t>
            </a:r>
          </a:p>
          <a:p>
            <a:pPr lvl="1"/>
            <a:r>
              <a:rPr lang="en-US" altLang="zh-HK" sz="2000" dirty="0"/>
              <a:t>Oxygen with BMV</a:t>
            </a:r>
          </a:p>
          <a:p>
            <a:pPr lvl="1"/>
            <a:r>
              <a:rPr lang="en-US" altLang="zh-HK" sz="2000" dirty="0"/>
              <a:t>Tube check</a:t>
            </a:r>
          </a:p>
          <a:p>
            <a:pPr lvl="1"/>
            <a:r>
              <a:rPr lang="en-US" altLang="zh-HK" sz="2000" dirty="0"/>
              <a:t>Tweak the ventilator</a:t>
            </a:r>
          </a:p>
          <a:p>
            <a:pPr lvl="1"/>
            <a:r>
              <a:rPr lang="en-US" altLang="zh-HK" sz="2000" dirty="0"/>
              <a:t>Sonography, suction</a:t>
            </a:r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4047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CF4D9B-22D6-F3C5-A0F5-D9EA84840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7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6C0F41-A0C6-CD36-FA49-DAB149A4B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err="1"/>
              <a:t>Bibasal</a:t>
            </a:r>
            <a:r>
              <a:rPr lang="en-US" altLang="zh-HK" dirty="0"/>
              <a:t> crepitations were noted with SpO</a:t>
            </a:r>
            <a:r>
              <a:rPr lang="en-US" altLang="zh-HK" sz="2000" dirty="0"/>
              <a:t>2</a:t>
            </a:r>
            <a:r>
              <a:rPr lang="en-US" altLang="zh-HK" dirty="0"/>
              <a:t> at 85%. The remainder of the examination was unremarkable.</a:t>
            </a:r>
          </a:p>
          <a:p>
            <a:pPr marL="0" indent="0">
              <a:buNone/>
            </a:pPr>
            <a:endParaRPr lang="en-US" altLang="zh-HK" dirty="0"/>
          </a:p>
          <a:p>
            <a:r>
              <a:rPr lang="en-US" altLang="zh-HK" dirty="0"/>
              <a:t>What would be the possible diagnosis? How would you do?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256004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D1811C-FD8B-2B99-794F-914EFB90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7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DC99C4-FDF6-1620-7AC2-5BAFDDDF5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800" dirty="0"/>
              <a:t>Neurogenic pulmonary edema. </a:t>
            </a:r>
          </a:p>
          <a:p>
            <a:r>
              <a:rPr lang="en-US" altLang="zh-HK" sz="2800" dirty="0"/>
              <a:t>Add PEEP to the ventilator if have</a:t>
            </a:r>
          </a:p>
          <a:p>
            <a:r>
              <a:rPr lang="en-US" altLang="zh-HK" sz="2800" dirty="0"/>
              <a:t>To the nearest AED if still have desaturation</a:t>
            </a:r>
          </a:p>
          <a:p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23052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0EB3F8-4013-116C-6A6E-2AC591BE6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Case 5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8C3804-A381-9377-706A-27B763616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A 45-year-old man was rescued from a house fire. He was unconscious. </a:t>
            </a:r>
          </a:p>
          <a:p>
            <a:pPr lvl="1"/>
            <a:r>
              <a:rPr lang="en-US" altLang="zh-HK" dirty="0"/>
              <a:t>BP 100/60 </a:t>
            </a:r>
          </a:p>
          <a:p>
            <a:pPr lvl="1"/>
            <a:r>
              <a:rPr lang="en-US" altLang="zh-HK" dirty="0"/>
              <a:t>Pulse 110</a:t>
            </a:r>
          </a:p>
          <a:p>
            <a:pPr lvl="1"/>
            <a:r>
              <a:rPr lang="en-US" altLang="zh-HK" dirty="0"/>
              <a:t>SpO2 92% high flow O2 </a:t>
            </a:r>
          </a:p>
          <a:p>
            <a:pPr marL="0" indent="0">
              <a:buNone/>
            </a:pPr>
            <a:br>
              <a:rPr lang="en-US" altLang="zh-HK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848219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07D051-B3AB-8EC8-972E-A4122414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1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47F04C-9D97-7FAE-857B-0E828A300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possible conditions you should consider in this patient? Name 4.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547486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F98315-20C5-3F9A-ED0D-70EBA296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1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4AF32D-CA25-663D-C5C8-9BC3FE819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400" dirty="0"/>
              <a:t>CO poisoning</a:t>
            </a:r>
          </a:p>
          <a:p>
            <a:r>
              <a:rPr lang="en-US" altLang="zh-HK" sz="2400" dirty="0"/>
              <a:t>Cyanide (CN) Poisoning</a:t>
            </a:r>
          </a:p>
          <a:p>
            <a:r>
              <a:rPr lang="en-US" altLang="zh-HK" sz="2400" dirty="0"/>
              <a:t>Inhalation Injury</a:t>
            </a:r>
          </a:p>
          <a:p>
            <a:r>
              <a:rPr lang="en-US" altLang="zh-HK" sz="2400" dirty="0"/>
              <a:t>Blast injury / trauma</a:t>
            </a:r>
          </a:p>
          <a:p>
            <a:r>
              <a:rPr lang="en-US" altLang="zh-HK" sz="2400" dirty="0"/>
              <a:t>Direct Thermal Burns</a:t>
            </a:r>
          </a:p>
          <a:p>
            <a:r>
              <a:rPr lang="en-US" altLang="zh-HK" sz="2400" dirty="0"/>
              <a:t>Hyperthermia</a:t>
            </a:r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293938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A7B633-DC24-3593-5349-C1FC82545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2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2DC6C28-1F34-2CE4-601E-253A676C4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blood tests would you do and what you would like to look for?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0765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2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800" dirty="0"/>
              <a:t>Check for the extraocular movement</a:t>
            </a:r>
          </a:p>
          <a:p>
            <a:r>
              <a:rPr lang="en-US" altLang="zh-HK" sz="2800" dirty="0"/>
              <a:t>Check for the facial sensation</a:t>
            </a:r>
          </a:p>
          <a:p>
            <a:pPr lvl="1"/>
            <a:r>
              <a:rPr lang="en-US" altLang="zh-HK" sz="2400" dirty="0"/>
              <a:t>Infraorbital anesthesia</a:t>
            </a:r>
          </a:p>
          <a:p>
            <a:pPr lvl="1"/>
            <a:r>
              <a:rPr lang="en-US" altLang="zh-HK" sz="2400" dirty="0"/>
              <a:t>Due to injury to Maxillary Branch of Trigeminal Nerve (V2)</a:t>
            </a:r>
          </a:p>
          <a:p>
            <a:r>
              <a:rPr lang="en-HK" altLang="en-US" sz="2800" dirty="0"/>
              <a:t>Check for visual acuity/ eye exam</a:t>
            </a:r>
          </a:p>
          <a:p>
            <a:endParaRPr lang="zh-HK" altLang="en-US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BE4F22E-9422-6754-CE4D-7EAC21EB6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24932"/>
            <a:ext cx="1885159" cy="255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787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79EAE2-A1E4-B385-2390-DDD6E40E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2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E40559-CDCC-6B15-26FC-AEB63D098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400" dirty="0"/>
              <a:t>Blood gas</a:t>
            </a:r>
            <a:r>
              <a:rPr lang="en-US" altLang="zh-HK" sz="1800" dirty="0"/>
              <a:t>: any type of acidosis, abnormally high SvO</a:t>
            </a:r>
            <a:r>
              <a:rPr lang="en-US" altLang="zh-HK" sz="1600" dirty="0"/>
              <a:t>2, </a:t>
            </a:r>
            <a:r>
              <a:rPr lang="en-US" altLang="zh-HK" sz="1800" dirty="0"/>
              <a:t>narrowed AV oxygen gap</a:t>
            </a:r>
          </a:p>
          <a:p>
            <a:r>
              <a:rPr lang="en-US" altLang="zh-HK" sz="2400" dirty="0"/>
              <a:t>CO-Hb</a:t>
            </a:r>
            <a:r>
              <a:rPr lang="en-US" altLang="zh-HK" sz="1800" dirty="0"/>
              <a:t>: CO poisoning</a:t>
            </a:r>
          </a:p>
          <a:p>
            <a:r>
              <a:rPr lang="en-US" altLang="zh-HK" sz="2400" dirty="0"/>
              <a:t>Lactate</a:t>
            </a:r>
            <a:r>
              <a:rPr lang="en-US" altLang="zh-HK" sz="1800" dirty="0"/>
              <a:t>: very high lactate to look for cyanide poisoning</a:t>
            </a:r>
          </a:p>
          <a:p>
            <a:r>
              <a:rPr lang="en-US" altLang="zh-HK" sz="2400" dirty="0"/>
              <a:t>Troponin</a:t>
            </a:r>
            <a:r>
              <a:rPr lang="en-US" altLang="zh-HK" sz="1800" dirty="0"/>
              <a:t>: myocardial injury</a:t>
            </a:r>
          </a:p>
          <a:p>
            <a:r>
              <a:rPr lang="en-US" altLang="zh-HK" sz="2400" dirty="0"/>
              <a:t>Creatine kinase</a:t>
            </a:r>
            <a:r>
              <a:rPr lang="en-US" altLang="zh-HK" sz="1800" dirty="0"/>
              <a:t>: rhabdomyolysis by crush injury</a:t>
            </a:r>
          </a:p>
          <a:p>
            <a:r>
              <a:rPr lang="en-US" altLang="zh-HK" sz="2400" dirty="0"/>
              <a:t>Random glucose</a:t>
            </a:r>
            <a:r>
              <a:rPr lang="en-US" altLang="zh-HK" sz="1800" dirty="0"/>
              <a:t>: </a:t>
            </a:r>
            <a:r>
              <a:rPr lang="en-US" altLang="zh-HK" sz="1800" dirty="0" err="1"/>
              <a:t>hypoglycaemia</a:t>
            </a:r>
            <a:endParaRPr lang="en-US" altLang="zh-HK" sz="1800" dirty="0"/>
          </a:p>
          <a:p>
            <a:r>
              <a:rPr lang="en-US" altLang="zh-HK" sz="2400" dirty="0"/>
              <a:t>Hb level</a:t>
            </a:r>
            <a:r>
              <a:rPr lang="en-US" altLang="zh-HK" sz="1800" dirty="0"/>
              <a:t>: Internal bleeding</a:t>
            </a:r>
          </a:p>
          <a:p>
            <a:r>
              <a:rPr lang="en-US" altLang="zh-HK" sz="2400" dirty="0"/>
              <a:t>Other baseline blood: CBC/LRFT</a:t>
            </a:r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352092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9162C0-264E-9DFF-BFE2-24604430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3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1EE980-5D76-D6DF-9F9A-1233788D0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800" dirty="0"/>
              <a:t>There was no burn or external injury. </a:t>
            </a:r>
          </a:p>
          <a:p>
            <a:r>
              <a:rPr lang="en-US" altLang="zh-HK" sz="2800" dirty="0"/>
              <a:t>He remained unconscious and intubation was done. </a:t>
            </a:r>
          </a:p>
          <a:p>
            <a:r>
              <a:rPr lang="en-US" altLang="zh-HK" sz="2800" dirty="0"/>
              <a:t>Blood gas: metabolic acidosis</a:t>
            </a:r>
          </a:p>
          <a:p>
            <a:r>
              <a:rPr lang="en-US" altLang="zh-HK" sz="2800" dirty="0"/>
              <a:t>Lactate: 5</a:t>
            </a:r>
          </a:p>
          <a:p>
            <a:r>
              <a:rPr lang="en-US" altLang="zh-HK" sz="2800" dirty="0"/>
              <a:t>CO-Hb: 50</a:t>
            </a:r>
          </a:p>
          <a:p>
            <a:r>
              <a:rPr lang="en-US" altLang="zh-HK" sz="2800" dirty="0"/>
              <a:t>He was suspected to have CO poisoning.</a:t>
            </a:r>
          </a:p>
        </p:txBody>
      </p:sp>
    </p:spTree>
    <p:extLst>
      <p:ext uri="{BB962C8B-B14F-4D97-AF65-F5344CB8AC3E}">
        <p14:creationId xmlns:p14="http://schemas.microsoft.com/office/powerpoint/2010/main" val="5510619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FA9589-C73B-42E6-9576-AF1802368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3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97515A-14BB-4367-AC07-19AFF7538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Describe the pathophysiology of Carbon Monoxide (CO) poisoning.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532859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0618C7-5048-9561-8B19-4DF770F33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3</a:t>
            </a:r>
            <a:endParaRPr lang="zh-HK" altLang="en-US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6127D4F5-2AF5-4EF7-B27C-7E882B593AFD}"/>
              </a:ext>
            </a:extLst>
          </p:cNvPr>
          <p:cNvSpPr txBox="1">
            <a:spLocks/>
          </p:cNvSpPr>
          <p:nvPr/>
        </p:nvSpPr>
        <p:spPr bwMode="auto">
          <a:xfrm>
            <a:off x="457200" y="126876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HK" sz="2800" kern="0" dirty="0"/>
              <a:t>Pathophysiology of CO poisoning: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HK" sz="1800" dirty="0"/>
              <a:t>CO </a:t>
            </a:r>
            <a:r>
              <a:rPr lang="en-US" altLang="zh-HK" sz="1800" i="1" dirty="0"/>
              <a:t>binds</a:t>
            </a:r>
            <a:r>
              <a:rPr lang="en-US" altLang="zh-HK" sz="1800" dirty="0"/>
              <a:t> to </a:t>
            </a:r>
            <a:r>
              <a:rPr lang="en-US" altLang="zh-HK" sz="1800" b="1" dirty="0"/>
              <a:t>hemoglobin</a:t>
            </a:r>
            <a:r>
              <a:rPr lang="en-US" altLang="zh-HK" sz="1800" dirty="0"/>
              <a:t> with 250x affinity compared to oxygen, displacing O2​ and shifting the dissociation curve to the left (preventing O2​ release to tissues), decrease the O2 delivery to tissue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HK" sz="1800" dirty="0"/>
              <a:t>CO </a:t>
            </a:r>
            <a:r>
              <a:rPr lang="en-US" altLang="zh-HK" sz="1800" i="1" dirty="0"/>
              <a:t>binds</a:t>
            </a:r>
            <a:r>
              <a:rPr lang="en-US" altLang="zh-HK" sz="1800" dirty="0"/>
              <a:t> to </a:t>
            </a:r>
            <a:r>
              <a:rPr lang="en-US" altLang="zh-HK" sz="1800" b="1" dirty="0"/>
              <a:t>mitochondrial cytochrome oxidase</a:t>
            </a:r>
            <a:r>
              <a:rPr lang="en-US" altLang="zh-HK" sz="1800" dirty="0"/>
              <a:t>, impair mitochondrial utilization of oxygen 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HK" sz="1800" dirty="0"/>
              <a:t>CO </a:t>
            </a:r>
            <a:r>
              <a:rPr lang="en-US" altLang="zh-HK" sz="1800" i="1" dirty="0"/>
              <a:t>binds</a:t>
            </a:r>
            <a:r>
              <a:rPr lang="en-US" altLang="zh-HK" sz="1800" dirty="0"/>
              <a:t> of </a:t>
            </a:r>
            <a:r>
              <a:rPr lang="en-US" altLang="zh-HK" sz="1800" b="1" dirty="0"/>
              <a:t>myoglobin</a:t>
            </a:r>
            <a:r>
              <a:rPr lang="en-US" altLang="zh-HK" sz="1800" dirty="0"/>
              <a:t> which impairs tissue oxygen delivery, causing myocardial and skeletal muscle hypoxia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HK" sz="1800" dirty="0"/>
              <a:t>CO induces inflammation through </a:t>
            </a:r>
            <a:r>
              <a:rPr lang="en-US" altLang="zh-HK" sz="1800" b="1" dirty="0"/>
              <a:t>lipid peroxidation</a:t>
            </a:r>
            <a:r>
              <a:rPr lang="en-US" altLang="zh-HK" sz="1800" dirty="0"/>
              <a:t>, which lead to delayed neurological sequelae even after the gas is cleared.</a:t>
            </a:r>
          </a:p>
        </p:txBody>
      </p:sp>
    </p:spTree>
    <p:extLst>
      <p:ext uri="{BB962C8B-B14F-4D97-AF65-F5344CB8AC3E}">
        <p14:creationId xmlns:p14="http://schemas.microsoft.com/office/powerpoint/2010/main" val="12454988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C62B18-061F-10D6-A21B-0291A3CB8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4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5931CA-7768-1867-486A-CF20603FB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List the specific clinical and laboratory indications for Hyperbaric Oxygen Therapy (HBOT).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555219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4FCFA5-4811-21C7-BDA0-2892BAAA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4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7BDB4D-7FAB-8224-00CF-B5834E06C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400" dirty="0" err="1"/>
              <a:t>COHb</a:t>
            </a:r>
            <a:r>
              <a:rPr lang="en-US" altLang="zh-HK" sz="2400" dirty="0"/>
              <a:t> level &gt;25% (&gt;15% in pregnancy).</a:t>
            </a:r>
          </a:p>
          <a:p>
            <a:r>
              <a:rPr lang="en-US" altLang="zh-HK" sz="2400" dirty="0"/>
              <a:t>Any history of loss of consciousness.</a:t>
            </a:r>
          </a:p>
          <a:p>
            <a:r>
              <a:rPr lang="en-US" altLang="zh-HK" sz="2400" dirty="0"/>
              <a:t>Neurological deficits (coma, confusion, or seizures).</a:t>
            </a:r>
          </a:p>
          <a:p>
            <a:r>
              <a:rPr lang="en-US" altLang="zh-HK" sz="2400" dirty="0"/>
              <a:t>Evidence of myocardial ischemia.</a:t>
            </a:r>
          </a:p>
          <a:p>
            <a:pPr marL="0" indent="0">
              <a:buNone/>
            </a:pP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671764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3A6C82-1523-40C3-A159-26458AA4A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5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51114C-975C-1269-618A-631FD248C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essential physical and medical pre-treatments must be completed before this patient enters the hyperbaric chamber?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884459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364155-76AA-8A07-4583-9815B2058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5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0D2BE5-71D8-ED0E-0FF1-8E136FFB3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400" b="1" dirty="0"/>
              <a:t>Bilateral Myringotomies:</a:t>
            </a:r>
            <a:r>
              <a:rPr lang="en-US" altLang="zh-HK" sz="2400" dirty="0"/>
              <a:t> To prevent middle ear barotrauma in patients unable to equalize pressure.</a:t>
            </a:r>
            <a:endParaRPr lang="en-US" altLang="zh-HK" sz="2400" b="1" dirty="0"/>
          </a:p>
          <a:p>
            <a:r>
              <a:rPr lang="en-US" altLang="zh-HK" sz="2400" b="1" dirty="0"/>
              <a:t>CXR </a:t>
            </a:r>
            <a:r>
              <a:rPr lang="en-US" altLang="zh-HK" sz="2400" dirty="0"/>
              <a:t>to rule out undrained pneumothorax (which would expand fatally during decompression).</a:t>
            </a:r>
            <a:endParaRPr lang="en-US" altLang="zh-HK" sz="2400" b="1" dirty="0"/>
          </a:p>
          <a:p>
            <a:r>
              <a:rPr lang="en-US" altLang="zh-HK" sz="2400" b="1" dirty="0"/>
              <a:t>ET Tube Cuff:</a:t>
            </a:r>
            <a:r>
              <a:rPr lang="en-US" altLang="zh-HK" sz="2400" dirty="0"/>
              <a:t> Replace air with </a:t>
            </a:r>
            <a:r>
              <a:rPr lang="en-US" altLang="zh-HK" sz="2400" b="1" dirty="0"/>
              <a:t>saline</a:t>
            </a:r>
            <a:r>
              <a:rPr lang="en-US" altLang="zh-HK" sz="2400" dirty="0"/>
              <a:t> (liquid is non-compressible).</a:t>
            </a:r>
            <a:endParaRPr lang="en-US" altLang="zh-HK" sz="2400" b="1" dirty="0"/>
          </a:p>
          <a:p>
            <a:r>
              <a:rPr lang="en-US" altLang="zh-HK" sz="2400" b="1" dirty="0"/>
              <a:t>Sedation:</a:t>
            </a:r>
            <a:r>
              <a:rPr lang="en-US" altLang="zh-HK" sz="2400" dirty="0"/>
              <a:t> To prevent seizures (HBOT lowers seizure threshold).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942023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B01A2E-020E-58FE-8784-FA5865CC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6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83DF41-279A-500B-B2A3-3C662586A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dirty="0"/>
              <a:t>After intubation, the blood pressure dropped to 80/40mmHg. </a:t>
            </a:r>
          </a:p>
          <a:p>
            <a:pPr lvl="0"/>
            <a:r>
              <a:rPr lang="en-US" altLang="zh-HK" dirty="0"/>
              <a:t>What are the possible differential diagnosis for his hypotension?</a:t>
            </a:r>
            <a:endParaRPr lang="zh-TW" altLang="zh-HK" dirty="0"/>
          </a:p>
        </p:txBody>
      </p:sp>
    </p:spTree>
    <p:extLst>
      <p:ext uri="{BB962C8B-B14F-4D97-AF65-F5344CB8AC3E}">
        <p14:creationId xmlns:p14="http://schemas.microsoft.com/office/powerpoint/2010/main" val="2105255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0ED71A-C85B-AF81-013E-7EE6E0FD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6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2DCC30-2343-0A29-052C-D73C51DFA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400" b="1" dirty="0"/>
              <a:t>Anaphylaxis:</a:t>
            </a:r>
            <a:r>
              <a:rPr lang="en-US" altLang="zh-HK" sz="2400" dirty="0"/>
              <a:t> Reaction to RSI drugs (e.g., Rocuronium)</a:t>
            </a:r>
            <a:endParaRPr lang="en-US" altLang="zh-HK" sz="2400" b="1" dirty="0"/>
          </a:p>
          <a:p>
            <a:r>
              <a:rPr lang="en-US" altLang="zh-HK" sz="2400" b="1" dirty="0" err="1"/>
              <a:t>Sympatholysis</a:t>
            </a:r>
            <a:r>
              <a:rPr lang="en-US" altLang="zh-HK" sz="2400" b="1" dirty="0"/>
              <a:t>:</a:t>
            </a:r>
            <a:r>
              <a:rPr lang="en-US" altLang="zh-HK" sz="2400" dirty="0"/>
              <a:t> Loss of catecholamine drive due to sedatives </a:t>
            </a:r>
            <a:endParaRPr lang="en-US" altLang="zh-HK" sz="2400" b="1" dirty="0"/>
          </a:p>
          <a:p>
            <a:r>
              <a:rPr lang="en-US" altLang="zh-HK" sz="2400" b="1" dirty="0"/>
              <a:t>Tension Pneumothorax:</a:t>
            </a:r>
            <a:r>
              <a:rPr lang="en-US" altLang="zh-HK" sz="2400" dirty="0"/>
              <a:t> PPV converting an occult lung injury</a:t>
            </a:r>
            <a:endParaRPr lang="en-US" altLang="zh-HK" sz="2400" b="1" dirty="0"/>
          </a:p>
          <a:p>
            <a:r>
              <a:rPr lang="en-US" altLang="zh-HK" sz="2400" b="1" dirty="0"/>
              <a:t>Decreased venous return:</a:t>
            </a:r>
            <a:r>
              <a:rPr lang="en-US" altLang="zh-HK" sz="2400" dirty="0"/>
              <a:t> PPV increasing intrathoracic pressure reducing preload</a:t>
            </a:r>
            <a:endParaRPr lang="en-US" altLang="zh-HK" sz="2400" b="1" dirty="0"/>
          </a:p>
          <a:p>
            <a:r>
              <a:rPr lang="en-US" altLang="zh-HK" sz="2400" b="1" dirty="0"/>
              <a:t>Cyanide/CO Cardiotoxicity:</a:t>
            </a:r>
            <a:r>
              <a:rPr lang="en-US" altLang="zh-HK" sz="2400" dirty="0"/>
              <a:t> Severe poisoning causes direct myocardial depression that is unmasked by sedation.</a:t>
            </a:r>
            <a:endParaRPr lang="en-US" altLang="zh-HK" sz="2400" b="1" dirty="0"/>
          </a:p>
          <a:p>
            <a:r>
              <a:rPr lang="en-US" altLang="zh-HK" sz="2400" b="1" dirty="0"/>
              <a:t>Hypovolemia:</a:t>
            </a:r>
            <a:r>
              <a:rPr lang="en-US" altLang="zh-HK" sz="2400" dirty="0"/>
              <a:t> Hidden fluid loss from burns or trauma.</a:t>
            </a:r>
            <a:endParaRPr lang="en-US" altLang="zh-HK" sz="2400" b="1" dirty="0"/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24211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3</a:t>
            </a:r>
          </a:p>
        </p:txBody>
      </p:sp>
      <p:sp>
        <p:nvSpPr>
          <p:cNvPr id="28674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US" altLang="zh-H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is your management? And what advise will you give to patients?</a:t>
            </a:r>
            <a:endParaRPr lang="en-US" altLang="zh-HK" sz="4800" b="0" dirty="0">
              <a:effectLst/>
            </a:endParaRPr>
          </a:p>
          <a:p>
            <a:pPr marL="0" indent="0">
              <a:buNone/>
            </a:pPr>
            <a:endParaRPr lang="en-US" altLang="zh-HK" sz="48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0FE969-5A1C-6A8D-7147-829BFCF11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4C9DEAD-9AD4-E4F1-473A-57FF2F30CC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2736"/>
            <a:ext cx="826291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9696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189D32-3B08-6147-E89A-942BA261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7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7428C04-162D-268D-4421-F855A7787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Another patient rescued from same fire scene, noted to have circumferential full thickness burn over the chest wall. He was also successfully intubated. However, the SpO2 remains ~90% on FiO2 1.0 and high-pressure alarm ringed up all along. </a:t>
            </a:r>
          </a:p>
          <a:p>
            <a:endParaRPr lang="en-US" altLang="zh-HK" dirty="0"/>
          </a:p>
          <a:p>
            <a:r>
              <a:rPr lang="en-US" altLang="zh-HK" dirty="0"/>
              <a:t>What action should be taken to improve patient’s ventilation?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95619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378534-AE5A-B7C1-8060-73D58345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7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B508BB-847A-04EA-A3B2-44D6DFC5A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chest wall escharotomy</a:t>
            </a:r>
            <a:endParaRPr lang="zh-HK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79FD975-E73C-2229-14AF-F0917C07D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204864"/>
            <a:ext cx="3924856" cy="425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426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AF5B22-484E-5C35-C6D8-35117EAAC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8C2179-11EA-6497-1015-682D6231B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Thank you!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10253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altLang="zh-HK" dirty="0"/>
              <a:t>Question 3</a:t>
            </a:r>
            <a:endParaRPr lang="en-US" altLang="zh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5CCD3-A869-6349-B3E6-9A710FCB2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800" dirty="0"/>
              <a:t>Urgent consult eye</a:t>
            </a:r>
          </a:p>
          <a:p>
            <a:r>
              <a:rPr lang="en-US" altLang="zh-HK" sz="2800" dirty="0"/>
              <a:t>Antibiotic</a:t>
            </a:r>
          </a:p>
          <a:p>
            <a:r>
              <a:rPr lang="en-US" altLang="zh-HK" sz="2800" dirty="0"/>
              <a:t>Analgesic</a:t>
            </a:r>
          </a:p>
          <a:p>
            <a:r>
              <a:rPr lang="en-US" altLang="zh-HK" sz="2800" dirty="0"/>
              <a:t>Avoid nose blowing</a:t>
            </a:r>
          </a:p>
          <a:p>
            <a:pPr marL="457200" lvl="1" indent="0">
              <a:buFontTx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Question 4</a:t>
            </a:r>
          </a:p>
        </p:txBody>
      </p:sp>
      <p:sp>
        <p:nvSpPr>
          <p:cNvPr id="30722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800" dirty="0"/>
              <a:t>The patient was noted to have bradycardia and hypotension. What is the possible cause?</a:t>
            </a:r>
          </a:p>
          <a:p>
            <a:endParaRPr lang="en-US" altLang="zh-H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theme/theme1.xml><?xml version="1.0" encoding="utf-8"?>
<a:theme xmlns:a="http://schemas.openxmlformats.org/drawingml/2006/main" name="Template 2 2nd draft">
  <a:themeElements>
    <a:clrScheme name="Template 2 2nd dra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 2 2nd draft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2 2nd dra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 2nd draf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 2nd draf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 2nd draf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 2nd draf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 2nd draf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2 2nd draf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2 2nd draf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2 2nd draf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2 2nd draf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2 2nd draf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2 2nd draf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</TotalTime>
  <Words>2576</Words>
  <Application>Microsoft Office PowerPoint</Application>
  <PresentationFormat>如螢幕大小 (4:3)</PresentationFormat>
  <Paragraphs>310</Paragraphs>
  <Slides>73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73</vt:i4>
      </vt:variant>
    </vt:vector>
  </HeadingPairs>
  <TitlesOfParts>
    <vt:vector size="77" baseType="lpstr">
      <vt:lpstr>Arial</vt:lpstr>
      <vt:lpstr>Arial Black</vt:lpstr>
      <vt:lpstr>Calibri</vt:lpstr>
      <vt:lpstr>Template 2 2nd draft</vt:lpstr>
      <vt:lpstr>JCM OSCE  POH AED 5/2026</vt:lpstr>
      <vt:lpstr>Case 1</vt:lpstr>
      <vt:lpstr>Question 1</vt:lpstr>
      <vt:lpstr>Question 1</vt:lpstr>
      <vt:lpstr>Question 2 </vt:lpstr>
      <vt:lpstr>Question 2</vt:lpstr>
      <vt:lpstr>Question 3</vt:lpstr>
      <vt:lpstr>Question 3</vt:lpstr>
      <vt:lpstr>Question 4</vt:lpstr>
      <vt:lpstr>Question 4</vt:lpstr>
      <vt:lpstr>PowerPoint 簡報</vt:lpstr>
      <vt:lpstr>Question 5</vt:lpstr>
      <vt:lpstr>Question 5</vt:lpstr>
      <vt:lpstr>PowerPoint 簡報</vt:lpstr>
      <vt:lpstr>Question 6</vt:lpstr>
      <vt:lpstr>Question 6</vt:lpstr>
      <vt:lpstr>Case 2</vt:lpstr>
      <vt:lpstr>Question 1</vt:lpstr>
      <vt:lpstr>Question 1</vt:lpstr>
      <vt:lpstr>Question 2</vt:lpstr>
      <vt:lpstr>Question 2</vt:lpstr>
      <vt:lpstr>Question 3</vt:lpstr>
      <vt:lpstr>Question 3</vt:lpstr>
      <vt:lpstr>Question 4</vt:lpstr>
      <vt:lpstr>Question 4</vt:lpstr>
      <vt:lpstr>Question 5</vt:lpstr>
      <vt:lpstr>Question 5</vt:lpstr>
      <vt:lpstr>Question 6</vt:lpstr>
      <vt:lpstr>Question 6</vt:lpstr>
      <vt:lpstr>Case 3</vt:lpstr>
      <vt:lpstr>Question 1</vt:lpstr>
      <vt:lpstr>Question 1</vt:lpstr>
      <vt:lpstr>Question 2</vt:lpstr>
      <vt:lpstr>Question 2</vt:lpstr>
      <vt:lpstr>Question 3</vt:lpstr>
      <vt:lpstr>Question 3</vt:lpstr>
      <vt:lpstr>Question 4</vt:lpstr>
      <vt:lpstr>Question 4</vt:lpstr>
      <vt:lpstr>Question 5</vt:lpstr>
      <vt:lpstr>Question 5</vt:lpstr>
      <vt:lpstr>Case 4</vt:lpstr>
      <vt:lpstr>Question 1</vt:lpstr>
      <vt:lpstr>Question 1</vt:lpstr>
      <vt:lpstr>Question 2</vt:lpstr>
      <vt:lpstr>Question 2</vt:lpstr>
      <vt:lpstr>Question 3</vt:lpstr>
      <vt:lpstr>Question 3</vt:lpstr>
      <vt:lpstr>Question 4</vt:lpstr>
      <vt:lpstr>Question 4</vt:lpstr>
      <vt:lpstr>Question 5</vt:lpstr>
      <vt:lpstr>Question 5</vt:lpstr>
      <vt:lpstr>Question 6</vt:lpstr>
      <vt:lpstr>Question 6</vt:lpstr>
      <vt:lpstr>Question 7</vt:lpstr>
      <vt:lpstr>Question 7</vt:lpstr>
      <vt:lpstr>Case 5</vt:lpstr>
      <vt:lpstr>Question 1</vt:lpstr>
      <vt:lpstr>Question 1</vt:lpstr>
      <vt:lpstr>Question 2</vt:lpstr>
      <vt:lpstr>Question 2</vt:lpstr>
      <vt:lpstr>Question 3</vt:lpstr>
      <vt:lpstr>Question 3</vt:lpstr>
      <vt:lpstr>Question 3</vt:lpstr>
      <vt:lpstr>Question 4</vt:lpstr>
      <vt:lpstr>Question 4</vt:lpstr>
      <vt:lpstr>Question 5</vt:lpstr>
      <vt:lpstr>Question 5</vt:lpstr>
      <vt:lpstr>Question 6</vt:lpstr>
      <vt:lpstr>Question 6</vt:lpstr>
      <vt:lpstr>PowerPoint 簡報</vt:lpstr>
      <vt:lpstr>Question 7</vt:lpstr>
      <vt:lpstr>Question 7</vt:lpstr>
      <vt:lpstr>PowerPoint 簡報</vt:lpstr>
    </vt:vector>
  </TitlesOfParts>
  <Company>Hospital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(Subject)</dc:title>
  <dc:creator>ntwtmaccro</dc:creator>
  <cp:lastModifiedBy>susan wong</cp:lastModifiedBy>
  <cp:revision>86</cp:revision>
  <dcterms:created xsi:type="dcterms:W3CDTF">2009-07-21T08:23:02Z</dcterms:created>
  <dcterms:modified xsi:type="dcterms:W3CDTF">2026-05-06T02:50:01Z</dcterms:modified>
</cp:coreProperties>
</file>